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Lst>
  <p:sldSz cx="18288000" cy="10287000"/>
  <p:notesSz cx="6858000" cy="9144000"/>
  <p:embeddedFontLst>
    <p:embeddedFont>
      <p:font typeface="Open Sauce Bold" charset="1" panose="00000800000000000000"/>
      <p:regular r:id="rId17"/>
    </p:embeddedFont>
    <p:embeddedFont>
      <p:font typeface="Open Sauce" charset="1" panose="00000500000000000000"/>
      <p:regular r:id="rId18"/>
    </p:embeddedFont>
    <p:embeddedFont>
      <p:font typeface="Arial Bold" charset="1" panose="020B0802020202020204"/>
      <p:regular r:id="rId19"/>
    </p:embeddedFont>
    <p:embeddedFont>
      <p:font typeface="Roboto" charset="1" panose="02000000000000000000"/>
      <p:regular r:id="rId20"/>
    </p:embeddedFont>
    <p:embeddedFont>
      <p:font typeface="Canva Sans Bold" charset="1" panose="020B0803030501040103"/>
      <p:regular r:id="rId21"/>
    </p:embeddedFont>
    <p:embeddedFont>
      <p:font typeface="Arial" charset="1" panose="020B0502020202020204"/>
      <p:regular r:id="rId22"/>
    </p:embeddedFont>
    <p:embeddedFont>
      <p:font typeface="Roboto Bold" charset="1" panose="02000000000000000000"/>
      <p:regular r:id="rId23"/>
    </p:embeddedFont>
    <p:embeddedFont>
      <p:font typeface="Canva Sans" charset="1" panose="020B0503030501040103"/>
      <p:regular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fonts/font17.fntdata" Type="http://schemas.openxmlformats.org/officeDocument/2006/relationships/font"/><Relationship Id="rId18" Target="fonts/font18.fntdata" Type="http://schemas.openxmlformats.org/officeDocument/2006/relationships/font"/><Relationship Id="rId19" Target="fonts/font19.fntdata" Type="http://schemas.openxmlformats.org/officeDocument/2006/relationships/font"/><Relationship Id="rId2" Target="presProps.xml" Type="http://schemas.openxmlformats.org/officeDocument/2006/relationships/presProps"/><Relationship Id="rId20" Target="fonts/font20.fntdata" Type="http://schemas.openxmlformats.org/officeDocument/2006/relationships/font"/><Relationship Id="rId21" Target="fonts/font21.fntdata" Type="http://schemas.openxmlformats.org/officeDocument/2006/relationships/font"/><Relationship Id="rId22" Target="fonts/font22.fntdata" Type="http://schemas.openxmlformats.org/officeDocument/2006/relationships/font"/><Relationship Id="rId23" Target="fonts/font23.fntdata" Type="http://schemas.openxmlformats.org/officeDocument/2006/relationships/font"/><Relationship Id="rId24" Target="fonts/font24.fntdata" Type="http://schemas.openxmlformats.org/officeDocument/2006/relationships/font"/><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1.png" Type="http://schemas.openxmlformats.org/officeDocument/2006/relationships/image"/><Relationship Id="rId3" Target="../media/image12.svg" Type="http://schemas.openxmlformats.org/officeDocument/2006/relationships/image"/><Relationship Id="rId4"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9.png" Type="http://schemas.openxmlformats.org/officeDocument/2006/relationships/image"/><Relationship Id="rId7" Target="../media/image10.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9.png" Type="http://schemas.openxmlformats.org/officeDocument/2006/relationships/image"/><Relationship Id="rId7" Target="../media/image10.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3219084" y="-3221081"/>
            <a:ext cx="4422993" cy="442299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1714818">
            <a:off x="-1583873" y="8319094"/>
            <a:ext cx="2217298" cy="2217298"/>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17977928" y="6314554"/>
            <a:ext cx="4206275" cy="4206275"/>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1" id="11"/>
          <p:cNvGrpSpPr/>
          <p:nvPr/>
        </p:nvGrpSpPr>
        <p:grpSpPr>
          <a:xfrm rot="0">
            <a:off x="12019868" y="9427743"/>
            <a:ext cx="2186172" cy="2186172"/>
            <a:chOff x="0" y="0"/>
            <a:chExt cx="812800" cy="812800"/>
          </a:xfrm>
        </p:grpSpPr>
        <p:sp>
          <p:nvSpPr>
            <p:cNvPr name="Freeform 12" id="1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3" id="13"/>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4" id="14"/>
          <p:cNvGrpSpPr/>
          <p:nvPr/>
        </p:nvGrpSpPr>
        <p:grpSpPr>
          <a:xfrm rot="0">
            <a:off x="17591083" y="-796215"/>
            <a:ext cx="1393835" cy="1393835"/>
            <a:chOff x="0" y="0"/>
            <a:chExt cx="812800" cy="812800"/>
          </a:xfrm>
        </p:grpSpPr>
        <p:sp>
          <p:nvSpPr>
            <p:cNvPr name="Freeform 15" id="1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6" id="16"/>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17" id="17"/>
          <p:cNvSpPr/>
          <p:nvPr/>
        </p:nvSpPr>
        <p:spPr>
          <a:xfrm flipH="false" flipV="false" rot="0">
            <a:off x="8461960" y="114580"/>
            <a:ext cx="1871377" cy="1247097"/>
          </a:xfrm>
          <a:custGeom>
            <a:avLst/>
            <a:gdLst/>
            <a:ahLst/>
            <a:cxnLst/>
            <a:rect r="r" b="b" t="t" l="l"/>
            <a:pathLst>
              <a:path h="1247097" w="1871377">
                <a:moveTo>
                  <a:pt x="0" y="0"/>
                </a:moveTo>
                <a:lnTo>
                  <a:pt x="1871376" y="0"/>
                </a:lnTo>
                <a:lnTo>
                  <a:pt x="1871376" y="1247097"/>
                </a:lnTo>
                <a:lnTo>
                  <a:pt x="0" y="1247097"/>
                </a:lnTo>
                <a:lnTo>
                  <a:pt x="0" y="0"/>
                </a:lnTo>
                <a:close/>
              </a:path>
            </a:pathLst>
          </a:custGeom>
          <a:blipFill>
            <a:blip r:embed="rId2"/>
            <a:stretch>
              <a:fillRect l="0" t="0" r="0" b="0"/>
            </a:stretch>
          </a:blipFill>
        </p:spPr>
      </p:sp>
      <p:sp>
        <p:nvSpPr>
          <p:cNvPr name="Freeform 18" id="18"/>
          <p:cNvSpPr/>
          <p:nvPr/>
        </p:nvSpPr>
        <p:spPr>
          <a:xfrm flipH="false" flipV="false" rot="0">
            <a:off x="16432080" y="0"/>
            <a:ext cx="1855920" cy="1075076"/>
          </a:xfrm>
          <a:custGeom>
            <a:avLst/>
            <a:gdLst/>
            <a:ahLst/>
            <a:cxnLst/>
            <a:rect r="r" b="b" t="t" l="l"/>
            <a:pathLst>
              <a:path h="1075076" w="1855920">
                <a:moveTo>
                  <a:pt x="0" y="0"/>
                </a:moveTo>
                <a:lnTo>
                  <a:pt x="1855920" y="0"/>
                </a:lnTo>
                <a:lnTo>
                  <a:pt x="1855920" y="1075076"/>
                </a:lnTo>
                <a:lnTo>
                  <a:pt x="0" y="1075076"/>
                </a:lnTo>
                <a:lnTo>
                  <a:pt x="0" y="0"/>
                </a:lnTo>
                <a:close/>
              </a:path>
            </a:pathLst>
          </a:custGeom>
          <a:blipFill>
            <a:blip r:embed="rId3"/>
            <a:stretch>
              <a:fillRect l="0" t="0" r="0" b="0"/>
            </a:stretch>
          </a:blipFill>
        </p:spPr>
      </p:sp>
      <p:sp>
        <p:nvSpPr>
          <p:cNvPr name="Freeform 19" id="19"/>
          <p:cNvSpPr/>
          <p:nvPr/>
        </p:nvSpPr>
        <p:spPr>
          <a:xfrm flipH="false" flipV="false" rot="0">
            <a:off x="0" y="-7259"/>
            <a:ext cx="2363217" cy="1368936"/>
          </a:xfrm>
          <a:custGeom>
            <a:avLst/>
            <a:gdLst/>
            <a:ahLst/>
            <a:cxnLst/>
            <a:rect r="r" b="b" t="t" l="l"/>
            <a:pathLst>
              <a:path h="1368936" w="2363217">
                <a:moveTo>
                  <a:pt x="0" y="0"/>
                </a:moveTo>
                <a:lnTo>
                  <a:pt x="2363217" y="0"/>
                </a:lnTo>
                <a:lnTo>
                  <a:pt x="2363217" y="1368936"/>
                </a:lnTo>
                <a:lnTo>
                  <a:pt x="0" y="1368936"/>
                </a:lnTo>
                <a:lnTo>
                  <a:pt x="0" y="0"/>
                </a:lnTo>
                <a:close/>
              </a:path>
            </a:pathLst>
          </a:custGeom>
          <a:blipFill>
            <a:blip r:embed="rId4"/>
            <a:stretch>
              <a:fillRect l="0" t="0" r="0" b="0"/>
            </a:stretch>
          </a:blipFill>
        </p:spPr>
      </p:sp>
      <p:sp>
        <p:nvSpPr>
          <p:cNvPr name="Freeform 20" id="20"/>
          <p:cNvSpPr/>
          <p:nvPr/>
        </p:nvSpPr>
        <p:spPr>
          <a:xfrm flipH="false" flipV="false" rot="0">
            <a:off x="4725761" y="3832976"/>
            <a:ext cx="8836478" cy="4963155"/>
          </a:xfrm>
          <a:custGeom>
            <a:avLst/>
            <a:gdLst/>
            <a:ahLst/>
            <a:cxnLst/>
            <a:rect r="r" b="b" t="t" l="l"/>
            <a:pathLst>
              <a:path h="4963155" w="8836478">
                <a:moveTo>
                  <a:pt x="0" y="0"/>
                </a:moveTo>
                <a:lnTo>
                  <a:pt x="8836478" y="0"/>
                </a:lnTo>
                <a:lnTo>
                  <a:pt x="8836478" y="4963155"/>
                </a:lnTo>
                <a:lnTo>
                  <a:pt x="0" y="4963155"/>
                </a:lnTo>
                <a:lnTo>
                  <a:pt x="0" y="0"/>
                </a:lnTo>
                <a:close/>
              </a:path>
            </a:pathLst>
          </a:custGeom>
          <a:blipFill>
            <a:blip r:embed="rId5"/>
            <a:stretch>
              <a:fillRect l="0" t="0" r="0" b="0"/>
            </a:stretch>
          </a:blipFill>
        </p:spPr>
      </p:sp>
      <p:sp>
        <p:nvSpPr>
          <p:cNvPr name="TextBox 21" id="21"/>
          <p:cNvSpPr txBox="true"/>
          <p:nvPr/>
        </p:nvSpPr>
        <p:spPr>
          <a:xfrm rot="0">
            <a:off x="351028" y="1785161"/>
            <a:ext cx="13012093" cy="743016"/>
          </a:xfrm>
          <a:prstGeom prst="rect">
            <a:avLst/>
          </a:prstGeom>
        </p:spPr>
        <p:txBody>
          <a:bodyPr anchor="t" rtlCol="false" tIns="0" lIns="0" bIns="0" rIns="0">
            <a:spAutoFit/>
          </a:bodyPr>
          <a:lstStyle/>
          <a:p>
            <a:pPr algn="l" marL="0" indent="0" lvl="0">
              <a:lnSpc>
                <a:spcPts val="5700"/>
              </a:lnSpc>
            </a:pPr>
            <a:r>
              <a:rPr lang="en-US" b="true" sz="5000" spc="-360">
                <a:solidFill>
                  <a:srgbClr val="000000"/>
                </a:solidFill>
                <a:latin typeface="Open Sauce Bold"/>
                <a:ea typeface="Open Sauce Bold"/>
                <a:cs typeface="Open Sauce Bold"/>
                <a:sym typeface="Open Sauce Bold"/>
              </a:rPr>
              <a:t>CCNA (Cisco Certified Network Associate)</a:t>
            </a:r>
          </a:p>
        </p:txBody>
      </p:sp>
      <p:sp>
        <p:nvSpPr>
          <p:cNvPr name="TextBox 22" id="22"/>
          <p:cNvSpPr txBox="true"/>
          <p:nvPr/>
        </p:nvSpPr>
        <p:spPr>
          <a:xfrm rot="0">
            <a:off x="1108649" y="9710766"/>
            <a:ext cx="8097458" cy="290916"/>
          </a:xfrm>
          <a:prstGeom prst="rect">
            <a:avLst/>
          </a:prstGeom>
        </p:spPr>
        <p:txBody>
          <a:bodyPr anchor="t" rtlCol="false" tIns="0" lIns="0" bIns="0" rIns="0">
            <a:spAutoFit/>
          </a:bodyPr>
          <a:lstStyle/>
          <a:p>
            <a:pPr algn="l" marL="0" indent="0" lvl="0">
              <a:lnSpc>
                <a:spcPts val="2423"/>
              </a:lnSpc>
              <a:spcBef>
                <a:spcPct val="0"/>
              </a:spcBef>
            </a:pPr>
            <a:r>
              <a:rPr lang="en-US" sz="1731">
                <a:solidFill>
                  <a:srgbClr val="000000"/>
                </a:solidFill>
                <a:latin typeface="Open Sauce"/>
                <a:ea typeface="Open Sauce"/>
                <a:cs typeface="Open Sauce"/>
                <a:sym typeface="Open Sauce"/>
              </a:rPr>
              <a:t>CCNA</a:t>
            </a:r>
          </a:p>
        </p:txBody>
      </p:sp>
      <p:sp>
        <p:nvSpPr>
          <p:cNvPr name="TextBox 23" id="23"/>
          <p:cNvSpPr txBox="true"/>
          <p:nvPr/>
        </p:nvSpPr>
        <p:spPr>
          <a:xfrm rot="0">
            <a:off x="14206040" y="9761017"/>
            <a:ext cx="3865552" cy="240665"/>
          </a:xfrm>
          <a:prstGeom prst="rect">
            <a:avLst/>
          </a:prstGeom>
        </p:spPr>
        <p:txBody>
          <a:bodyPr anchor="t" rtlCol="false" tIns="0" lIns="0" bIns="0" rIns="0">
            <a:spAutoFit/>
          </a:bodyPr>
          <a:lstStyle/>
          <a:p>
            <a:pPr algn="ctr" marL="0" indent="0" lvl="0">
              <a:lnSpc>
                <a:spcPts val="1960"/>
              </a:lnSpc>
              <a:spcBef>
                <a:spcPct val="0"/>
              </a:spcBef>
            </a:pPr>
            <a:r>
              <a:rPr lang="en-US" sz="1400">
                <a:solidFill>
                  <a:srgbClr val="000000"/>
                </a:solidFill>
                <a:latin typeface="Open Sauce"/>
                <a:ea typeface="Open Sauce"/>
                <a:cs typeface="Open Sauce"/>
                <a:sym typeface="Open Sauce"/>
              </a:rPr>
              <a:t>ADVACED-SYSTEMS-FOR-EDUCATION.COM</a:t>
            </a:r>
          </a:p>
        </p:txBody>
      </p:sp>
      <p:sp>
        <p:nvSpPr>
          <p:cNvPr name="TextBox 24" id="24"/>
          <p:cNvSpPr txBox="true"/>
          <p:nvPr/>
        </p:nvSpPr>
        <p:spPr>
          <a:xfrm rot="0">
            <a:off x="9136454" y="3455928"/>
            <a:ext cx="8841474" cy="676270"/>
          </a:xfrm>
          <a:prstGeom prst="rect">
            <a:avLst/>
          </a:prstGeom>
        </p:spPr>
        <p:txBody>
          <a:bodyPr anchor="t" rtlCol="false" tIns="0" lIns="0" bIns="0" rIns="0">
            <a:spAutoFit/>
          </a:bodyPr>
          <a:lstStyle/>
          <a:p>
            <a:pPr algn="r" rtl="true" marL="403734" indent="-201867" lvl="1">
              <a:lnSpc>
                <a:spcPts val="2618"/>
              </a:lnSpc>
              <a:buFont typeface="Arial"/>
              <a:buChar char="•"/>
            </a:pPr>
            <a:r>
              <a:rPr lang="ar-EG" b="true" sz="1870">
                <a:solidFill>
                  <a:srgbClr val="000000"/>
                </a:solidFill>
                <a:latin typeface="Arial Bold"/>
                <a:ea typeface="Arial Bold"/>
                <a:cs typeface="Arial Bold"/>
                <a:sym typeface="Arial Bold"/>
                <a:rtl val="true"/>
              </a:rPr>
              <a:t>مدة الدورة:</a:t>
            </a:r>
          </a:p>
          <a:p>
            <a:pPr algn="r">
              <a:lnSpc>
                <a:spcPts val="2618"/>
              </a:lnSpc>
            </a:pPr>
            <a:r>
              <a:rPr lang="en-US" b="true" sz="1870">
                <a:solidFill>
                  <a:srgbClr val="000000"/>
                </a:solidFill>
                <a:latin typeface="Arial Bold"/>
                <a:ea typeface="Arial Bold"/>
                <a:cs typeface="Arial Bold"/>
                <a:sym typeface="Arial Bold"/>
              </a:rPr>
              <a:t>30–40 </a:t>
            </a:r>
            <a:r>
              <a:rPr lang="ar-EG" b="true" sz="1870">
                <a:solidFill>
                  <a:srgbClr val="000000"/>
                </a:solidFill>
                <a:latin typeface="Arial Bold"/>
                <a:ea typeface="Arial Bold"/>
                <a:cs typeface="Arial Bold"/>
                <a:sym typeface="Arial Bold"/>
                <a:rtl val="true"/>
              </a:rPr>
              <a:t>ساعة</a:t>
            </a:r>
            <a:r>
              <a:rPr lang="en-US" b="true" sz="1870">
                <a:solidFill>
                  <a:srgbClr val="000000"/>
                </a:solidFill>
                <a:latin typeface="Arial Bold"/>
                <a:ea typeface="Arial Bold"/>
                <a:cs typeface="Arial Bold"/>
                <a:sym typeface="Arial Bold"/>
              </a:rPr>
              <a:t> </a:t>
            </a:r>
          </a:p>
        </p:txBody>
      </p:sp>
      <p:sp>
        <p:nvSpPr>
          <p:cNvPr name="TextBox 25" id="25"/>
          <p:cNvSpPr txBox="true"/>
          <p:nvPr/>
        </p:nvSpPr>
        <p:spPr>
          <a:xfrm rot="0">
            <a:off x="5990619" y="2572781"/>
            <a:ext cx="11774456" cy="838543"/>
          </a:xfrm>
          <a:prstGeom prst="rect">
            <a:avLst/>
          </a:prstGeom>
        </p:spPr>
        <p:txBody>
          <a:bodyPr anchor="t" rtlCol="false" tIns="0" lIns="0" bIns="0" rIns="0">
            <a:spAutoFit/>
          </a:bodyPr>
          <a:lstStyle/>
          <a:p>
            <a:pPr algn="r" rtl="true" marL="0" indent="0" lvl="0">
              <a:lnSpc>
                <a:spcPts val="5741"/>
              </a:lnSpc>
            </a:pPr>
            <a:r>
              <a:rPr lang="ar-EG" b="true" sz="5036" spc="-362">
                <a:solidFill>
                  <a:srgbClr val="000000"/>
                </a:solidFill>
                <a:latin typeface="Arial Bold"/>
                <a:ea typeface="Arial Bold"/>
                <a:cs typeface="Arial Bold"/>
                <a:sym typeface="Arial Bold"/>
                <a:rtl val="true"/>
              </a:rPr>
              <a:t>خبير شبكات سيسكو المعتمد</a:t>
            </a:r>
          </a:p>
        </p:txBody>
      </p:sp>
      <p:sp>
        <p:nvSpPr>
          <p:cNvPr name="TextBox 26" id="26"/>
          <p:cNvSpPr txBox="true"/>
          <p:nvPr/>
        </p:nvSpPr>
        <p:spPr>
          <a:xfrm rot="0">
            <a:off x="470800" y="2893958"/>
            <a:ext cx="8841474" cy="638170"/>
          </a:xfrm>
          <a:prstGeom prst="rect">
            <a:avLst/>
          </a:prstGeom>
        </p:spPr>
        <p:txBody>
          <a:bodyPr anchor="t" rtlCol="false" tIns="0" lIns="0" bIns="0" rIns="0">
            <a:spAutoFit/>
          </a:bodyPr>
          <a:lstStyle/>
          <a:p>
            <a:pPr algn="l" marL="403734" indent="-201867" lvl="1">
              <a:lnSpc>
                <a:spcPts val="2618"/>
              </a:lnSpc>
              <a:buFont typeface="Arial"/>
              <a:buChar char="•"/>
            </a:pPr>
            <a:r>
              <a:rPr lang="en-US" b="true" sz="1870">
                <a:solidFill>
                  <a:srgbClr val="000000"/>
                </a:solidFill>
                <a:latin typeface="Open Sauce Bold"/>
                <a:ea typeface="Open Sauce Bold"/>
                <a:cs typeface="Open Sauce Bold"/>
                <a:sym typeface="Open Sauce Bold"/>
              </a:rPr>
              <a:t>Duration: </a:t>
            </a:r>
          </a:p>
          <a:p>
            <a:pPr algn="l" marL="403734" indent="-201867" lvl="1">
              <a:lnSpc>
                <a:spcPts val="2618"/>
              </a:lnSpc>
              <a:buFont typeface="Arial"/>
              <a:buChar char="•"/>
            </a:pPr>
            <a:r>
              <a:rPr lang="en-US" b="true" sz="1870">
                <a:solidFill>
                  <a:srgbClr val="000000"/>
                </a:solidFill>
                <a:latin typeface="Open Sauce Bold"/>
                <a:ea typeface="Open Sauce Bold"/>
                <a:cs typeface="Open Sauce Bold"/>
                <a:sym typeface="Open Sauce Bold"/>
              </a:rPr>
              <a:t>30–40 hours</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16237521" y="9951183"/>
            <a:ext cx="4318004" cy="4318004"/>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1449633" y="8649074"/>
            <a:ext cx="2236783" cy="223678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6072187" y="-7032487"/>
            <a:ext cx="8646264" cy="8646264"/>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11" id="11"/>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12" id="12"/>
          <p:cNvSpPr txBox="true"/>
          <p:nvPr/>
        </p:nvSpPr>
        <p:spPr>
          <a:xfrm rot="0">
            <a:off x="12269348" y="1739490"/>
            <a:ext cx="5488394" cy="401441"/>
          </a:xfrm>
          <a:prstGeom prst="rect">
            <a:avLst/>
          </a:prstGeom>
        </p:spPr>
        <p:txBody>
          <a:bodyPr anchor="t" rtlCol="false" tIns="0" lIns="0" bIns="0" rIns="0">
            <a:spAutoFit/>
          </a:bodyPr>
          <a:lstStyle/>
          <a:p>
            <a:pPr algn="r" rtl="true" marL="0" indent="0" lvl="0">
              <a:lnSpc>
                <a:spcPts val="3058"/>
              </a:lnSpc>
              <a:spcBef>
                <a:spcPct val="0"/>
              </a:spcBef>
            </a:pPr>
            <a:r>
              <a:rPr lang="ar-EG" b="true" sz="2682" spc="-193">
                <a:solidFill>
                  <a:srgbClr val="000000"/>
                </a:solidFill>
                <a:latin typeface="Roboto Bold"/>
                <a:ea typeface="Roboto Bold"/>
                <a:cs typeface="Roboto Bold"/>
                <a:sym typeface="Roboto Bold"/>
                <a:rtl val="true"/>
              </a:rPr>
              <a:t>الأهداف التفصيلية للبرنامج:</a:t>
            </a:r>
          </a:p>
        </p:txBody>
      </p:sp>
      <p:sp>
        <p:nvSpPr>
          <p:cNvPr name="TextBox 13" id="13"/>
          <p:cNvSpPr txBox="true"/>
          <p:nvPr/>
        </p:nvSpPr>
        <p:spPr>
          <a:xfrm rot="0">
            <a:off x="684020" y="2332849"/>
            <a:ext cx="17073722" cy="5485718"/>
          </a:xfrm>
          <a:prstGeom prst="rect">
            <a:avLst/>
          </a:prstGeom>
        </p:spPr>
        <p:txBody>
          <a:bodyPr anchor="t" rtlCol="false" tIns="0" lIns="0" bIns="0" rIns="0">
            <a:spAutoFit/>
          </a:bodyPr>
          <a:lstStyle/>
          <a:p>
            <a:pPr algn="just" rtl="true">
              <a:lnSpc>
                <a:spcPts val="2720"/>
              </a:lnSpc>
            </a:pPr>
            <a:r>
              <a:rPr lang="en-US" sz="1943">
                <a:solidFill>
                  <a:srgbClr val="000000"/>
                </a:solidFill>
                <a:latin typeface="Roboto"/>
                <a:ea typeface="Roboto"/>
                <a:cs typeface="Roboto"/>
                <a:sym typeface="Roboto"/>
              </a:rPr>
              <a:t>1</a:t>
            </a:r>
            <a:r>
              <a:rPr lang="ar-EG" sz="1943">
                <a:solidFill>
                  <a:srgbClr val="000000"/>
                </a:solidFill>
                <a:latin typeface="Roboto"/>
                <a:ea typeface="Roboto"/>
                <a:cs typeface="Roboto"/>
                <a:sym typeface="Roboto"/>
                <a:rtl val="true"/>
              </a:rPr>
              <a:t>. فهم مفاهيم الشبكات: تعلم أساسيات الشبكات، بما في ذلك نماذج الشبكات (</a:t>
            </a:r>
            <a:r>
              <a:rPr lang="en-US" sz="1943">
                <a:solidFill>
                  <a:srgbClr val="000000"/>
                </a:solidFill>
                <a:latin typeface="Roboto"/>
                <a:ea typeface="Roboto"/>
                <a:cs typeface="Roboto"/>
                <a:sym typeface="Roboto"/>
              </a:rPr>
              <a:t>OSI، TCP/IP</a:t>
            </a:r>
            <a:r>
              <a:rPr lang="ar-EG" sz="1943">
                <a:solidFill>
                  <a:srgbClr val="000000"/>
                </a:solidFill>
                <a:latin typeface="Roboto"/>
                <a:ea typeface="Roboto"/>
                <a:cs typeface="Roboto"/>
                <a:sym typeface="Roboto"/>
                <a:rtl val="true"/>
              </a:rPr>
              <a:t>) وأنواع الشبكات (</a:t>
            </a:r>
            <a:r>
              <a:rPr lang="en-US" sz="1943">
                <a:solidFill>
                  <a:srgbClr val="000000"/>
                </a:solidFill>
                <a:latin typeface="Roboto"/>
                <a:ea typeface="Roboto"/>
                <a:cs typeface="Roboto"/>
                <a:sym typeface="Roboto"/>
              </a:rPr>
              <a:t>LAN، WAN، MAN</a:t>
            </a:r>
            <a:r>
              <a:rPr lang="ar-EG" sz="1943">
                <a:solidFill>
                  <a:srgbClr val="000000"/>
                </a:solidFill>
                <a:latin typeface="Roboto"/>
                <a:ea typeface="Roboto"/>
                <a:cs typeface="Roboto"/>
                <a:sym typeface="Roboto"/>
                <a:rtl val="true"/>
              </a:rPr>
              <a:t>).</a:t>
            </a:r>
          </a:p>
          <a:p>
            <a:pPr algn="just" rtl="true">
              <a:lnSpc>
                <a:spcPts val="2720"/>
              </a:lnSpc>
            </a:pPr>
            <a:r>
              <a:rPr lang="en-US" sz="1943">
                <a:solidFill>
                  <a:srgbClr val="000000"/>
                </a:solidFill>
                <a:latin typeface="Roboto"/>
                <a:ea typeface="Roboto"/>
                <a:cs typeface="Roboto"/>
                <a:sym typeface="Roboto"/>
              </a:rPr>
              <a:t>2</a:t>
            </a:r>
            <a:r>
              <a:rPr lang="ar-EG" sz="1943">
                <a:solidFill>
                  <a:srgbClr val="000000"/>
                </a:solidFill>
                <a:latin typeface="Roboto"/>
                <a:ea typeface="Roboto"/>
                <a:cs typeface="Roboto"/>
                <a:sym typeface="Roboto"/>
                <a:rtl val="true"/>
              </a:rPr>
              <a:t>. العناوين </a:t>
            </a:r>
            <a:r>
              <a:rPr lang="en-US" sz="1943">
                <a:solidFill>
                  <a:srgbClr val="000000"/>
                </a:solidFill>
                <a:latin typeface="Roboto"/>
                <a:ea typeface="Roboto"/>
                <a:cs typeface="Roboto"/>
                <a:sym typeface="Roboto"/>
              </a:rPr>
              <a:t>IP</a:t>
            </a:r>
            <a:r>
              <a:rPr lang="ar-EG" sz="1943">
                <a:solidFill>
                  <a:srgbClr val="000000"/>
                </a:solidFill>
                <a:latin typeface="Roboto"/>
                <a:ea typeface="Roboto"/>
                <a:cs typeface="Roboto"/>
                <a:sym typeface="Roboto"/>
                <a:rtl val="true"/>
              </a:rPr>
              <a:t> وتقسيم الشبكات: إتقان العناوين </a:t>
            </a:r>
            <a:r>
              <a:rPr lang="en-US" sz="1943">
                <a:solidFill>
                  <a:srgbClr val="000000"/>
                </a:solidFill>
                <a:latin typeface="Roboto"/>
                <a:ea typeface="Roboto"/>
                <a:cs typeface="Roboto"/>
                <a:sym typeface="Roboto"/>
              </a:rPr>
              <a:t>IPv4</a:t>
            </a:r>
            <a:r>
              <a:rPr lang="ar-EG" sz="1943">
                <a:solidFill>
                  <a:srgbClr val="000000"/>
                </a:solidFill>
                <a:latin typeface="Roboto"/>
                <a:ea typeface="Roboto"/>
                <a:cs typeface="Roboto"/>
                <a:sym typeface="Roboto"/>
                <a:rtl val="true"/>
              </a:rPr>
              <a:t> و</a:t>
            </a:r>
            <a:r>
              <a:rPr lang="en-US" sz="1943">
                <a:solidFill>
                  <a:srgbClr val="000000"/>
                </a:solidFill>
                <a:latin typeface="Roboto"/>
                <a:ea typeface="Roboto"/>
                <a:cs typeface="Roboto"/>
                <a:sym typeface="Roboto"/>
              </a:rPr>
              <a:t>IPv6</a:t>
            </a:r>
            <a:r>
              <a:rPr lang="ar-EG" sz="1943">
                <a:solidFill>
                  <a:srgbClr val="000000"/>
                </a:solidFill>
                <a:latin typeface="Roboto"/>
                <a:ea typeface="Roboto"/>
                <a:cs typeface="Roboto"/>
                <a:sym typeface="Roboto"/>
                <a:rtl val="true"/>
              </a:rPr>
              <a:t> وتقنيات تقسيم الشبكات.</a:t>
            </a:r>
          </a:p>
          <a:p>
            <a:pPr algn="just" rtl="true">
              <a:lnSpc>
                <a:spcPts val="2720"/>
              </a:lnSpc>
            </a:pPr>
            <a:r>
              <a:rPr lang="en-US" sz="1943">
                <a:solidFill>
                  <a:srgbClr val="000000"/>
                </a:solidFill>
                <a:latin typeface="Roboto"/>
                <a:ea typeface="Roboto"/>
                <a:cs typeface="Roboto"/>
                <a:sym typeface="Roboto"/>
              </a:rPr>
              <a:t>3</a:t>
            </a:r>
            <a:r>
              <a:rPr lang="ar-EG" sz="1943">
                <a:solidFill>
                  <a:srgbClr val="000000"/>
                </a:solidFill>
                <a:latin typeface="Roboto"/>
                <a:ea typeface="Roboto"/>
                <a:cs typeface="Roboto"/>
                <a:sym typeface="Roboto"/>
                <a:rtl val="true"/>
              </a:rPr>
              <a:t>. تكوين المحولات: تكوين واستكشاف المحولات والشبكات المحلية الافتراضية (</a:t>
            </a:r>
            <a:r>
              <a:rPr lang="en-US" sz="1943">
                <a:solidFill>
                  <a:srgbClr val="000000"/>
                </a:solidFill>
                <a:latin typeface="Roboto"/>
                <a:ea typeface="Roboto"/>
                <a:cs typeface="Roboto"/>
                <a:sym typeface="Roboto"/>
              </a:rPr>
              <a:t>VLANs</a:t>
            </a:r>
            <a:r>
              <a:rPr lang="ar-EG" sz="1943">
                <a:solidFill>
                  <a:srgbClr val="000000"/>
                </a:solidFill>
                <a:latin typeface="Roboto"/>
                <a:ea typeface="Roboto"/>
                <a:cs typeface="Roboto"/>
                <a:sym typeface="Roboto"/>
                <a:rtl val="true"/>
              </a:rPr>
              <a:t>).</a:t>
            </a:r>
          </a:p>
          <a:p>
            <a:pPr algn="just" rtl="true">
              <a:lnSpc>
                <a:spcPts val="2720"/>
              </a:lnSpc>
            </a:pPr>
            <a:r>
              <a:rPr lang="en-US" sz="1943">
                <a:solidFill>
                  <a:srgbClr val="000000"/>
                </a:solidFill>
                <a:latin typeface="Roboto"/>
                <a:ea typeface="Roboto"/>
                <a:cs typeface="Roboto"/>
                <a:sym typeface="Roboto"/>
              </a:rPr>
              <a:t>4</a:t>
            </a:r>
            <a:r>
              <a:rPr lang="ar-EG" sz="1943">
                <a:solidFill>
                  <a:srgbClr val="000000"/>
                </a:solidFill>
                <a:latin typeface="Roboto"/>
                <a:ea typeface="Roboto"/>
                <a:cs typeface="Roboto"/>
                <a:sym typeface="Roboto"/>
                <a:rtl val="true"/>
              </a:rPr>
              <a:t>. بروتوكولات التوجيه: فهم وتكوين بروتوكولات التوجيه مثل </a:t>
            </a:r>
            <a:r>
              <a:rPr lang="en-US" sz="1943">
                <a:solidFill>
                  <a:srgbClr val="000000"/>
                </a:solidFill>
                <a:latin typeface="Roboto"/>
                <a:ea typeface="Roboto"/>
                <a:cs typeface="Roboto"/>
                <a:sym typeface="Roboto"/>
              </a:rPr>
              <a:t>RIP</a:t>
            </a:r>
            <a:r>
              <a:rPr lang="ar-EG" sz="1943">
                <a:solidFill>
                  <a:srgbClr val="000000"/>
                </a:solidFill>
                <a:latin typeface="Roboto"/>
                <a:ea typeface="Roboto"/>
                <a:cs typeface="Roboto"/>
                <a:sym typeface="Roboto"/>
                <a:rtl val="true"/>
              </a:rPr>
              <a:t> و</a:t>
            </a:r>
            <a:r>
              <a:rPr lang="en-US" sz="1943">
                <a:solidFill>
                  <a:srgbClr val="000000"/>
                </a:solidFill>
                <a:latin typeface="Roboto"/>
                <a:ea typeface="Roboto"/>
                <a:cs typeface="Roboto"/>
                <a:sym typeface="Roboto"/>
              </a:rPr>
              <a:t>OSPF</a:t>
            </a:r>
            <a:r>
              <a:rPr lang="ar-EG" sz="1943">
                <a:solidFill>
                  <a:srgbClr val="000000"/>
                </a:solidFill>
                <a:latin typeface="Roboto"/>
                <a:ea typeface="Roboto"/>
                <a:cs typeface="Roboto"/>
                <a:sym typeface="Roboto"/>
                <a:rtl val="true"/>
              </a:rPr>
              <a:t> و</a:t>
            </a:r>
            <a:r>
              <a:rPr lang="en-US" sz="1943">
                <a:solidFill>
                  <a:srgbClr val="000000"/>
                </a:solidFill>
                <a:latin typeface="Roboto"/>
                <a:ea typeface="Roboto"/>
                <a:cs typeface="Roboto"/>
                <a:sym typeface="Roboto"/>
              </a:rPr>
              <a:t>EIGRP</a:t>
            </a:r>
            <a:r>
              <a:rPr lang="ar-EG" sz="1943">
                <a:solidFill>
                  <a:srgbClr val="000000"/>
                </a:solidFill>
                <a:latin typeface="Roboto"/>
                <a:ea typeface="Roboto"/>
                <a:cs typeface="Roboto"/>
                <a:sym typeface="Roboto"/>
                <a:rtl val="true"/>
              </a:rPr>
              <a:t>.</a:t>
            </a:r>
          </a:p>
          <a:p>
            <a:pPr algn="just" rtl="true">
              <a:lnSpc>
                <a:spcPts val="2720"/>
              </a:lnSpc>
            </a:pPr>
            <a:r>
              <a:rPr lang="en-US" sz="1943">
                <a:solidFill>
                  <a:srgbClr val="000000"/>
                </a:solidFill>
                <a:latin typeface="Roboto"/>
                <a:ea typeface="Roboto"/>
                <a:cs typeface="Roboto"/>
                <a:sym typeface="Roboto"/>
              </a:rPr>
              <a:t>5</a:t>
            </a:r>
            <a:r>
              <a:rPr lang="ar-EG" sz="1943">
                <a:solidFill>
                  <a:srgbClr val="000000"/>
                </a:solidFill>
                <a:latin typeface="Roboto"/>
                <a:ea typeface="Roboto"/>
                <a:cs typeface="Roboto"/>
                <a:sym typeface="Roboto"/>
                <a:rtl val="true"/>
              </a:rPr>
              <a:t>. أمان الشبكات: تنفيذ تدابير الأمان مثل قوائم التحكم في الوصول (</a:t>
            </a:r>
            <a:r>
              <a:rPr lang="en-US" sz="1943">
                <a:solidFill>
                  <a:srgbClr val="000000"/>
                </a:solidFill>
                <a:latin typeface="Roboto"/>
                <a:ea typeface="Roboto"/>
                <a:cs typeface="Roboto"/>
                <a:sym typeface="Roboto"/>
              </a:rPr>
              <a:t>ACLs</a:t>
            </a:r>
            <a:r>
              <a:rPr lang="ar-EG" sz="1943">
                <a:solidFill>
                  <a:srgbClr val="000000"/>
                </a:solidFill>
                <a:latin typeface="Roboto"/>
                <a:ea typeface="Roboto"/>
                <a:cs typeface="Roboto"/>
                <a:sym typeface="Roboto"/>
                <a:rtl val="true"/>
              </a:rPr>
              <a:t>) والجدران النارية.</a:t>
            </a:r>
          </a:p>
          <a:p>
            <a:pPr algn="just" rtl="true">
              <a:lnSpc>
                <a:spcPts val="2720"/>
              </a:lnSpc>
            </a:pPr>
            <a:r>
              <a:rPr lang="en-US" sz="1943">
                <a:solidFill>
                  <a:srgbClr val="000000"/>
                </a:solidFill>
                <a:latin typeface="Roboto"/>
                <a:ea typeface="Roboto"/>
                <a:cs typeface="Roboto"/>
                <a:sym typeface="Roboto"/>
              </a:rPr>
              <a:t>6</a:t>
            </a:r>
            <a:r>
              <a:rPr lang="ar-EG" sz="1943">
                <a:solidFill>
                  <a:srgbClr val="000000"/>
                </a:solidFill>
                <a:latin typeface="Roboto"/>
                <a:ea typeface="Roboto"/>
                <a:cs typeface="Roboto"/>
                <a:sym typeface="Roboto"/>
                <a:rtl val="true"/>
              </a:rPr>
              <a:t>. الشبكات اللاسلكية: تكوين أجهزة التوجيه اللاسلكية ونقاط الوصول.</a:t>
            </a:r>
          </a:p>
          <a:p>
            <a:pPr algn="just" rtl="true">
              <a:lnSpc>
                <a:spcPts val="2720"/>
              </a:lnSpc>
            </a:pPr>
            <a:r>
              <a:rPr lang="en-US" sz="1943">
                <a:solidFill>
                  <a:srgbClr val="000000"/>
                </a:solidFill>
                <a:latin typeface="Roboto"/>
                <a:ea typeface="Roboto"/>
                <a:cs typeface="Roboto"/>
                <a:sym typeface="Roboto"/>
              </a:rPr>
              <a:t>7</a:t>
            </a:r>
            <a:r>
              <a:rPr lang="ar-EG" sz="1943">
                <a:solidFill>
                  <a:srgbClr val="000000"/>
                </a:solidFill>
                <a:latin typeface="Roboto"/>
                <a:ea typeface="Roboto"/>
                <a:cs typeface="Roboto"/>
                <a:sym typeface="Roboto"/>
                <a:rtl val="true"/>
              </a:rPr>
              <a:t>. توجيه </a:t>
            </a:r>
            <a:r>
              <a:rPr lang="en-US" sz="1943">
                <a:solidFill>
                  <a:srgbClr val="000000"/>
                </a:solidFill>
                <a:latin typeface="Roboto"/>
                <a:ea typeface="Roboto"/>
                <a:cs typeface="Roboto"/>
                <a:sym typeface="Roboto"/>
              </a:rPr>
              <a:t>IP</a:t>
            </a:r>
            <a:r>
              <a:rPr lang="ar-EG" sz="1943">
                <a:solidFill>
                  <a:srgbClr val="000000"/>
                </a:solidFill>
                <a:latin typeface="Roboto"/>
                <a:ea typeface="Roboto"/>
                <a:cs typeface="Roboto"/>
                <a:sym typeface="Roboto"/>
                <a:rtl val="true"/>
              </a:rPr>
              <a:t>: تكوين وإدارة التوجيه </a:t>
            </a:r>
            <a:r>
              <a:rPr lang="en-US" sz="1943">
                <a:solidFill>
                  <a:srgbClr val="000000"/>
                </a:solidFill>
                <a:latin typeface="Roboto"/>
                <a:ea typeface="Roboto"/>
                <a:cs typeface="Roboto"/>
                <a:sym typeface="Roboto"/>
              </a:rPr>
              <a:t>IP</a:t>
            </a:r>
            <a:r>
              <a:rPr lang="ar-EG" sz="1943">
                <a:solidFill>
                  <a:srgbClr val="000000"/>
                </a:solidFill>
                <a:latin typeface="Roboto"/>
                <a:ea typeface="Roboto"/>
                <a:cs typeface="Roboto"/>
                <a:sym typeface="Roboto"/>
                <a:rtl val="true"/>
              </a:rPr>
              <a:t> والجداول التوجيهية.</a:t>
            </a:r>
          </a:p>
          <a:p>
            <a:pPr algn="just" rtl="true">
              <a:lnSpc>
                <a:spcPts val="2720"/>
              </a:lnSpc>
            </a:pPr>
            <a:r>
              <a:rPr lang="en-US" sz="1943">
                <a:solidFill>
                  <a:srgbClr val="000000"/>
                </a:solidFill>
                <a:latin typeface="Roboto"/>
                <a:ea typeface="Roboto"/>
                <a:cs typeface="Roboto"/>
                <a:sym typeface="Roboto"/>
              </a:rPr>
              <a:t>8</a:t>
            </a:r>
            <a:r>
              <a:rPr lang="ar-EG" sz="1943">
                <a:solidFill>
                  <a:srgbClr val="000000"/>
                </a:solidFill>
                <a:latin typeface="Roboto"/>
                <a:ea typeface="Roboto"/>
                <a:cs typeface="Roboto"/>
                <a:sym typeface="Roboto"/>
                <a:rtl val="true"/>
              </a:rPr>
              <a:t>. تكوين </a:t>
            </a:r>
            <a:r>
              <a:rPr lang="en-US" sz="1943">
                <a:solidFill>
                  <a:srgbClr val="000000"/>
                </a:solidFill>
                <a:latin typeface="Roboto"/>
                <a:ea typeface="Roboto"/>
                <a:cs typeface="Roboto"/>
                <a:sym typeface="Roboto"/>
              </a:rPr>
              <a:t>WAN</a:t>
            </a:r>
            <a:r>
              <a:rPr lang="ar-EG" sz="1943">
                <a:solidFill>
                  <a:srgbClr val="000000"/>
                </a:solidFill>
                <a:latin typeface="Roboto"/>
                <a:ea typeface="Roboto"/>
                <a:cs typeface="Roboto"/>
                <a:sym typeface="Roboto"/>
                <a:rtl val="true"/>
              </a:rPr>
              <a:t>: إعداد واستكشاف الاتصال بشبكات </a:t>
            </a:r>
            <a:r>
              <a:rPr lang="en-US" sz="1943">
                <a:solidFill>
                  <a:srgbClr val="000000"/>
                </a:solidFill>
                <a:latin typeface="Roboto"/>
                <a:ea typeface="Roboto"/>
                <a:cs typeface="Roboto"/>
                <a:sym typeface="Roboto"/>
              </a:rPr>
              <a:t>WAN</a:t>
            </a:r>
            <a:r>
              <a:rPr lang="ar-EG" sz="1943">
                <a:solidFill>
                  <a:srgbClr val="000000"/>
                </a:solidFill>
                <a:latin typeface="Roboto"/>
                <a:ea typeface="Roboto"/>
                <a:cs typeface="Roboto"/>
                <a:sym typeface="Roboto"/>
                <a:rtl val="true"/>
              </a:rPr>
              <a:t> مثل </a:t>
            </a:r>
            <a:r>
              <a:rPr lang="en-US" sz="1943">
                <a:solidFill>
                  <a:srgbClr val="000000"/>
                </a:solidFill>
                <a:latin typeface="Roboto"/>
                <a:ea typeface="Roboto"/>
                <a:cs typeface="Roboto"/>
                <a:sym typeface="Roboto"/>
              </a:rPr>
              <a:t>PPP</a:t>
            </a:r>
            <a:r>
              <a:rPr lang="ar-EG" sz="1943">
                <a:solidFill>
                  <a:srgbClr val="000000"/>
                </a:solidFill>
                <a:latin typeface="Roboto"/>
                <a:ea typeface="Roboto"/>
                <a:cs typeface="Roboto"/>
                <a:sym typeface="Roboto"/>
                <a:rtl val="true"/>
              </a:rPr>
              <a:t> و</a:t>
            </a:r>
            <a:r>
              <a:rPr lang="en-US" sz="1943">
                <a:solidFill>
                  <a:srgbClr val="000000"/>
                </a:solidFill>
                <a:latin typeface="Roboto"/>
                <a:ea typeface="Roboto"/>
                <a:cs typeface="Roboto"/>
                <a:sym typeface="Roboto"/>
              </a:rPr>
              <a:t>Frame Relay</a:t>
            </a:r>
            <a:r>
              <a:rPr lang="ar-EG" sz="1943">
                <a:solidFill>
                  <a:srgbClr val="000000"/>
                </a:solidFill>
                <a:latin typeface="Roboto"/>
                <a:ea typeface="Roboto"/>
                <a:cs typeface="Roboto"/>
                <a:sym typeface="Roboto"/>
                <a:rtl val="true"/>
              </a:rPr>
              <a:t> و</a:t>
            </a:r>
            <a:r>
              <a:rPr lang="en-US" sz="1943">
                <a:solidFill>
                  <a:srgbClr val="000000"/>
                </a:solidFill>
                <a:latin typeface="Roboto"/>
                <a:ea typeface="Roboto"/>
                <a:cs typeface="Roboto"/>
                <a:sym typeface="Roboto"/>
              </a:rPr>
              <a:t>VPNs</a:t>
            </a:r>
            <a:r>
              <a:rPr lang="ar-EG" sz="1943">
                <a:solidFill>
                  <a:srgbClr val="000000"/>
                </a:solidFill>
                <a:latin typeface="Roboto"/>
                <a:ea typeface="Roboto"/>
                <a:cs typeface="Roboto"/>
                <a:sym typeface="Roboto"/>
                <a:rtl val="true"/>
              </a:rPr>
              <a:t>.</a:t>
            </a:r>
          </a:p>
          <a:p>
            <a:pPr algn="just" rtl="true">
              <a:lnSpc>
                <a:spcPts val="2720"/>
              </a:lnSpc>
            </a:pPr>
            <a:r>
              <a:rPr lang="en-US" sz="1943">
                <a:solidFill>
                  <a:srgbClr val="000000"/>
                </a:solidFill>
                <a:latin typeface="Roboto"/>
                <a:ea typeface="Roboto"/>
                <a:cs typeface="Roboto"/>
                <a:sym typeface="Roboto"/>
              </a:rPr>
              <a:t>9</a:t>
            </a:r>
            <a:r>
              <a:rPr lang="ar-EG" sz="1943">
                <a:solidFill>
                  <a:srgbClr val="000000"/>
                </a:solidFill>
                <a:latin typeface="Roboto"/>
                <a:ea typeface="Roboto"/>
                <a:cs typeface="Roboto"/>
                <a:sym typeface="Roboto"/>
                <a:rtl val="true"/>
              </a:rPr>
              <a:t>. استكشاف أخطاء الشبكة: استخدام أدوات مثل </a:t>
            </a:r>
            <a:r>
              <a:rPr lang="en-US" sz="1943">
                <a:solidFill>
                  <a:srgbClr val="000000"/>
                </a:solidFill>
                <a:latin typeface="Roboto"/>
                <a:ea typeface="Roboto"/>
                <a:cs typeface="Roboto"/>
                <a:sym typeface="Roboto"/>
              </a:rPr>
              <a:t>ping</a:t>
            </a:r>
            <a:r>
              <a:rPr lang="ar-EG" sz="1943">
                <a:solidFill>
                  <a:srgbClr val="000000"/>
                </a:solidFill>
                <a:latin typeface="Roboto"/>
                <a:ea typeface="Roboto"/>
                <a:cs typeface="Roboto"/>
                <a:sym typeface="Roboto"/>
                <a:rtl val="true"/>
              </a:rPr>
              <a:t> و</a:t>
            </a:r>
            <a:r>
              <a:rPr lang="en-US" sz="1943">
                <a:solidFill>
                  <a:srgbClr val="000000"/>
                </a:solidFill>
                <a:latin typeface="Roboto"/>
                <a:ea typeface="Roboto"/>
                <a:cs typeface="Roboto"/>
                <a:sym typeface="Roboto"/>
              </a:rPr>
              <a:t>traceroute</a:t>
            </a:r>
            <a:r>
              <a:rPr lang="ar-EG" sz="1943">
                <a:solidFill>
                  <a:srgbClr val="000000"/>
                </a:solidFill>
                <a:latin typeface="Roboto"/>
                <a:ea typeface="Roboto"/>
                <a:cs typeface="Roboto"/>
                <a:sym typeface="Roboto"/>
                <a:rtl val="true"/>
              </a:rPr>
              <a:t> و</a:t>
            </a:r>
            <a:r>
              <a:rPr lang="en-US" sz="1943">
                <a:solidFill>
                  <a:srgbClr val="000000"/>
                </a:solidFill>
                <a:latin typeface="Roboto"/>
                <a:ea typeface="Roboto"/>
                <a:cs typeface="Roboto"/>
                <a:sym typeface="Roboto"/>
              </a:rPr>
              <a:t>Wireshark</a:t>
            </a:r>
            <a:r>
              <a:rPr lang="ar-EG" sz="1943">
                <a:solidFill>
                  <a:srgbClr val="000000"/>
                </a:solidFill>
                <a:latin typeface="Roboto"/>
                <a:ea typeface="Roboto"/>
                <a:cs typeface="Roboto"/>
                <a:sym typeface="Roboto"/>
                <a:rtl val="true"/>
              </a:rPr>
              <a:t> لتشخيص المشكلات.</a:t>
            </a:r>
          </a:p>
          <a:p>
            <a:pPr algn="just" rtl="true">
              <a:lnSpc>
                <a:spcPts val="2720"/>
              </a:lnSpc>
            </a:pPr>
            <a:r>
              <a:rPr lang="en-US" sz="1943">
                <a:solidFill>
                  <a:srgbClr val="000000"/>
                </a:solidFill>
                <a:latin typeface="Roboto"/>
                <a:ea typeface="Roboto"/>
                <a:cs typeface="Roboto"/>
                <a:sym typeface="Roboto"/>
              </a:rPr>
              <a:t>10</a:t>
            </a:r>
            <a:r>
              <a:rPr lang="ar-EG" sz="1943">
                <a:solidFill>
                  <a:srgbClr val="000000"/>
                </a:solidFill>
                <a:latin typeface="Roboto"/>
                <a:ea typeface="Roboto"/>
                <a:cs typeface="Roboto"/>
                <a:sym typeface="Roboto"/>
                <a:rtl val="true"/>
              </a:rPr>
              <a:t>. تنفيذ </a:t>
            </a:r>
            <a:r>
              <a:rPr lang="en-US" sz="1943">
                <a:solidFill>
                  <a:srgbClr val="000000"/>
                </a:solidFill>
                <a:latin typeface="Roboto"/>
                <a:ea typeface="Roboto"/>
                <a:cs typeface="Roboto"/>
                <a:sym typeface="Roboto"/>
              </a:rPr>
              <a:t>IPv6</a:t>
            </a:r>
            <a:r>
              <a:rPr lang="ar-EG" sz="1943">
                <a:solidFill>
                  <a:srgbClr val="000000"/>
                </a:solidFill>
                <a:latin typeface="Roboto"/>
                <a:ea typeface="Roboto"/>
                <a:cs typeface="Roboto"/>
                <a:sym typeface="Roboto"/>
                <a:rtl val="true"/>
              </a:rPr>
              <a:t>: تكوين شبكات </a:t>
            </a:r>
            <a:r>
              <a:rPr lang="en-US" sz="1943">
                <a:solidFill>
                  <a:srgbClr val="000000"/>
                </a:solidFill>
                <a:latin typeface="Roboto"/>
                <a:ea typeface="Roboto"/>
                <a:cs typeface="Roboto"/>
                <a:sym typeface="Roboto"/>
              </a:rPr>
              <a:t>IPv6</a:t>
            </a:r>
            <a:r>
              <a:rPr lang="ar-EG" sz="1943">
                <a:solidFill>
                  <a:srgbClr val="000000"/>
                </a:solidFill>
                <a:latin typeface="Roboto"/>
                <a:ea typeface="Roboto"/>
                <a:cs typeface="Roboto"/>
                <a:sym typeface="Roboto"/>
                <a:rtl val="true"/>
              </a:rPr>
              <a:t> وفهم الاختلافات بينها وبين </a:t>
            </a:r>
            <a:r>
              <a:rPr lang="en-US" sz="1943">
                <a:solidFill>
                  <a:srgbClr val="000000"/>
                </a:solidFill>
                <a:latin typeface="Roboto"/>
                <a:ea typeface="Roboto"/>
                <a:cs typeface="Roboto"/>
                <a:sym typeface="Roboto"/>
              </a:rPr>
              <a:t>IPv4</a:t>
            </a:r>
            <a:r>
              <a:rPr lang="ar-EG" sz="1943">
                <a:solidFill>
                  <a:srgbClr val="000000"/>
                </a:solidFill>
                <a:latin typeface="Roboto"/>
                <a:ea typeface="Roboto"/>
                <a:cs typeface="Roboto"/>
                <a:sym typeface="Roboto"/>
                <a:rtl val="true"/>
              </a:rPr>
              <a:t>.</a:t>
            </a:r>
          </a:p>
          <a:p>
            <a:pPr algn="just" rtl="true">
              <a:lnSpc>
                <a:spcPts val="2720"/>
              </a:lnSpc>
            </a:pPr>
            <a:r>
              <a:rPr lang="en-US" sz="1943">
                <a:solidFill>
                  <a:srgbClr val="000000"/>
                </a:solidFill>
                <a:latin typeface="Roboto"/>
                <a:ea typeface="Roboto"/>
                <a:cs typeface="Roboto"/>
                <a:sym typeface="Roboto"/>
              </a:rPr>
              <a:t>11</a:t>
            </a:r>
            <a:r>
              <a:rPr lang="ar-EG" sz="1943">
                <a:solidFill>
                  <a:srgbClr val="000000"/>
                </a:solidFill>
                <a:latin typeface="Roboto"/>
                <a:ea typeface="Roboto"/>
                <a:cs typeface="Roboto"/>
                <a:sym typeface="Roboto"/>
                <a:rtl val="true"/>
              </a:rPr>
              <a:t>. الشبكات السحابية: فهم الحوسبة السحابية وتأثيرها على الشبكات.</a:t>
            </a:r>
          </a:p>
          <a:p>
            <a:pPr algn="just" rtl="true">
              <a:lnSpc>
                <a:spcPts val="2720"/>
              </a:lnSpc>
            </a:pPr>
            <a:r>
              <a:rPr lang="en-US" sz="1943">
                <a:solidFill>
                  <a:srgbClr val="000000"/>
                </a:solidFill>
                <a:latin typeface="Roboto"/>
                <a:ea typeface="Roboto"/>
                <a:cs typeface="Roboto"/>
                <a:sym typeface="Roboto"/>
              </a:rPr>
              <a:t>12</a:t>
            </a:r>
            <a:r>
              <a:rPr lang="ar-EG" sz="1943">
                <a:solidFill>
                  <a:srgbClr val="000000"/>
                </a:solidFill>
                <a:latin typeface="Roboto"/>
                <a:ea typeface="Roboto"/>
                <a:cs typeface="Roboto"/>
                <a:sym typeface="Roboto"/>
                <a:rtl val="true"/>
              </a:rPr>
              <a:t>. أتمتة الشبكات: تعلم أدوات أتمتة الشبكات لإدارة الشبكات بشكل أفضل.</a:t>
            </a:r>
          </a:p>
          <a:p>
            <a:pPr algn="just" rtl="true">
              <a:lnSpc>
                <a:spcPts val="2720"/>
              </a:lnSpc>
            </a:pPr>
            <a:r>
              <a:rPr lang="en-US" sz="1943">
                <a:solidFill>
                  <a:srgbClr val="000000"/>
                </a:solidFill>
                <a:latin typeface="Roboto"/>
                <a:ea typeface="Roboto"/>
                <a:cs typeface="Roboto"/>
                <a:sym typeface="Roboto"/>
              </a:rPr>
              <a:t>13</a:t>
            </a:r>
            <a:r>
              <a:rPr lang="ar-EG" sz="1943">
                <a:solidFill>
                  <a:srgbClr val="000000"/>
                </a:solidFill>
                <a:latin typeface="Roboto"/>
                <a:ea typeface="Roboto"/>
                <a:cs typeface="Roboto"/>
                <a:sym typeface="Roboto"/>
                <a:rtl val="true"/>
              </a:rPr>
              <a:t>. أجهزة الشبكات: فهم أجهزة التوجيه والمحولات والكابلات المستخدمة في الشبكات.</a:t>
            </a:r>
          </a:p>
          <a:p>
            <a:pPr algn="just" rtl="true">
              <a:lnSpc>
                <a:spcPts val="2720"/>
              </a:lnSpc>
            </a:pPr>
            <a:r>
              <a:rPr lang="en-US" sz="1943">
                <a:solidFill>
                  <a:srgbClr val="000000"/>
                </a:solidFill>
                <a:latin typeface="Roboto"/>
                <a:ea typeface="Roboto"/>
                <a:cs typeface="Roboto"/>
                <a:sym typeface="Roboto"/>
              </a:rPr>
              <a:t>14</a:t>
            </a:r>
            <a:r>
              <a:rPr lang="ar-EG" sz="1943">
                <a:solidFill>
                  <a:srgbClr val="000000"/>
                </a:solidFill>
                <a:latin typeface="Roboto"/>
                <a:ea typeface="Roboto"/>
                <a:cs typeface="Roboto"/>
                <a:sym typeface="Roboto"/>
                <a:rtl val="true"/>
              </a:rPr>
              <a:t>. خدمات الشبكة الأساسية: تكوين خدمات مثل </a:t>
            </a:r>
            <a:r>
              <a:rPr lang="en-US" sz="1943">
                <a:solidFill>
                  <a:srgbClr val="000000"/>
                </a:solidFill>
                <a:latin typeface="Roboto"/>
                <a:ea typeface="Roboto"/>
                <a:cs typeface="Roboto"/>
                <a:sym typeface="Roboto"/>
              </a:rPr>
              <a:t>DHCP</a:t>
            </a:r>
            <a:r>
              <a:rPr lang="ar-EG" sz="1943">
                <a:solidFill>
                  <a:srgbClr val="000000"/>
                </a:solidFill>
                <a:latin typeface="Roboto"/>
                <a:ea typeface="Roboto"/>
                <a:cs typeface="Roboto"/>
                <a:sym typeface="Roboto"/>
                <a:rtl val="true"/>
              </a:rPr>
              <a:t> و</a:t>
            </a:r>
            <a:r>
              <a:rPr lang="en-US" sz="1943">
                <a:solidFill>
                  <a:srgbClr val="000000"/>
                </a:solidFill>
                <a:latin typeface="Roboto"/>
                <a:ea typeface="Roboto"/>
                <a:cs typeface="Roboto"/>
                <a:sym typeface="Roboto"/>
              </a:rPr>
              <a:t>DNS</a:t>
            </a:r>
            <a:r>
              <a:rPr lang="ar-EG" sz="1943">
                <a:solidFill>
                  <a:srgbClr val="000000"/>
                </a:solidFill>
                <a:latin typeface="Roboto"/>
                <a:ea typeface="Roboto"/>
                <a:cs typeface="Roboto"/>
                <a:sym typeface="Roboto"/>
                <a:rtl val="true"/>
              </a:rPr>
              <a:t> و</a:t>
            </a:r>
            <a:r>
              <a:rPr lang="en-US" sz="1943">
                <a:solidFill>
                  <a:srgbClr val="000000"/>
                </a:solidFill>
                <a:latin typeface="Roboto"/>
                <a:ea typeface="Roboto"/>
                <a:cs typeface="Roboto"/>
                <a:sym typeface="Roboto"/>
              </a:rPr>
              <a:t>NAT</a:t>
            </a:r>
            <a:r>
              <a:rPr lang="ar-EG" sz="1943">
                <a:solidFill>
                  <a:srgbClr val="000000"/>
                </a:solidFill>
                <a:latin typeface="Roboto"/>
                <a:ea typeface="Roboto"/>
                <a:cs typeface="Roboto"/>
                <a:sym typeface="Roboto"/>
                <a:rtl val="true"/>
              </a:rPr>
              <a:t>.</a:t>
            </a:r>
          </a:p>
          <a:p>
            <a:pPr algn="just" rtl="true">
              <a:lnSpc>
                <a:spcPts val="2720"/>
              </a:lnSpc>
            </a:pPr>
            <a:r>
              <a:rPr lang="en-US" sz="1943">
                <a:solidFill>
                  <a:srgbClr val="000000"/>
                </a:solidFill>
                <a:latin typeface="Roboto"/>
                <a:ea typeface="Roboto"/>
                <a:cs typeface="Roboto"/>
                <a:sym typeface="Roboto"/>
              </a:rPr>
              <a:t>15</a:t>
            </a:r>
            <a:r>
              <a:rPr lang="ar-EG" sz="1943">
                <a:solidFill>
                  <a:srgbClr val="000000"/>
                </a:solidFill>
                <a:latin typeface="Roboto"/>
                <a:ea typeface="Roboto"/>
                <a:cs typeface="Roboto"/>
                <a:sym typeface="Roboto"/>
                <a:rtl val="true"/>
              </a:rPr>
              <a:t>. الاستعداد للشهادات المتقدمة: بناء أساس للحصول على شهادات سيسكو المتقدمة مثل </a:t>
            </a:r>
            <a:r>
              <a:rPr lang="en-US" sz="1943">
                <a:solidFill>
                  <a:srgbClr val="000000"/>
                </a:solidFill>
                <a:latin typeface="Roboto"/>
                <a:ea typeface="Roboto"/>
                <a:cs typeface="Roboto"/>
                <a:sym typeface="Roboto"/>
              </a:rPr>
              <a:t>CCNP</a:t>
            </a:r>
            <a:r>
              <a:rPr lang="ar-EG" sz="1943">
                <a:solidFill>
                  <a:srgbClr val="000000"/>
                </a:solidFill>
                <a:latin typeface="Roboto"/>
                <a:ea typeface="Roboto"/>
                <a:cs typeface="Roboto"/>
                <a:sym typeface="Roboto"/>
                <a:rtl val="true"/>
              </a:rPr>
              <a:t> و</a:t>
            </a:r>
            <a:r>
              <a:rPr lang="en-US" sz="1943">
                <a:solidFill>
                  <a:srgbClr val="000000"/>
                </a:solidFill>
                <a:latin typeface="Roboto"/>
                <a:ea typeface="Roboto"/>
                <a:cs typeface="Roboto"/>
                <a:sym typeface="Roboto"/>
              </a:rPr>
              <a:t>CCIE</a:t>
            </a:r>
            <a:r>
              <a:rPr lang="ar-EG" sz="1943">
                <a:solidFill>
                  <a:srgbClr val="000000"/>
                </a:solidFill>
                <a:latin typeface="Roboto"/>
                <a:ea typeface="Roboto"/>
                <a:cs typeface="Roboto"/>
                <a:sym typeface="Roboto"/>
                <a:rtl val="true"/>
              </a:rPr>
              <a:t>.</a:t>
            </a:r>
          </a:p>
          <a:p>
            <a:pPr algn="just" rtl="true" marL="0" indent="0" lvl="0">
              <a:lnSpc>
                <a:spcPts val="2720"/>
              </a:lnSpc>
              <a:spcBef>
                <a:spcPct val="0"/>
              </a:spcBef>
            </a:pP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2860340" y="-1997752"/>
            <a:ext cx="3649498" cy="3649498"/>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0" y="9294108"/>
            <a:ext cx="2236783" cy="223678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17643351" y="6647153"/>
            <a:ext cx="3378891" cy="3378891"/>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1" id="11"/>
          <p:cNvGrpSpPr/>
          <p:nvPr/>
        </p:nvGrpSpPr>
        <p:grpSpPr>
          <a:xfrm rot="0">
            <a:off x="402535" y="7482142"/>
            <a:ext cx="17666804" cy="2527358"/>
            <a:chOff x="0" y="0"/>
            <a:chExt cx="4652985" cy="665642"/>
          </a:xfrm>
        </p:grpSpPr>
        <p:sp>
          <p:nvSpPr>
            <p:cNvPr name="Freeform 12" id="12"/>
            <p:cNvSpPr/>
            <p:nvPr/>
          </p:nvSpPr>
          <p:spPr>
            <a:xfrm flipH="false" flipV="false" rot="0">
              <a:off x="0" y="0"/>
              <a:ext cx="4652985" cy="665641"/>
            </a:xfrm>
            <a:custGeom>
              <a:avLst/>
              <a:gdLst/>
              <a:ahLst/>
              <a:cxnLst/>
              <a:rect r="r" b="b" t="t" l="l"/>
              <a:pathLst>
                <a:path h="665641" w="4652985">
                  <a:moveTo>
                    <a:pt x="11832" y="0"/>
                  </a:moveTo>
                  <a:lnTo>
                    <a:pt x="4641154" y="0"/>
                  </a:lnTo>
                  <a:cubicBezTo>
                    <a:pt x="4647688" y="0"/>
                    <a:pt x="4652985" y="5297"/>
                    <a:pt x="4652985" y="11832"/>
                  </a:cubicBezTo>
                  <a:lnTo>
                    <a:pt x="4652985" y="653810"/>
                  </a:lnTo>
                  <a:cubicBezTo>
                    <a:pt x="4652985" y="660344"/>
                    <a:pt x="4647688" y="665641"/>
                    <a:pt x="4641154" y="665641"/>
                  </a:cubicBezTo>
                  <a:lnTo>
                    <a:pt x="11832" y="665641"/>
                  </a:lnTo>
                  <a:cubicBezTo>
                    <a:pt x="5297" y="665641"/>
                    <a:pt x="0" y="660344"/>
                    <a:pt x="0" y="653810"/>
                  </a:cubicBezTo>
                  <a:lnTo>
                    <a:pt x="0" y="11832"/>
                  </a:lnTo>
                  <a:cubicBezTo>
                    <a:pt x="0" y="5297"/>
                    <a:pt x="5297" y="0"/>
                    <a:pt x="11832" y="0"/>
                  </a:cubicBezTo>
                  <a:close/>
                </a:path>
              </a:pathLst>
            </a:custGeom>
            <a:solidFill>
              <a:srgbClr val="FFFEFD"/>
            </a:solidFill>
          </p:spPr>
        </p:sp>
        <p:sp>
          <p:nvSpPr>
            <p:cNvPr name="TextBox 13" id="13"/>
            <p:cNvSpPr txBox="true"/>
            <p:nvPr/>
          </p:nvSpPr>
          <p:spPr>
            <a:xfrm>
              <a:off x="0" y="-38100"/>
              <a:ext cx="4652985" cy="703742"/>
            </a:xfrm>
            <a:prstGeom prst="rect">
              <a:avLst/>
            </a:prstGeom>
          </p:spPr>
          <p:txBody>
            <a:bodyPr anchor="ctr" rtlCol="false" tIns="50800" lIns="50800" bIns="50800" rIns="50800"/>
            <a:lstStyle/>
            <a:p>
              <a:pPr algn="ctr">
                <a:lnSpc>
                  <a:spcPts val="2239"/>
                </a:lnSpc>
              </a:pPr>
            </a:p>
          </p:txBody>
        </p:sp>
      </p:grpSp>
      <p:sp>
        <p:nvSpPr>
          <p:cNvPr name="Freeform 14" id="14"/>
          <p:cNvSpPr/>
          <p:nvPr/>
        </p:nvSpPr>
        <p:spPr>
          <a:xfrm flipH="false" flipV="false" rot="0">
            <a:off x="8765962" y="360580"/>
            <a:ext cx="1401860" cy="1401860"/>
          </a:xfrm>
          <a:custGeom>
            <a:avLst/>
            <a:gdLst/>
            <a:ahLst/>
            <a:cxnLst/>
            <a:rect r="r" b="b" t="t" l="l"/>
            <a:pathLst>
              <a:path h="1401860" w="1401860">
                <a:moveTo>
                  <a:pt x="0" y="0"/>
                </a:moveTo>
                <a:lnTo>
                  <a:pt x="1401860" y="0"/>
                </a:lnTo>
                <a:lnTo>
                  <a:pt x="1401860" y="1401860"/>
                </a:lnTo>
                <a:lnTo>
                  <a:pt x="0" y="140186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5" id="15"/>
          <p:cNvSpPr/>
          <p:nvPr/>
        </p:nvSpPr>
        <p:spPr>
          <a:xfrm flipH="false" flipV="false" rot="0">
            <a:off x="16490193" y="57499"/>
            <a:ext cx="1797807" cy="1011266"/>
          </a:xfrm>
          <a:custGeom>
            <a:avLst/>
            <a:gdLst/>
            <a:ahLst/>
            <a:cxnLst/>
            <a:rect r="r" b="b" t="t" l="l"/>
            <a:pathLst>
              <a:path h="1011266" w="1797807">
                <a:moveTo>
                  <a:pt x="0" y="0"/>
                </a:moveTo>
                <a:lnTo>
                  <a:pt x="1797807" y="0"/>
                </a:lnTo>
                <a:lnTo>
                  <a:pt x="1797807" y="1011266"/>
                </a:lnTo>
                <a:lnTo>
                  <a:pt x="0" y="1011266"/>
                </a:lnTo>
                <a:lnTo>
                  <a:pt x="0" y="0"/>
                </a:lnTo>
                <a:close/>
              </a:path>
            </a:pathLst>
          </a:custGeom>
          <a:blipFill>
            <a:blip r:embed="rId4"/>
            <a:stretch>
              <a:fillRect l="0" t="-9236" r="0" b="-9236"/>
            </a:stretch>
          </a:blipFill>
        </p:spPr>
      </p:sp>
      <p:sp>
        <p:nvSpPr>
          <p:cNvPr name="TextBox 16" id="16"/>
          <p:cNvSpPr txBox="true"/>
          <p:nvPr/>
        </p:nvSpPr>
        <p:spPr>
          <a:xfrm rot="0">
            <a:off x="402535" y="1791015"/>
            <a:ext cx="5512969" cy="848831"/>
          </a:xfrm>
          <a:prstGeom prst="rect">
            <a:avLst/>
          </a:prstGeom>
        </p:spPr>
        <p:txBody>
          <a:bodyPr anchor="t" rtlCol="false" tIns="0" lIns="0" bIns="0" rIns="0">
            <a:spAutoFit/>
          </a:bodyPr>
          <a:lstStyle/>
          <a:p>
            <a:pPr algn="l" marL="0" indent="0" lvl="0">
              <a:lnSpc>
                <a:spcPts val="6588"/>
              </a:lnSpc>
              <a:spcBef>
                <a:spcPct val="0"/>
              </a:spcBef>
            </a:pPr>
            <a:r>
              <a:rPr lang="en-US" b="true" sz="5779" spc="-416">
                <a:solidFill>
                  <a:srgbClr val="000000"/>
                </a:solidFill>
                <a:latin typeface="Open Sauce Bold"/>
                <a:ea typeface="Open Sauce Bold"/>
                <a:cs typeface="Open Sauce Bold"/>
                <a:sym typeface="Open Sauce Bold"/>
              </a:rPr>
              <a:t>Target Audience</a:t>
            </a:r>
          </a:p>
        </p:txBody>
      </p:sp>
      <p:sp>
        <p:nvSpPr>
          <p:cNvPr name="TextBox 17" id="17"/>
          <p:cNvSpPr txBox="true"/>
          <p:nvPr/>
        </p:nvSpPr>
        <p:spPr>
          <a:xfrm rot="0">
            <a:off x="12214239" y="1791015"/>
            <a:ext cx="5512969" cy="844109"/>
          </a:xfrm>
          <a:prstGeom prst="rect">
            <a:avLst/>
          </a:prstGeom>
        </p:spPr>
        <p:txBody>
          <a:bodyPr anchor="t" rtlCol="false" tIns="0" lIns="0" bIns="0" rIns="0">
            <a:spAutoFit/>
          </a:bodyPr>
          <a:lstStyle/>
          <a:p>
            <a:pPr algn="r" rtl="true" marL="0" indent="0" lvl="0">
              <a:lnSpc>
                <a:spcPts val="6588"/>
              </a:lnSpc>
              <a:spcBef>
                <a:spcPct val="0"/>
              </a:spcBef>
            </a:pPr>
            <a:r>
              <a:rPr lang="ar-EG" b="true" sz="5779" spc="-416">
                <a:solidFill>
                  <a:srgbClr val="000000"/>
                </a:solidFill>
                <a:latin typeface="Roboto Bold"/>
                <a:ea typeface="Roboto Bold"/>
                <a:cs typeface="Roboto Bold"/>
                <a:sym typeface="Roboto Bold"/>
                <a:rtl val="true"/>
              </a:rPr>
              <a:t> الفئة المستهدفة</a:t>
            </a:r>
          </a:p>
        </p:txBody>
      </p:sp>
      <p:sp>
        <p:nvSpPr>
          <p:cNvPr name="TextBox 18" id="18"/>
          <p:cNvSpPr txBox="true"/>
          <p:nvPr/>
        </p:nvSpPr>
        <p:spPr>
          <a:xfrm rot="0">
            <a:off x="10030215" y="2798124"/>
            <a:ext cx="7613137" cy="1979055"/>
          </a:xfrm>
          <a:prstGeom prst="rect">
            <a:avLst/>
          </a:prstGeom>
        </p:spPr>
        <p:txBody>
          <a:bodyPr anchor="t" rtlCol="false" tIns="0" lIns="0" bIns="0" rIns="0">
            <a:spAutoFit/>
          </a:bodyPr>
          <a:lstStyle/>
          <a:p>
            <a:pPr algn="r">
              <a:lnSpc>
                <a:spcPts val="2668"/>
              </a:lnSpc>
            </a:pPr>
            <a:r>
              <a:rPr lang="ar-EG" sz="1905">
                <a:solidFill>
                  <a:srgbClr val="000000"/>
                </a:solidFill>
                <a:latin typeface="Roboto"/>
                <a:ea typeface="Roboto"/>
                <a:cs typeface="Roboto"/>
                <a:sym typeface="Roboto"/>
                <a:rtl val="true"/>
              </a:rPr>
              <a:t>المحترفون في مجال تقنية المعلومات الذين يرغبون في تعزيز معرفتهم بالشبكات</a:t>
            </a:r>
          </a:p>
          <a:p>
            <a:pPr algn="r">
              <a:lnSpc>
                <a:spcPts val="2668"/>
              </a:lnSpc>
            </a:pPr>
            <a:r>
              <a:rPr lang="ar-EG" sz="1905">
                <a:solidFill>
                  <a:srgbClr val="000000"/>
                </a:solidFill>
                <a:latin typeface="Roboto"/>
                <a:ea typeface="Roboto"/>
                <a:cs typeface="Roboto"/>
                <a:sym typeface="Roboto"/>
                <a:rtl val="true"/>
              </a:rPr>
              <a:t>مسؤولو الشبكات، المهندسون والفنيون الذين يسعون إلى التقدم المهني</a:t>
            </a:r>
            <a:r>
              <a:rPr lang="en-US" sz="1905">
                <a:solidFill>
                  <a:srgbClr val="000000"/>
                </a:solidFill>
                <a:latin typeface="Roboto"/>
                <a:ea typeface="Roboto"/>
                <a:cs typeface="Roboto"/>
                <a:sym typeface="Roboto"/>
              </a:rPr>
              <a:t>.</a:t>
            </a:r>
          </a:p>
          <a:p>
            <a:pPr algn="r">
              <a:lnSpc>
                <a:spcPts val="2668"/>
              </a:lnSpc>
            </a:pPr>
            <a:r>
              <a:rPr lang="ar-EG" sz="1905">
                <a:solidFill>
                  <a:srgbClr val="000000"/>
                </a:solidFill>
                <a:latin typeface="Roboto"/>
                <a:ea typeface="Roboto"/>
                <a:cs typeface="Roboto"/>
                <a:sym typeface="Roboto"/>
                <a:rtl val="true"/>
              </a:rPr>
              <a:t>أي شخص مهتم بممارسة مهنة في إدارة الشبكات واستكشاف الأخطاء وإصلاحها</a:t>
            </a:r>
            <a:r>
              <a:rPr lang="en-US" sz="1905">
                <a:solidFill>
                  <a:srgbClr val="000000"/>
                </a:solidFill>
                <a:latin typeface="Roboto"/>
                <a:ea typeface="Roboto"/>
                <a:cs typeface="Roboto"/>
                <a:sym typeface="Roboto"/>
              </a:rPr>
              <a:t>.</a:t>
            </a:r>
          </a:p>
          <a:p>
            <a:pPr algn="r">
              <a:lnSpc>
                <a:spcPts val="2668"/>
              </a:lnSpc>
            </a:pPr>
            <a:r>
              <a:rPr lang="ar-EG" sz="1905">
                <a:solidFill>
                  <a:srgbClr val="000000"/>
                </a:solidFill>
                <a:latin typeface="Roboto"/>
                <a:ea typeface="Roboto"/>
                <a:cs typeface="Roboto"/>
                <a:sym typeface="Roboto"/>
                <a:rtl val="true"/>
              </a:rPr>
              <a:t>الطلاب أو المحترفون الذين لديهم معرفة أساسية بتقنية المعلومات ويرغبون في التخصص في الشبكات</a:t>
            </a:r>
            <a:r>
              <a:rPr lang="en-US" sz="1905">
                <a:solidFill>
                  <a:srgbClr val="000000"/>
                </a:solidFill>
                <a:latin typeface="Roboto"/>
                <a:ea typeface="Roboto"/>
                <a:cs typeface="Roboto"/>
                <a:sym typeface="Roboto"/>
              </a:rPr>
              <a:t>.</a:t>
            </a:r>
          </a:p>
          <a:p>
            <a:pPr algn="r">
              <a:lnSpc>
                <a:spcPts val="2668"/>
              </a:lnSpc>
            </a:pPr>
          </a:p>
        </p:txBody>
      </p:sp>
      <p:sp>
        <p:nvSpPr>
          <p:cNvPr name="TextBox 19" id="19"/>
          <p:cNvSpPr txBox="true"/>
          <p:nvPr/>
        </p:nvSpPr>
        <p:spPr>
          <a:xfrm rot="0">
            <a:off x="14886867" y="5098640"/>
            <a:ext cx="2756484" cy="422104"/>
          </a:xfrm>
          <a:prstGeom prst="rect">
            <a:avLst/>
          </a:prstGeom>
        </p:spPr>
        <p:txBody>
          <a:bodyPr anchor="t" rtlCol="false" tIns="0" lIns="0" bIns="0" rIns="0">
            <a:spAutoFit/>
          </a:bodyPr>
          <a:lstStyle/>
          <a:p>
            <a:pPr algn="r" rtl="true" marL="0" indent="0" lvl="0">
              <a:lnSpc>
                <a:spcPts val="3294"/>
              </a:lnSpc>
              <a:spcBef>
                <a:spcPct val="0"/>
              </a:spcBef>
            </a:pPr>
            <a:r>
              <a:rPr lang="ar-EG" b="true" sz="2889" spc="-208">
                <a:solidFill>
                  <a:srgbClr val="000000"/>
                </a:solidFill>
                <a:latin typeface="Roboto Bold"/>
                <a:ea typeface="Roboto Bold"/>
                <a:cs typeface="Roboto Bold"/>
                <a:sym typeface="Roboto Bold"/>
                <a:rtl val="true"/>
              </a:rPr>
              <a:t> متطلبات الدورة</a:t>
            </a:r>
          </a:p>
        </p:txBody>
      </p:sp>
      <p:sp>
        <p:nvSpPr>
          <p:cNvPr name="TextBox 20" id="20"/>
          <p:cNvSpPr txBox="true"/>
          <p:nvPr/>
        </p:nvSpPr>
        <p:spPr>
          <a:xfrm rot="0">
            <a:off x="629779" y="5091567"/>
            <a:ext cx="3519573" cy="429178"/>
          </a:xfrm>
          <a:prstGeom prst="rect">
            <a:avLst/>
          </a:prstGeom>
        </p:spPr>
        <p:txBody>
          <a:bodyPr anchor="t" rtlCol="false" tIns="0" lIns="0" bIns="0" rIns="0">
            <a:spAutoFit/>
          </a:bodyPr>
          <a:lstStyle/>
          <a:p>
            <a:pPr algn="l" marL="0" indent="0" lvl="0">
              <a:lnSpc>
                <a:spcPts val="3294"/>
              </a:lnSpc>
              <a:spcBef>
                <a:spcPct val="0"/>
              </a:spcBef>
            </a:pPr>
            <a:r>
              <a:rPr lang="en-US" b="true" sz="2889" spc="-208">
                <a:solidFill>
                  <a:srgbClr val="000000"/>
                </a:solidFill>
                <a:latin typeface="Open Sauce Bold"/>
                <a:ea typeface="Open Sauce Bold"/>
                <a:cs typeface="Open Sauce Bold"/>
                <a:sym typeface="Open Sauce Bold"/>
              </a:rPr>
              <a:t>Course Requirements</a:t>
            </a:r>
          </a:p>
        </p:txBody>
      </p:sp>
      <p:sp>
        <p:nvSpPr>
          <p:cNvPr name="TextBox 21" id="21"/>
          <p:cNvSpPr txBox="true"/>
          <p:nvPr/>
        </p:nvSpPr>
        <p:spPr>
          <a:xfrm rot="0">
            <a:off x="476996" y="5625520"/>
            <a:ext cx="8794936" cy="1647072"/>
          </a:xfrm>
          <a:prstGeom prst="rect">
            <a:avLst/>
          </a:prstGeom>
        </p:spPr>
        <p:txBody>
          <a:bodyPr anchor="t" rtlCol="false" tIns="0" lIns="0" bIns="0" rIns="0">
            <a:spAutoFit/>
          </a:bodyPr>
          <a:lstStyle/>
          <a:p>
            <a:pPr algn="l" marL="411212" indent="-205606" lvl="1">
              <a:lnSpc>
                <a:spcPts val="2666"/>
              </a:lnSpc>
              <a:buFont typeface="Arial"/>
              <a:buChar char="•"/>
            </a:pPr>
            <a:r>
              <a:rPr lang="en-US" sz="1904">
                <a:solidFill>
                  <a:srgbClr val="000000"/>
                </a:solidFill>
                <a:latin typeface="Open Sauce"/>
                <a:ea typeface="Open Sauce"/>
                <a:cs typeface="Open Sauce"/>
                <a:sym typeface="Open Sauce"/>
              </a:rPr>
              <a:t>Basic understanding of computer networks.</a:t>
            </a:r>
          </a:p>
          <a:p>
            <a:pPr algn="l" marL="411212" indent="-205606" lvl="1">
              <a:lnSpc>
                <a:spcPts val="2666"/>
              </a:lnSpc>
              <a:buFont typeface="Arial"/>
              <a:buChar char="•"/>
            </a:pPr>
            <a:r>
              <a:rPr lang="en-US" sz="1904">
                <a:solidFill>
                  <a:srgbClr val="000000"/>
                </a:solidFill>
                <a:latin typeface="Open Sauce"/>
                <a:ea typeface="Open Sauce"/>
                <a:cs typeface="Open Sauce"/>
                <a:sym typeface="Open Sauce"/>
              </a:rPr>
              <a:t>Familiarity with operating systems like Windows or Linux.</a:t>
            </a:r>
          </a:p>
          <a:p>
            <a:pPr algn="l" marL="411212" indent="-205606" lvl="1">
              <a:lnSpc>
                <a:spcPts val="2666"/>
              </a:lnSpc>
              <a:buFont typeface="Arial"/>
              <a:buChar char="•"/>
            </a:pPr>
            <a:r>
              <a:rPr lang="en-US" sz="1904">
                <a:solidFill>
                  <a:srgbClr val="000000"/>
                </a:solidFill>
                <a:latin typeface="Open Sauce"/>
                <a:ea typeface="Open Sauce"/>
                <a:cs typeface="Open Sauce"/>
                <a:sym typeface="Open Sauce"/>
              </a:rPr>
              <a:t>Basic knowledge of TCP/IP and Internet protocols.</a:t>
            </a:r>
          </a:p>
          <a:p>
            <a:pPr algn="l" marL="411212" indent="-205606" lvl="1">
              <a:lnSpc>
                <a:spcPts val="2666"/>
              </a:lnSpc>
              <a:buFont typeface="Arial"/>
              <a:buChar char="•"/>
            </a:pPr>
            <a:r>
              <a:rPr lang="en-US" sz="1904">
                <a:solidFill>
                  <a:srgbClr val="000000"/>
                </a:solidFill>
                <a:latin typeface="Open Sauce"/>
                <a:ea typeface="Open Sauce"/>
                <a:cs typeface="Open Sauce"/>
                <a:sym typeface="Open Sauce"/>
              </a:rPr>
              <a:t>No prior Cisco experience required, but familiarity with computer hardware is a plus.</a:t>
            </a:r>
          </a:p>
        </p:txBody>
      </p:sp>
      <p:sp>
        <p:nvSpPr>
          <p:cNvPr name="TextBox 22" id="22"/>
          <p:cNvSpPr txBox="true"/>
          <p:nvPr/>
        </p:nvSpPr>
        <p:spPr>
          <a:xfrm rot="0">
            <a:off x="629779" y="7621515"/>
            <a:ext cx="3519573" cy="429178"/>
          </a:xfrm>
          <a:prstGeom prst="rect">
            <a:avLst/>
          </a:prstGeom>
        </p:spPr>
        <p:txBody>
          <a:bodyPr anchor="t" rtlCol="false" tIns="0" lIns="0" bIns="0" rIns="0">
            <a:spAutoFit/>
          </a:bodyPr>
          <a:lstStyle/>
          <a:p>
            <a:pPr algn="l" marL="0" indent="0" lvl="0">
              <a:lnSpc>
                <a:spcPts val="3294"/>
              </a:lnSpc>
              <a:spcBef>
                <a:spcPct val="0"/>
              </a:spcBef>
            </a:pPr>
            <a:r>
              <a:rPr lang="en-US" b="true" sz="2889" spc="-208">
                <a:solidFill>
                  <a:srgbClr val="000000"/>
                </a:solidFill>
                <a:latin typeface="Open Sauce Bold"/>
                <a:ea typeface="Open Sauce Bold"/>
                <a:cs typeface="Open Sauce Bold"/>
                <a:sym typeface="Open Sauce Bold"/>
              </a:rPr>
              <a:t>Certification</a:t>
            </a:r>
          </a:p>
        </p:txBody>
      </p:sp>
      <p:sp>
        <p:nvSpPr>
          <p:cNvPr name="TextBox 23" id="23"/>
          <p:cNvSpPr txBox="true"/>
          <p:nvPr/>
        </p:nvSpPr>
        <p:spPr>
          <a:xfrm rot="0">
            <a:off x="629779" y="8156493"/>
            <a:ext cx="8003104" cy="1555192"/>
          </a:xfrm>
          <a:prstGeom prst="rect">
            <a:avLst/>
          </a:prstGeom>
        </p:spPr>
        <p:txBody>
          <a:bodyPr anchor="t" rtlCol="false" tIns="0" lIns="0" bIns="0" rIns="0">
            <a:spAutoFit/>
          </a:bodyPr>
          <a:lstStyle/>
          <a:p>
            <a:pPr algn="just">
              <a:lnSpc>
                <a:spcPts val="2489"/>
              </a:lnSpc>
            </a:pPr>
            <a:r>
              <a:rPr lang="en-US" b="true" sz="1778">
                <a:solidFill>
                  <a:srgbClr val="000000"/>
                </a:solidFill>
                <a:latin typeface="Open Sauce Bold"/>
                <a:ea typeface="Open Sauce Bold"/>
                <a:cs typeface="Open Sauce Bold"/>
                <a:sym typeface="Open Sauce Bold"/>
              </a:rPr>
              <a:t>Upon successful completion of the course and passing the exams, the trainee will receive the CCNA (Cisco Certified Network Associate) certification, recognized globally as a standard in networking expertise. This certification validates the skills needed to install, configure, and troubleshoot networks effectively.</a:t>
            </a:r>
          </a:p>
        </p:txBody>
      </p:sp>
      <p:sp>
        <p:nvSpPr>
          <p:cNvPr name="TextBox 24" id="24"/>
          <p:cNvSpPr txBox="true"/>
          <p:nvPr/>
        </p:nvSpPr>
        <p:spPr>
          <a:xfrm rot="0">
            <a:off x="14353922" y="7647502"/>
            <a:ext cx="3519573" cy="422104"/>
          </a:xfrm>
          <a:prstGeom prst="rect">
            <a:avLst/>
          </a:prstGeom>
        </p:spPr>
        <p:txBody>
          <a:bodyPr anchor="t" rtlCol="false" tIns="0" lIns="0" bIns="0" rIns="0">
            <a:spAutoFit/>
          </a:bodyPr>
          <a:lstStyle/>
          <a:p>
            <a:pPr algn="r" rtl="true" marL="0" indent="0" lvl="0">
              <a:lnSpc>
                <a:spcPts val="3294"/>
              </a:lnSpc>
              <a:spcBef>
                <a:spcPct val="0"/>
              </a:spcBef>
            </a:pPr>
            <a:r>
              <a:rPr lang="ar-EG" b="true" sz="2889" spc="-208">
                <a:solidFill>
                  <a:srgbClr val="000000"/>
                </a:solidFill>
                <a:latin typeface="Roboto Bold"/>
                <a:ea typeface="Roboto Bold"/>
                <a:cs typeface="Roboto Bold"/>
                <a:sym typeface="Roboto Bold"/>
                <a:rtl val="true"/>
              </a:rPr>
              <a:t>الشهادات</a:t>
            </a:r>
          </a:p>
        </p:txBody>
      </p:sp>
      <p:sp>
        <p:nvSpPr>
          <p:cNvPr name="TextBox 25" id="25"/>
          <p:cNvSpPr txBox="true"/>
          <p:nvPr/>
        </p:nvSpPr>
        <p:spPr>
          <a:xfrm rot="0">
            <a:off x="10629071" y="5606470"/>
            <a:ext cx="7014280" cy="1259678"/>
          </a:xfrm>
          <a:prstGeom prst="rect">
            <a:avLst/>
          </a:prstGeom>
        </p:spPr>
        <p:txBody>
          <a:bodyPr anchor="t" rtlCol="false" tIns="0" lIns="0" bIns="0" rIns="0">
            <a:spAutoFit/>
          </a:bodyPr>
          <a:lstStyle/>
          <a:p>
            <a:pPr algn="just" rtl="true">
              <a:lnSpc>
                <a:spcPts val="2501"/>
              </a:lnSpc>
            </a:pPr>
            <a:r>
              <a:rPr lang="ar-EG" sz="1786">
                <a:solidFill>
                  <a:srgbClr val="000000"/>
                </a:solidFill>
                <a:latin typeface="Roboto"/>
                <a:ea typeface="Roboto"/>
                <a:cs typeface="Roboto"/>
                <a:sym typeface="Roboto"/>
                <a:rtl val="true"/>
              </a:rPr>
              <a:t>هم أساسي للشبكات الحاسوبية.</a:t>
            </a:r>
          </a:p>
          <a:p>
            <a:pPr algn="just" rtl="true">
              <a:lnSpc>
                <a:spcPts val="2501"/>
              </a:lnSpc>
            </a:pPr>
            <a:r>
              <a:rPr lang="ar-EG" sz="1786">
                <a:solidFill>
                  <a:srgbClr val="000000"/>
                </a:solidFill>
                <a:latin typeface="Roboto"/>
                <a:ea typeface="Roboto"/>
                <a:cs typeface="Roboto"/>
                <a:sym typeface="Roboto"/>
                <a:rtl val="true"/>
              </a:rPr>
              <a:t>معرفة بأنظمة التشغيل مثل </a:t>
            </a:r>
            <a:r>
              <a:rPr lang="en-US" sz="1786">
                <a:solidFill>
                  <a:srgbClr val="000000"/>
                </a:solidFill>
                <a:latin typeface="Roboto"/>
                <a:ea typeface="Roboto"/>
                <a:cs typeface="Roboto"/>
                <a:sym typeface="Roboto"/>
              </a:rPr>
              <a:t>Windows</a:t>
            </a:r>
            <a:r>
              <a:rPr lang="ar-EG" sz="1786">
                <a:solidFill>
                  <a:srgbClr val="000000"/>
                </a:solidFill>
                <a:latin typeface="Roboto"/>
                <a:ea typeface="Roboto"/>
                <a:cs typeface="Roboto"/>
                <a:sym typeface="Roboto"/>
                <a:rtl val="true"/>
              </a:rPr>
              <a:t> أو </a:t>
            </a:r>
            <a:r>
              <a:rPr lang="en-US" sz="1786">
                <a:solidFill>
                  <a:srgbClr val="000000"/>
                </a:solidFill>
                <a:latin typeface="Roboto"/>
                <a:ea typeface="Roboto"/>
                <a:cs typeface="Roboto"/>
                <a:sym typeface="Roboto"/>
              </a:rPr>
              <a:t>Linux</a:t>
            </a:r>
            <a:r>
              <a:rPr lang="ar-EG" sz="1786">
                <a:solidFill>
                  <a:srgbClr val="000000"/>
                </a:solidFill>
                <a:latin typeface="Roboto"/>
                <a:ea typeface="Roboto"/>
                <a:cs typeface="Roboto"/>
                <a:sym typeface="Roboto"/>
                <a:rtl val="true"/>
              </a:rPr>
              <a:t>.</a:t>
            </a:r>
          </a:p>
          <a:p>
            <a:pPr algn="just" rtl="true">
              <a:lnSpc>
                <a:spcPts val="2501"/>
              </a:lnSpc>
            </a:pPr>
            <a:r>
              <a:rPr lang="ar-EG" sz="1786">
                <a:solidFill>
                  <a:srgbClr val="000000"/>
                </a:solidFill>
                <a:latin typeface="Roboto"/>
                <a:ea typeface="Roboto"/>
                <a:cs typeface="Roboto"/>
                <a:sym typeface="Roboto"/>
                <a:rtl val="true"/>
              </a:rPr>
              <a:t>معرفة أساسية ببروتوكولات </a:t>
            </a:r>
            <a:r>
              <a:rPr lang="en-US" sz="1786">
                <a:solidFill>
                  <a:srgbClr val="000000"/>
                </a:solidFill>
                <a:latin typeface="Roboto"/>
                <a:ea typeface="Roboto"/>
                <a:cs typeface="Roboto"/>
                <a:sym typeface="Roboto"/>
              </a:rPr>
              <a:t>TCP/IP</a:t>
            </a:r>
            <a:r>
              <a:rPr lang="ar-EG" sz="1786">
                <a:solidFill>
                  <a:srgbClr val="000000"/>
                </a:solidFill>
                <a:latin typeface="Roboto"/>
                <a:ea typeface="Roboto"/>
                <a:cs typeface="Roboto"/>
                <a:sym typeface="Roboto"/>
                <a:rtl val="true"/>
              </a:rPr>
              <a:t> والشبكات.</a:t>
            </a:r>
          </a:p>
          <a:p>
            <a:pPr algn="just" rtl="true">
              <a:lnSpc>
                <a:spcPts val="2501"/>
              </a:lnSpc>
            </a:pPr>
            <a:r>
              <a:rPr lang="ar-EG" sz="1786">
                <a:solidFill>
                  <a:srgbClr val="000000"/>
                </a:solidFill>
                <a:latin typeface="Roboto"/>
                <a:ea typeface="Roboto"/>
                <a:cs typeface="Roboto"/>
                <a:sym typeface="Roboto"/>
                <a:rtl val="true"/>
              </a:rPr>
              <a:t>لا يشترط خبرة سابقة في سيسكو، لكن معرفة أجهزة الكمبيوتر تعتبر ميزة إضافية.</a:t>
            </a:r>
          </a:p>
        </p:txBody>
      </p:sp>
      <p:sp>
        <p:nvSpPr>
          <p:cNvPr name="TextBox 26" id="26"/>
          <p:cNvSpPr txBox="true"/>
          <p:nvPr/>
        </p:nvSpPr>
        <p:spPr>
          <a:xfrm rot="0">
            <a:off x="9870392" y="8146968"/>
            <a:ext cx="8003104" cy="1250359"/>
          </a:xfrm>
          <a:prstGeom prst="rect">
            <a:avLst/>
          </a:prstGeom>
        </p:spPr>
        <p:txBody>
          <a:bodyPr anchor="t" rtlCol="false" tIns="0" lIns="0" bIns="0" rIns="0">
            <a:spAutoFit/>
          </a:bodyPr>
          <a:lstStyle/>
          <a:p>
            <a:pPr algn="just" rtl="true">
              <a:lnSpc>
                <a:spcPts val="2489"/>
              </a:lnSpc>
            </a:pPr>
            <a:r>
              <a:rPr lang="ar-EG" b="true" sz="1778">
                <a:solidFill>
                  <a:srgbClr val="000000"/>
                </a:solidFill>
                <a:latin typeface="Roboto Bold"/>
                <a:ea typeface="Roboto Bold"/>
                <a:cs typeface="Roboto Bold"/>
                <a:sym typeface="Roboto Bold"/>
                <a:rtl val="true"/>
              </a:rPr>
              <a:t>عند إتمام الدورة بنجاح واجتياز الامتحانات، سيحصل المتدرب على شهادة </a:t>
            </a:r>
            <a:r>
              <a:rPr lang="en-US" b="true" sz="1778">
                <a:solidFill>
                  <a:srgbClr val="000000"/>
                </a:solidFill>
                <a:latin typeface="Roboto Bold"/>
                <a:ea typeface="Roboto Bold"/>
                <a:cs typeface="Roboto Bold"/>
                <a:sym typeface="Roboto Bold"/>
              </a:rPr>
              <a:t>CCNA</a:t>
            </a:r>
            <a:r>
              <a:rPr lang="ar-EG" b="true" sz="1778">
                <a:solidFill>
                  <a:srgbClr val="000000"/>
                </a:solidFill>
                <a:latin typeface="Roboto Bold"/>
                <a:ea typeface="Roboto Bold"/>
                <a:cs typeface="Roboto Bold"/>
                <a:sym typeface="Roboto Bold"/>
                <a:rtl val="true"/>
              </a:rPr>
              <a:t> (شهادة سيسكو في الشبكات المعتمدة)، المعترف بها عالميًا كمعيار للخبرة في مجال الشبكات. تؤكد هذه الشهادة المهارات اللازمة لتثبيت الشبكات وتكوينها واستكشاف الأخطاء وإصلاحها بشكل فعال.</a:t>
            </a:r>
          </a:p>
        </p:txBody>
      </p:sp>
      <p:sp>
        <p:nvSpPr>
          <p:cNvPr name="TextBox 27" id="27"/>
          <p:cNvSpPr txBox="true"/>
          <p:nvPr/>
        </p:nvSpPr>
        <p:spPr>
          <a:xfrm rot="0">
            <a:off x="402535" y="2817174"/>
            <a:ext cx="8833402" cy="2248227"/>
          </a:xfrm>
          <a:prstGeom prst="rect">
            <a:avLst/>
          </a:prstGeom>
        </p:spPr>
        <p:txBody>
          <a:bodyPr anchor="t" rtlCol="false" tIns="0" lIns="0" bIns="0" rIns="0">
            <a:spAutoFit/>
          </a:bodyPr>
          <a:lstStyle/>
          <a:p>
            <a:pPr algn="just" marL="398094" indent="-199047" lvl="1">
              <a:lnSpc>
                <a:spcPts val="2581"/>
              </a:lnSpc>
              <a:buFont typeface="Arial"/>
              <a:buChar char="•"/>
            </a:pPr>
            <a:r>
              <a:rPr lang="en-US" sz="1843">
                <a:solidFill>
                  <a:srgbClr val="000000"/>
                </a:solidFill>
                <a:latin typeface="Canva Sans"/>
                <a:ea typeface="Canva Sans"/>
                <a:cs typeface="Canva Sans"/>
                <a:sym typeface="Canva Sans"/>
              </a:rPr>
              <a:t>IT professionals looking to advance their networking knowledge.</a:t>
            </a:r>
          </a:p>
          <a:p>
            <a:pPr algn="just" marL="398094" indent="-199047" lvl="1">
              <a:lnSpc>
                <a:spcPts val="2581"/>
              </a:lnSpc>
              <a:buFont typeface="Arial"/>
              <a:buChar char="•"/>
            </a:pPr>
            <a:r>
              <a:rPr lang="en-US" sz="1843">
                <a:solidFill>
                  <a:srgbClr val="000000"/>
                </a:solidFill>
                <a:latin typeface="Canva Sans"/>
                <a:ea typeface="Canva Sans"/>
                <a:cs typeface="Canva Sans"/>
                <a:sym typeface="Canva Sans"/>
              </a:rPr>
              <a:t>Network administrators, engineers, and technicians aiming for career growth.</a:t>
            </a:r>
          </a:p>
          <a:p>
            <a:pPr algn="just" marL="398094" indent="-199047" lvl="1">
              <a:lnSpc>
                <a:spcPts val="2581"/>
              </a:lnSpc>
              <a:buFont typeface="Arial"/>
              <a:buChar char="•"/>
            </a:pPr>
            <a:r>
              <a:rPr lang="en-US" sz="1843">
                <a:solidFill>
                  <a:srgbClr val="000000"/>
                </a:solidFill>
                <a:latin typeface="Canva Sans"/>
                <a:ea typeface="Canva Sans"/>
                <a:cs typeface="Canva Sans"/>
                <a:sym typeface="Canva Sans"/>
              </a:rPr>
              <a:t>Anyone interested in pursuing a career in network management and troubleshooting.</a:t>
            </a:r>
          </a:p>
          <a:p>
            <a:pPr algn="just" marL="398094" indent="-199047" lvl="1">
              <a:lnSpc>
                <a:spcPts val="2581"/>
              </a:lnSpc>
              <a:buFont typeface="Arial"/>
              <a:buChar char="•"/>
            </a:pPr>
            <a:r>
              <a:rPr lang="en-US" sz="1843">
                <a:solidFill>
                  <a:srgbClr val="000000"/>
                </a:solidFill>
                <a:latin typeface="Canva Sans"/>
                <a:ea typeface="Canva Sans"/>
                <a:cs typeface="Canva Sans"/>
                <a:sym typeface="Canva Sans"/>
              </a:rPr>
              <a:t>Students or professionals with basic knowledge of IT who want to specialize in networking.</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sp>
        <p:nvSpPr>
          <p:cNvPr name="TextBox 2" id="2"/>
          <p:cNvSpPr txBox="true"/>
          <p:nvPr/>
        </p:nvSpPr>
        <p:spPr>
          <a:xfrm rot="0">
            <a:off x="178291" y="1047750"/>
            <a:ext cx="3939905" cy="592777"/>
          </a:xfrm>
          <a:prstGeom prst="rect">
            <a:avLst/>
          </a:prstGeom>
        </p:spPr>
        <p:txBody>
          <a:bodyPr anchor="t" rtlCol="false" tIns="0" lIns="0" bIns="0" rIns="0">
            <a:spAutoFit/>
          </a:bodyPr>
          <a:lstStyle/>
          <a:p>
            <a:pPr algn="l" marL="0" indent="0" lvl="0">
              <a:lnSpc>
                <a:spcPts val="4608"/>
              </a:lnSpc>
              <a:spcBef>
                <a:spcPct val="0"/>
              </a:spcBef>
            </a:pPr>
            <a:r>
              <a:rPr lang="en-US" sz="4042" spc="-291">
                <a:solidFill>
                  <a:srgbClr val="000000"/>
                </a:solidFill>
                <a:latin typeface="Open Sauce"/>
                <a:ea typeface="Open Sauce"/>
                <a:cs typeface="Open Sauce"/>
                <a:sym typeface="Open Sauce"/>
              </a:rPr>
              <a:t>Introduction :</a:t>
            </a:r>
          </a:p>
        </p:txBody>
      </p:sp>
      <p:sp>
        <p:nvSpPr>
          <p:cNvPr name="TextBox 3" id="3"/>
          <p:cNvSpPr txBox="true"/>
          <p:nvPr/>
        </p:nvSpPr>
        <p:spPr>
          <a:xfrm rot="0">
            <a:off x="11661410" y="1047750"/>
            <a:ext cx="6138789" cy="613062"/>
          </a:xfrm>
          <a:prstGeom prst="rect">
            <a:avLst/>
          </a:prstGeom>
        </p:spPr>
        <p:txBody>
          <a:bodyPr anchor="t" rtlCol="false" tIns="0" lIns="0" bIns="0" rIns="0">
            <a:spAutoFit/>
          </a:bodyPr>
          <a:lstStyle/>
          <a:p>
            <a:pPr algn="r" rtl="true" marL="0" indent="0" lvl="0">
              <a:lnSpc>
                <a:spcPts val="4788"/>
              </a:lnSpc>
              <a:spcBef>
                <a:spcPct val="0"/>
              </a:spcBef>
            </a:pPr>
            <a:r>
              <a:rPr lang="ar-EG" sz="4200" spc="-302">
                <a:solidFill>
                  <a:srgbClr val="000000"/>
                </a:solidFill>
                <a:latin typeface="Roboto"/>
                <a:ea typeface="Roboto"/>
                <a:cs typeface="Roboto"/>
                <a:sym typeface="Roboto"/>
                <a:rtl val="true"/>
              </a:rPr>
              <a:t>مقدمة :</a:t>
            </a:r>
          </a:p>
        </p:txBody>
      </p:sp>
      <p:sp>
        <p:nvSpPr>
          <p:cNvPr name="TextBox 4" id="4"/>
          <p:cNvSpPr txBox="true"/>
          <p:nvPr/>
        </p:nvSpPr>
        <p:spPr>
          <a:xfrm rot="0">
            <a:off x="178291" y="1687008"/>
            <a:ext cx="6585812" cy="1975873"/>
          </a:xfrm>
          <a:prstGeom prst="rect">
            <a:avLst/>
          </a:prstGeom>
        </p:spPr>
        <p:txBody>
          <a:bodyPr anchor="t" rtlCol="false" tIns="0" lIns="0" bIns="0" rIns="0">
            <a:spAutoFit/>
          </a:bodyPr>
          <a:lstStyle/>
          <a:p>
            <a:pPr algn="l" marL="0" indent="0" lvl="0">
              <a:lnSpc>
                <a:spcPts val="2618"/>
              </a:lnSpc>
              <a:spcBef>
                <a:spcPct val="0"/>
              </a:spcBef>
            </a:pPr>
            <a:r>
              <a:rPr lang="en-US" sz="1870">
                <a:solidFill>
                  <a:srgbClr val="000000"/>
                </a:solidFill>
                <a:latin typeface="Open Sauce"/>
                <a:ea typeface="Open Sauce"/>
                <a:cs typeface="Open Sauce"/>
                <a:sym typeface="Open Sauce"/>
              </a:rPr>
              <a:t>he CCNA (Cisco Certified Network Associate) certification is a key entry-level certification for networking professionals. It focuses on the fundamental skills needed to install, configure, and troubleshoot networks, including network security, wireless networking, and automation.</a:t>
            </a:r>
          </a:p>
        </p:txBody>
      </p:sp>
      <p:sp>
        <p:nvSpPr>
          <p:cNvPr name="TextBox 5" id="5"/>
          <p:cNvSpPr txBox="true"/>
          <p:nvPr/>
        </p:nvSpPr>
        <p:spPr>
          <a:xfrm rot="0">
            <a:off x="11214387" y="1677483"/>
            <a:ext cx="6585812" cy="1295262"/>
          </a:xfrm>
          <a:prstGeom prst="rect">
            <a:avLst/>
          </a:prstGeom>
        </p:spPr>
        <p:txBody>
          <a:bodyPr anchor="t" rtlCol="false" tIns="0" lIns="0" bIns="0" rIns="0">
            <a:spAutoFit/>
          </a:bodyPr>
          <a:lstStyle/>
          <a:p>
            <a:pPr algn="r" rtl="true" marL="0" indent="0" lvl="0">
              <a:lnSpc>
                <a:spcPts val="2618"/>
              </a:lnSpc>
              <a:spcBef>
                <a:spcPct val="0"/>
              </a:spcBef>
            </a:pPr>
            <a:r>
              <a:rPr lang="ar-EG" sz="1870">
                <a:solidFill>
                  <a:srgbClr val="000000"/>
                </a:solidFill>
                <a:latin typeface="Roboto"/>
                <a:ea typeface="Roboto"/>
                <a:cs typeface="Roboto"/>
                <a:sym typeface="Roboto"/>
                <a:rtl val="true"/>
              </a:rPr>
              <a:t>شهادة </a:t>
            </a:r>
            <a:r>
              <a:rPr lang="en-US" sz="1870">
                <a:solidFill>
                  <a:srgbClr val="000000"/>
                </a:solidFill>
                <a:latin typeface="Roboto"/>
                <a:ea typeface="Roboto"/>
                <a:cs typeface="Roboto"/>
                <a:sym typeface="Roboto"/>
              </a:rPr>
              <a:t>CCNA</a:t>
            </a:r>
            <a:r>
              <a:rPr lang="ar-EG" sz="1870">
                <a:solidFill>
                  <a:srgbClr val="000000"/>
                </a:solidFill>
                <a:latin typeface="Roboto"/>
                <a:ea typeface="Roboto"/>
                <a:cs typeface="Roboto"/>
                <a:sym typeface="Roboto"/>
                <a:rtl val="true"/>
              </a:rPr>
              <a:t> (شهادة أخصائي الشبكات المعتمد من سيسكو) هي شهادة أساسية للمحترفين في مجال الشبكات. تركز على المهارات الأساسية اللازمة لتركيب وتكوين واستكشاف أخطاء الشبكات، بما في ذلك أمان الشبكات، الشبكات اللاسلكية، والأتمتة.</a:t>
            </a:r>
          </a:p>
        </p:txBody>
      </p:sp>
      <p:sp>
        <p:nvSpPr>
          <p:cNvPr name="TextBox 6" id="6"/>
          <p:cNvSpPr txBox="true"/>
          <p:nvPr/>
        </p:nvSpPr>
        <p:spPr>
          <a:xfrm rot="0">
            <a:off x="6101226" y="270983"/>
            <a:ext cx="6085548" cy="643417"/>
          </a:xfrm>
          <a:prstGeom prst="rect">
            <a:avLst/>
          </a:prstGeom>
        </p:spPr>
        <p:txBody>
          <a:bodyPr anchor="t" rtlCol="false" tIns="0" lIns="0" bIns="0" rIns="0">
            <a:spAutoFit/>
          </a:bodyPr>
          <a:lstStyle/>
          <a:p>
            <a:pPr algn="l" marL="0" indent="0" lvl="0">
              <a:lnSpc>
                <a:spcPts val="5064"/>
              </a:lnSpc>
              <a:spcBef>
                <a:spcPct val="0"/>
              </a:spcBef>
            </a:pPr>
            <a:r>
              <a:rPr lang="en-US" sz="4442" spc="-319">
                <a:solidFill>
                  <a:srgbClr val="000000"/>
                </a:solidFill>
                <a:latin typeface="Open Sauce"/>
                <a:ea typeface="Open Sauce"/>
                <a:cs typeface="Open Sauce"/>
                <a:sym typeface="Open Sauce"/>
              </a:rPr>
              <a:t>The importance of CCNA: </a:t>
            </a:r>
          </a:p>
        </p:txBody>
      </p:sp>
      <p:sp>
        <p:nvSpPr>
          <p:cNvPr name="TextBox 7" id="7"/>
          <p:cNvSpPr txBox="true"/>
          <p:nvPr/>
        </p:nvSpPr>
        <p:spPr>
          <a:xfrm rot="0">
            <a:off x="7992712" y="3605605"/>
            <a:ext cx="9807487" cy="542105"/>
          </a:xfrm>
          <a:prstGeom prst="rect">
            <a:avLst/>
          </a:prstGeom>
        </p:spPr>
        <p:txBody>
          <a:bodyPr anchor="t" rtlCol="false" tIns="0" lIns="0" bIns="0" rIns="0">
            <a:spAutoFit/>
          </a:bodyPr>
          <a:lstStyle/>
          <a:p>
            <a:pPr algn="r" rtl="true" marL="0" indent="0" lvl="0">
              <a:lnSpc>
                <a:spcPts val="4152"/>
              </a:lnSpc>
              <a:spcBef>
                <a:spcPct val="0"/>
              </a:spcBef>
            </a:pPr>
            <a:r>
              <a:rPr lang="ar-EG" sz="3642" spc="-262">
                <a:solidFill>
                  <a:srgbClr val="000000"/>
                </a:solidFill>
                <a:latin typeface="Roboto"/>
                <a:ea typeface="Roboto"/>
                <a:cs typeface="Roboto"/>
                <a:sym typeface="Roboto"/>
                <a:rtl val="true"/>
              </a:rPr>
              <a:t>أهمية الشهادة:</a:t>
            </a:r>
          </a:p>
        </p:txBody>
      </p:sp>
      <p:sp>
        <p:nvSpPr>
          <p:cNvPr name="TextBox 8" id="8"/>
          <p:cNvSpPr txBox="true"/>
          <p:nvPr/>
        </p:nvSpPr>
        <p:spPr>
          <a:xfrm rot="0">
            <a:off x="178291" y="6628579"/>
            <a:ext cx="6585812" cy="3299387"/>
          </a:xfrm>
          <a:prstGeom prst="rect">
            <a:avLst/>
          </a:prstGeom>
        </p:spPr>
        <p:txBody>
          <a:bodyPr anchor="t" rtlCol="false" tIns="0" lIns="0" bIns="0" rIns="0">
            <a:spAutoFit/>
          </a:bodyPr>
          <a:lstStyle/>
          <a:p>
            <a:pPr algn="l">
              <a:lnSpc>
                <a:spcPts val="2618"/>
              </a:lnSpc>
            </a:pPr>
            <a:r>
              <a:rPr lang="en-US" sz="1870">
                <a:solidFill>
                  <a:srgbClr val="000000"/>
                </a:solidFill>
                <a:latin typeface="Open Sauce"/>
                <a:ea typeface="Open Sauce"/>
                <a:cs typeface="Open Sauce"/>
                <a:sym typeface="Open Sauce"/>
              </a:rPr>
              <a:t>1. Industry Recognition: CCNA is globally recognized as a standard for networking skills.</a:t>
            </a:r>
          </a:p>
          <a:p>
            <a:pPr algn="l">
              <a:lnSpc>
                <a:spcPts val="2618"/>
              </a:lnSpc>
            </a:pPr>
            <a:r>
              <a:rPr lang="en-US" sz="1870">
                <a:solidFill>
                  <a:srgbClr val="000000"/>
                </a:solidFill>
                <a:latin typeface="Open Sauce"/>
                <a:ea typeface="Open Sauce"/>
                <a:cs typeface="Open Sauce"/>
                <a:sym typeface="Open Sauce"/>
              </a:rPr>
              <a:t>2. Career Advancement: It opens doors to roles like network administrator and network engineer.</a:t>
            </a:r>
          </a:p>
          <a:p>
            <a:pPr algn="l">
              <a:lnSpc>
                <a:spcPts val="2618"/>
              </a:lnSpc>
            </a:pPr>
            <a:r>
              <a:rPr lang="en-US" sz="1870">
                <a:solidFill>
                  <a:srgbClr val="000000"/>
                </a:solidFill>
                <a:latin typeface="Open Sauce"/>
                <a:ea typeface="Open Sauce"/>
                <a:cs typeface="Open Sauce"/>
                <a:sym typeface="Open Sauce"/>
              </a:rPr>
              <a:t>3. Increased Earning Potential: CCNA holders often earn higher salaries.</a:t>
            </a:r>
          </a:p>
          <a:p>
            <a:pPr algn="l">
              <a:lnSpc>
                <a:spcPts val="2618"/>
              </a:lnSpc>
            </a:pPr>
            <a:r>
              <a:rPr lang="en-US" sz="1870">
                <a:solidFill>
                  <a:srgbClr val="000000"/>
                </a:solidFill>
                <a:latin typeface="Open Sauce"/>
                <a:ea typeface="Open Sauce"/>
                <a:cs typeface="Open Sauce"/>
                <a:sym typeface="Open Sauce"/>
              </a:rPr>
              <a:t>4. Practical Skills: Gain hands-on experience in network setup and management.</a:t>
            </a:r>
          </a:p>
          <a:p>
            <a:pPr algn="l" marL="0" indent="0" lvl="0">
              <a:lnSpc>
                <a:spcPts val="2618"/>
              </a:lnSpc>
              <a:spcBef>
                <a:spcPct val="0"/>
              </a:spcBef>
            </a:pPr>
            <a:r>
              <a:rPr lang="en-US" sz="1870">
                <a:solidFill>
                  <a:srgbClr val="000000"/>
                </a:solidFill>
                <a:latin typeface="Open Sauce"/>
                <a:ea typeface="Open Sauce"/>
                <a:cs typeface="Open Sauce"/>
                <a:sym typeface="Open Sauce"/>
              </a:rPr>
              <a:t>5. Professional Credibility: Enhance your reputation as a skilled networking professional.</a:t>
            </a:r>
          </a:p>
        </p:txBody>
      </p:sp>
      <p:sp>
        <p:nvSpPr>
          <p:cNvPr name="TextBox 9" id="9"/>
          <p:cNvSpPr txBox="true"/>
          <p:nvPr/>
        </p:nvSpPr>
        <p:spPr>
          <a:xfrm rot="0">
            <a:off x="178291" y="3843684"/>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The Importance of the Certification:  </a:t>
            </a:r>
          </a:p>
        </p:txBody>
      </p:sp>
      <p:sp>
        <p:nvSpPr>
          <p:cNvPr name="TextBox 10" id="10"/>
          <p:cNvSpPr txBox="true"/>
          <p:nvPr/>
        </p:nvSpPr>
        <p:spPr>
          <a:xfrm rot="0">
            <a:off x="7992712" y="6134464"/>
            <a:ext cx="9807487" cy="542105"/>
          </a:xfrm>
          <a:prstGeom prst="rect">
            <a:avLst/>
          </a:prstGeom>
        </p:spPr>
        <p:txBody>
          <a:bodyPr anchor="t" rtlCol="false" tIns="0" lIns="0" bIns="0" rIns="0">
            <a:spAutoFit/>
          </a:bodyPr>
          <a:lstStyle/>
          <a:p>
            <a:pPr algn="r" rtl="true" marL="0" indent="0" lvl="0">
              <a:lnSpc>
                <a:spcPts val="4152"/>
              </a:lnSpc>
              <a:spcBef>
                <a:spcPct val="0"/>
              </a:spcBef>
            </a:pPr>
            <a:r>
              <a:rPr lang="ar-EG" sz="3642" spc="-262">
                <a:solidFill>
                  <a:srgbClr val="000000"/>
                </a:solidFill>
                <a:latin typeface="Roboto"/>
                <a:ea typeface="Roboto"/>
                <a:cs typeface="Roboto"/>
                <a:sym typeface="Roboto"/>
                <a:rtl val="true"/>
              </a:rPr>
              <a:t> لماذا تحتاج إلى </a:t>
            </a:r>
            <a:r>
              <a:rPr lang="en-US" sz="3642" spc="-262">
                <a:solidFill>
                  <a:srgbClr val="000000"/>
                </a:solidFill>
                <a:latin typeface="Roboto"/>
                <a:ea typeface="Roboto"/>
                <a:cs typeface="Roboto"/>
                <a:sym typeface="Roboto"/>
              </a:rPr>
              <a:t>CCNA</a:t>
            </a:r>
            <a:r>
              <a:rPr lang="ar-EG" sz="3642" spc="-262">
                <a:solidFill>
                  <a:srgbClr val="000000"/>
                </a:solidFill>
                <a:latin typeface="Roboto"/>
                <a:ea typeface="Roboto"/>
                <a:cs typeface="Roboto"/>
                <a:sym typeface="Roboto"/>
                <a:rtl val="true"/>
              </a:rPr>
              <a:t>؟ </a:t>
            </a:r>
          </a:p>
        </p:txBody>
      </p:sp>
      <p:sp>
        <p:nvSpPr>
          <p:cNvPr name="TextBox 11" id="11"/>
          <p:cNvSpPr txBox="true"/>
          <p:nvPr/>
        </p:nvSpPr>
        <p:spPr>
          <a:xfrm rot="0">
            <a:off x="11214387" y="6743244"/>
            <a:ext cx="6585812" cy="2590398"/>
          </a:xfrm>
          <a:prstGeom prst="rect">
            <a:avLst/>
          </a:prstGeom>
        </p:spPr>
        <p:txBody>
          <a:bodyPr anchor="t" rtlCol="false" tIns="0" lIns="0" bIns="0" rIns="0">
            <a:spAutoFit/>
          </a:bodyPr>
          <a:lstStyle/>
          <a:p>
            <a:pPr algn="r" rtl="true">
              <a:lnSpc>
                <a:spcPts val="2618"/>
              </a:lnSpc>
            </a:pPr>
            <a:r>
              <a:rPr lang="en-US" sz="1870">
                <a:solidFill>
                  <a:srgbClr val="000000"/>
                </a:solidFill>
                <a:latin typeface="Roboto"/>
                <a:ea typeface="Roboto"/>
                <a:cs typeface="Roboto"/>
                <a:sym typeface="Roboto"/>
              </a:rPr>
              <a:t>1</a:t>
            </a:r>
            <a:r>
              <a:rPr lang="ar-EG" sz="1870">
                <a:solidFill>
                  <a:srgbClr val="000000"/>
                </a:solidFill>
                <a:latin typeface="Roboto"/>
                <a:ea typeface="Roboto"/>
                <a:cs typeface="Roboto"/>
                <a:sym typeface="Roboto"/>
                <a:rtl val="true"/>
              </a:rPr>
              <a:t>. الاعتراف في الصناعة: تُعتبر </a:t>
            </a:r>
            <a:r>
              <a:rPr lang="en-US" sz="1870">
                <a:solidFill>
                  <a:srgbClr val="000000"/>
                </a:solidFill>
                <a:latin typeface="Roboto"/>
                <a:ea typeface="Roboto"/>
                <a:cs typeface="Roboto"/>
                <a:sym typeface="Roboto"/>
              </a:rPr>
              <a:t>CCNA</a:t>
            </a:r>
            <a:r>
              <a:rPr lang="ar-EG" sz="1870">
                <a:solidFill>
                  <a:srgbClr val="000000"/>
                </a:solidFill>
                <a:latin typeface="Roboto"/>
                <a:ea typeface="Roboto"/>
                <a:cs typeface="Roboto"/>
                <a:sym typeface="Roboto"/>
                <a:rtl val="true"/>
              </a:rPr>
              <a:t> معيارًا عالميًا لمهارات الشبكات.</a:t>
            </a:r>
          </a:p>
          <a:p>
            <a:pPr algn="r" rtl="true">
              <a:lnSpc>
                <a:spcPts val="2618"/>
              </a:lnSpc>
            </a:pPr>
            <a:r>
              <a:rPr lang="en-US" sz="1870">
                <a:solidFill>
                  <a:srgbClr val="000000"/>
                </a:solidFill>
                <a:latin typeface="Roboto"/>
                <a:ea typeface="Roboto"/>
                <a:cs typeface="Roboto"/>
                <a:sym typeface="Roboto"/>
              </a:rPr>
              <a:t>2</a:t>
            </a:r>
            <a:r>
              <a:rPr lang="ar-EG" sz="1870">
                <a:solidFill>
                  <a:srgbClr val="000000"/>
                </a:solidFill>
                <a:latin typeface="Roboto"/>
                <a:ea typeface="Roboto"/>
                <a:cs typeface="Roboto"/>
                <a:sym typeface="Roboto"/>
                <a:rtl val="true"/>
              </a:rPr>
              <a:t>. التقدم في الحياة المهنية: تفتح لك أبوابًا لوظائف مثل مدير الشبكة ومهندس الشبكة.</a:t>
            </a:r>
          </a:p>
          <a:p>
            <a:pPr algn="r" rtl="true">
              <a:lnSpc>
                <a:spcPts val="2618"/>
              </a:lnSpc>
            </a:pPr>
            <a:r>
              <a:rPr lang="en-US" sz="1870">
                <a:solidFill>
                  <a:srgbClr val="000000"/>
                </a:solidFill>
                <a:latin typeface="Roboto"/>
                <a:ea typeface="Roboto"/>
                <a:cs typeface="Roboto"/>
                <a:sym typeface="Roboto"/>
              </a:rPr>
              <a:t>3</a:t>
            </a:r>
            <a:r>
              <a:rPr lang="ar-EG" sz="1870">
                <a:solidFill>
                  <a:srgbClr val="000000"/>
                </a:solidFill>
                <a:latin typeface="Roboto"/>
                <a:ea typeface="Roboto"/>
                <a:cs typeface="Roboto"/>
                <a:sym typeface="Roboto"/>
                <a:rtl val="true"/>
              </a:rPr>
              <a:t>. زيادة القدرة على الكسب: حاملو شهادة </a:t>
            </a:r>
            <a:r>
              <a:rPr lang="en-US" sz="1870">
                <a:solidFill>
                  <a:srgbClr val="000000"/>
                </a:solidFill>
                <a:latin typeface="Roboto"/>
                <a:ea typeface="Roboto"/>
                <a:cs typeface="Roboto"/>
                <a:sym typeface="Roboto"/>
              </a:rPr>
              <a:t>CCNA</a:t>
            </a:r>
            <a:r>
              <a:rPr lang="ar-EG" sz="1870">
                <a:solidFill>
                  <a:srgbClr val="000000"/>
                </a:solidFill>
                <a:latin typeface="Roboto"/>
                <a:ea typeface="Roboto"/>
                <a:cs typeface="Roboto"/>
                <a:sym typeface="Roboto"/>
                <a:rtl val="true"/>
              </a:rPr>
              <a:t> غالبًا ما يحصلون على رواتب أعلى.</a:t>
            </a:r>
          </a:p>
          <a:p>
            <a:pPr algn="r" rtl="true">
              <a:lnSpc>
                <a:spcPts val="2618"/>
              </a:lnSpc>
            </a:pPr>
            <a:r>
              <a:rPr lang="en-US" sz="1870">
                <a:solidFill>
                  <a:srgbClr val="000000"/>
                </a:solidFill>
                <a:latin typeface="Roboto"/>
                <a:ea typeface="Roboto"/>
                <a:cs typeface="Roboto"/>
                <a:sym typeface="Roboto"/>
              </a:rPr>
              <a:t>4</a:t>
            </a:r>
            <a:r>
              <a:rPr lang="ar-EG" sz="1870">
                <a:solidFill>
                  <a:srgbClr val="000000"/>
                </a:solidFill>
                <a:latin typeface="Roboto"/>
                <a:ea typeface="Roboto"/>
                <a:cs typeface="Roboto"/>
                <a:sym typeface="Roboto"/>
                <a:rtl val="true"/>
              </a:rPr>
              <a:t>. مهارات عملية: اكتساب خبرة عملية في إعداد الشبكات وإدارتها.</a:t>
            </a:r>
          </a:p>
          <a:p>
            <a:pPr algn="r" rtl="true" marL="0" indent="0" lvl="0">
              <a:lnSpc>
                <a:spcPts val="2618"/>
              </a:lnSpc>
              <a:spcBef>
                <a:spcPct val="0"/>
              </a:spcBef>
            </a:pPr>
            <a:r>
              <a:rPr lang="en-US" sz="1870">
                <a:solidFill>
                  <a:srgbClr val="000000"/>
                </a:solidFill>
                <a:latin typeface="Roboto"/>
                <a:ea typeface="Roboto"/>
                <a:cs typeface="Roboto"/>
                <a:sym typeface="Roboto"/>
              </a:rPr>
              <a:t>5</a:t>
            </a:r>
            <a:r>
              <a:rPr lang="ar-EG" sz="1870">
                <a:solidFill>
                  <a:srgbClr val="000000"/>
                </a:solidFill>
                <a:latin typeface="Roboto"/>
                <a:ea typeface="Roboto"/>
                <a:cs typeface="Roboto"/>
                <a:sym typeface="Roboto"/>
                <a:rtl val="true"/>
              </a:rPr>
              <a:t>. المصداقية المهنية: تعزز سمعتك كمحترف مهارات الشبكات في المجال.</a:t>
            </a:r>
          </a:p>
        </p:txBody>
      </p:sp>
      <p:sp>
        <p:nvSpPr>
          <p:cNvPr name="TextBox 12" id="12"/>
          <p:cNvSpPr txBox="true"/>
          <p:nvPr/>
        </p:nvSpPr>
        <p:spPr>
          <a:xfrm rot="0">
            <a:off x="178291" y="6153879"/>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Why You Need CCNA:</a:t>
            </a:r>
          </a:p>
        </p:txBody>
      </p:sp>
      <p:sp>
        <p:nvSpPr>
          <p:cNvPr name="TextBox 13" id="13"/>
          <p:cNvSpPr txBox="true"/>
          <p:nvPr/>
        </p:nvSpPr>
        <p:spPr>
          <a:xfrm rot="0">
            <a:off x="178291" y="4318384"/>
            <a:ext cx="6585812" cy="1644994"/>
          </a:xfrm>
          <a:prstGeom prst="rect">
            <a:avLst/>
          </a:prstGeom>
        </p:spPr>
        <p:txBody>
          <a:bodyPr anchor="t" rtlCol="false" tIns="0" lIns="0" bIns="0" rIns="0">
            <a:spAutoFit/>
          </a:bodyPr>
          <a:lstStyle/>
          <a:p>
            <a:pPr algn="l" marL="0" indent="0" lvl="0">
              <a:lnSpc>
                <a:spcPts val="2618"/>
              </a:lnSpc>
              <a:spcBef>
                <a:spcPct val="0"/>
              </a:spcBef>
            </a:pPr>
            <a:r>
              <a:rPr lang="en-US" sz="1870">
                <a:solidFill>
                  <a:srgbClr val="000000"/>
                </a:solidFill>
                <a:latin typeface="Open Sauce"/>
                <a:ea typeface="Open Sauce"/>
                <a:cs typeface="Open Sauce"/>
                <a:sym typeface="Open Sauce"/>
              </a:rPr>
              <a:t>CCNA is a widely respected certification that validates your ability to manage and troubleshoot network systems. It is essential for anyone pursuing a career in networking and serves as a foundation for more advanced Cisco certifications.</a:t>
            </a:r>
          </a:p>
        </p:txBody>
      </p:sp>
      <p:sp>
        <p:nvSpPr>
          <p:cNvPr name="Freeform 14" id="14"/>
          <p:cNvSpPr/>
          <p:nvPr/>
        </p:nvSpPr>
        <p:spPr>
          <a:xfrm flipH="false" flipV="false" rot="0">
            <a:off x="16416623" y="-42283"/>
            <a:ext cx="1871377" cy="1247097"/>
          </a:xfrm>
          <a:custGeom>
            <a:avLst/>
            <a:gdLst/>
            <a:ahLst/>
            <a:cxnLst/>
            <a:rect r="r" b="b" t="t" l="l"/>
            <a:pathLst>
              <a:path h="1247097" w="1871377">
                <a:moveTo>
                  <a:pt x="0" y="0"/>
                </a:moveTo>
                <a:lnTo>
                  <a:pt x="1871377" y="0"/>
                </a:lnTo>
                <a:lnTo>
                  <a:pt x="1871377" y="1247098"/>
                </a:lnTo>
                <a:lnTo>
                  <a:pt x="0" y="1247098"/>
                </a:lnTo>
                <a:lnTo>
                  <a:pt x="0" y="0"/>
                </a:lnTo>
                <a:close/>
              </a:path>
            </a:pathLst>
          </a:custGeom>
          <a:blipFill>
            <a:blip r:embed="rId2"/>
            <a:stretch>
              <a:fillRect l="0" t="0" r="0" b="0"/>
            </a:stretch>
          </a:blipFill>
        </p:spPr>
      </p:sp>
      <p:sp>
        <p:nvSpPr>
          <p:cNvPr name="TextBox 15" id="15"/>
          <p:cNvSpPr txBox="true"/>
          <p:nvPr/>
        </p:nvSpPr>
        <p:spPr>
          <a:xfrm rot="0">
            <a:off x="11214387" y="4218720"/>
            <a:ext cx="6585812" cy="1295262"/>
          </a:xfrm>
          <a:prstGeom prst="rect">
            <a:avLst/>
          </a:prstGeom>
        </p:spPr>
        <p:txBody>
          <a:bodyPr anchor="t" rtlCol="false" tIns="0" lIns="0" bIns="0" rIns="0">
            <a:spAutoFit/>
          </a:bodyPr>
          <a:lstStyle/>
          <a:p>
            <a:pPr algn="r" rtl="true" marL="0" indent="0" lvl="0">
              <a:lnSpc>
                <a:spcPts val="2618"/>
              </a:lnSpc>
              <a:spcBef>
                <a:spcPct val="0"/>
              </a:spcBef>
            </a:pPr>
            <a:r>
              <a:rPr lang="ar-EG" sz="1870">
                <a:solidFill>
                  <a:srgbClr val="000000"/>
                </a:solidFill>
                <a:latin typeface="Roboto"/>
                <a:ea typeface="Roboto"/>
                <a:cs typeface="Roboto"/>
                <a:sym typeface="Roboto"/>
                <a:rtl val="true"/>
              </a:rPr>
              <a:t>تُعد شهادة </a:t>
            </a:r>
            <a:r>
              <a:rPr lang="en-US" sz="1870">
                <a:solidFill>
                  <a:srgbClr val="000000"/>
                </a:solidFill>
                <a:latin typeface="Roboto"/>
                <a:ea typeface="Roboto"/>
                <a:cs typeface="Roboto"/>
                <a:sym typeface="Roboto"/>
              </a:rPr>
              <a:t>CCNA</a:t>
            </a:r>
            <a:r>
              <a:rPr lang="ar-EG" sz="1870">
                <a:solidFill>
                  <a:srgbClr val="000000"/>
                </a:solidFill>
                <a:latin typeface="Roboto"/>
                <a:ea typeface="Roboto"/>
                <a:cs typeface="Roboto"/>
                <a:sym typeface="Roboto"/>
                <a:rtl val="true"/>
              </a:rPr>
              <a:t> من الشهادات المعترف بها عالميًا والتي تؤكد قدرتك على إدارة واستكشاف أخطاء الأنظمة والشبكات. إنها شهادة أساسية لمن يسعى للعمل في مجال الشبكات وتعتبر خطوة أولى نحو الشهادات المتقدمة من سيسكو.</a:t>
            </a:r>
          </a:p>
        </p:txBody>
      </p:sp>
      <p:grpSp>
        <p:nvGrpSpPr>
          <p:cNvPr name="Group 16" id="16"/>
          <p:cNvGrpSpPr/>
          <p:nvPr/>
        </p:nvGrpSpPr>
        <p:grpSpPr>
          <a:xfrm rot="0">
            <a:off x="17538837" y="9258300"/>
            <a:ext cx="2236783" cy="2236783"/>
            <a:chOff x="0" y="0"/>
            <a:chExt cx="812800" cy="812800"/>
          </a:xfrm>
        </p:grpSpPr>
        <p:sp>
          <p:nvSpPr>
            <p:cNvPr name="Freeform 17" id="1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8" id="18"/>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292774" y="1740848"/>
            <a:ext cx="17139385" cy="8366028"/>
          </a:xfrm>
          <a:prstGeom prst="rect">
            <a:avLst/>
          </a:prstGeom>
        </p:spPr>
        <p:txBody>
          <a:bodyPr anchor="t" rtlCol="false" tIns="0" lIns="0" bIns="0" rIns="0">
            <a:spAutoFit/>
          </a:bodyPr>
          <a:lstStyle/>
          <a:p>
            <a:pPr algn="l">
              <a:lnSpc>
                <a:spcPts val="2639"/>
              </a:lnSpc>
            </a:pPr>
            <a:r>
              <a:rPr lang="en-US" sz="1885">
                <a:solidFill>
                  <a:srgbClr val="000000"/>
                </a:solidFill>
                <a:latin typeface="Open Sauce"/>
                <a:ea typeface="Open Sauce"/>
                <a:cs typeface="Open Sauce"/>
                <a:sym typeface="Open Sauce"/>
              </a:rPr>
              <a:t>1. Improved Network Efficiency: CCNA-certified professionals have the skills to optimize and maintain network infrastructures, reducing downtime and improving overall performance.</a:t>
            </a:r>
          </a:p>
          <a:p>
            <a:pPr algn="l">
              <a:lnSpc>
                <a:spcPts val="2639"/>
              </a:lnSpc>
            </a:pPr>
          </a:p>
          <a:p>
            <a:pPr algn="l">
              <a:lnSpc>
                <a:spcPts val="2639"/>
              </a:lnSpc>
            </a:pPr>
          </a:p>
          <a:p>
            <a:pPr algn="l">
              <a:lnSpc>
                <a:spcPts val="2639"/>
              </a:lnSpc>
            </a:pPr>
            <a:r>
              <a:rPr lang="en-US" sz="1885">
                <a:solidFill>
                  <a:srgbClr val="000000"/>
                </a:solidFill>
                <a:latin typeface="Open Sauce"/>
                <a:ea typeface="Open Sauce"/>
                <a:cs typeface="Open Sauce"/>
                <a:sym typeface="Open Sauce"/>
              </a:rPr>
              <a:t>2. Enhanced Security: With expertise in network security, CCNA professionals can help protect company networks from potential threats, ensuring data integrity and confidentiality.</a:t>
            </a:r>
          </a:p>
          <a:p>
            <a:pPr algn="l">
              <a:lnSpc>
                <a:spcPts val="2639"/>
              </a:lnSpc>
            </a:pPr>
          </a:p>
          <a:p>
            <a:pPr algn="l">
              <a:lnSpc>
                <a:spcPts val="2639"/>
              </a:lnSpc>
            </a:pPr>
          </a:p>
          <a:p>
            <a:pPr algn="l">
              <a:lnSpc>
                <a:spcPts val="2639"/>
              </a:lnSpc>
            </a:pPr>
            <a:r>
              <a:rPr lang="en-US" sz="1885">
                <a:solidFill>
                  <a:srgbClr val="000000"/>
                </a:solidFill>
                <a:latin typeface="Open Sauce"/>
                <a:ea typeface="Open Sauce"/>
                <a:cs typeface="Open Sauce"/>
                <a:sym typeface="Open Sauce"/>
              </a:rPr>
              <a:t>3. Cost-Effective Troubleshooting: Certified professionals can diagnose and fix network issues quickly, reducing the need for external support and minimizing repair costs.</a:t>
            </a:r>
          </a:p>
          <a:p>
            <a:pPr algn="l">
              <a:lnSpc>
                <a:spcPts val="2639"/>
              </a:lnSpc>
            </a:pPr>
          </a:p>
          <a:p>
            <a:pPr algn="l">
              <a:lnSpc>
                <a:spcPts val="2639"/>
              </a:lnSpc>
            </a:pPr>
          </a:p>
          <a:p>
            <a:pPr algn="l">
              <a:lnSpc>
                <a:spcPts val="2639"/>
              </a:lnSpc>
            </a:pPr>
            <a:r>
              <a:rPr lang="en-US" sz="1885">
                <a:solidFill>
                  <a:srgbClr val="000000"/>
                </a:solidFill>
                <a:latin typeface="Open Sauce"/>
                <a:ea typeface="Open Sauce"/>
                <a:cs typeface="Open Sauce"/>
                <a:sym typeface="Open Sauce"/>
              </a:rPr>
              <a:t>4. Increased Productivity: Skilled network engineers with CCNA certification can implement efficient systems that improve productivity and enable smooth daily operations.</a:t>
            </a:r>
          </a:p>
          <a:p>
            <a:pPr algn="l">
              <a:lnSpc>
                <a:spcPts val="2639"/>
              </a:lnSpc>
            </a:pPr>
          </a:p>
          <a:p>
            <a:pPr algn="l">
              <a:lnSpc>
                <a:spcPts val="2639"/>
              </a:lnSpc>
            </a:pPr>
          </a:p>
          <a:p>
            <a:pPr algn="l">
              <a:lnSpc>
                <a:spcPts val="2639"/>
              </a:lnSpc>
            </a:pPr>
            <a:r>
              <a:rPr lang="en-US" sz="1885">
                <a:solidFill>
                  <a:srgbClr val="000000"/>
                </a:solidFill>
                <a:latin typeface="Open Sauce"/>
                <a:ea typeface="Open Sauce"/>
                <a:cs typeface="Open Sauce"/>
                <a:sym typeface="Open Sauce"/>
              </a:rPr>
              <a:t>5. Reduced Training Costs: Hiring CCNA-certified employees means less time and resources spent on training new hires, as they already possess the necessary skills and knowledge.</a:t>
            </a:r>
          </a:p>
          <a:p>
            <a:pPr algn="l">
              <a:lnSpc>
                <a:spcPts val="2639"/>
              </a:lnSpc>
            </a:pPr>
          </a:p>
          <a:p>
            <a:pPr algn="l">
              <a:lnSpc>
                <a:spcPts val="2639"/>
              </a:lnSpc>
            </a:pPr>
          </a:p>
          <a:p>
            <a:pPr algn="l">
              <a:lnSpc>
                <a:spcPts val="2639"/>
              </a:lnSpc>
            </a:pPr>
            <a:r>
              <a:rPr lang="en-US" sz="1885">
                <a:solidFill>
                  <a:srgbClr val="000000"/>
                </a:solidFill>
                <a:latin typeface="Open Sauce"/>
                <a:ea typeface="Open Sauce"/>
                <a:cs typeface="Open Sauce"/>
                <a:sym typeface="Open Sauce"/>
              </a:rPr>
              <a:t>6. Industry Credibility: CCNA certification enhances the company’s reputation by demonstrating that it employs qualified networking professionals.</a:t>
            </a:r>
          </a:p>
          <a:p>
            <a:pPr algn="l">
              <a:lnSpc>
                <a:spcPts val="2639"/>
              </a:lnSpc>
            </a:pPr>
          </a:p>
          <a:p>
            <a:pPr algn="l">
              <a:lnSpc>
                <a:spcPts val="2639"/>
              </a:lnSpc>
            </a:pPr>
          </a:p>
          <a:p>
            <a:pPr algn="l" marL="0" indent="0" lvl="0">
              <a:lnSpc>
                <a:spcPts val="2639"/>
              </a:lnSpc>
              <a:spcBef>
                <a:spcPct val="0"/>
              </a:spcBef>
            </a:pPr>
            <a:r>
              <a:rPr lang="en-US" sz="1885">
                <a:solidFill>
                  <a:srgbClr val="000000"/>
                </a:solidFill>
                <a:latin typeface="Open Sauce"/>
                <a:ea typeface="Open Sauce"/>
                <a:cs typeface="Open Sauce"/>
                <a:sym typeface="Open Sauce"/>
              </a:rPr>
              <a:t>7. Adaptability to New Technologies: With a solid foundation in networking, CCNA-certified employees can easily adapt to emerging technologies, ensuring your company remains competitive.</a:t>
            </a:r>
          </a:p>
        </p:txBody>
      </p:sp>
      <p:sp>
        <p:nvSpPr>
          <p:cNvPr name="TextBox 7" id="7"/>
          <p:cNvSpPr txBox="true"/>
          <p:nvPr/>
        </p:nvSpPr>
        <p:spPr>
          <a:xfrm rot="0">
            <a:off x="292774" y="1047750"/>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Benefits for Employers:</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0" y="2083226"/>
            <a:ext cx="18168085" cy="7099687"/>
          </a:xfrm>
          <a:prstGeom prst="rect">
            <a:avLst/>
          </a:prstGeom>
        </p:spPr>
        <p:txBody>
          <a:bodyPr anchor="t" rtlCol="false" tIns="0" lIns="0" bIns="0" rIns="0">
            <a:spAutoFit/>
          </a:bodyPr>
          <a:lstStyle/>
          <a:p>
            <a:pPr algn="just" rtl="true">
              <a:lnSpc>
                <a:spcPts val="2797"/>
              </a:lnSpc>
            </a:pPr>
            <a:r>
              <a:rPr lang="en-US" sz="1998">
                <a:solidFill>
                  <a:srgbClr val="000000"/>
                </a:solidFill>
                <a:latin typeface="Roboto"/>
                <a:ea typeface="Roboto"/>
                <a:cs typeface="Roboto"/>
                <a:sym typeface="Roboto"/>
              </a:rPr>
              <a:t>1</a:t>
            </a:r>
            <a:r>
              <a:rPr lang="ar-EG" sz="1998">
                <a:solidFill>
                  <a:srgbClr val="000000"/>
                </a:solidFill>
                <a:latin typeface="Roboto"/>
                <a:ea typeface="Roboto"/>
                <a:cs typeface="Roboto"/>
                <a:sym typeface="Roboto"/>
                <a:rtl val="true"/>
              </a:rPr>
              <a:t>. تحسين كفاءة الشبكات: يمتلك المحترفون الحاصلون على شهادة </a:t>
            </a:r>
            <a:r>
              <a:rPr lang="en-US" sz="1998">
                <a:solidFill>
                  <a:srgbClr val="000000"/>
                </a:solidFill>
                <a:latin typeface="Roboto"/>
                <a:ea typeface="Roboto"/>
                <a:cs typeface="Roboto"/>
                <a:sym typeface="Roboto"/>
              </a:rPr>
              <a:t>CCNA</a:t>
            </a:r>
            <a:r>
              <a:rPr lang="ar-EG" sz="1998">
                <a:solidFill>
                  <a:srgbClr val="000000"/>
                </a:solidFill>
                <a:latin typeface="Roboto"/>
                <a:ea typeface="Roboto"/>
                <a:cs typeface="Roboto"/>
                <a:sym typeface="Roboto"/>
                <a:rtl val="true"/>
              </a:rPr>
              <a:t> المهارات اللازمة لتحسين وصيانة البنية التحتية للشبكة، مما يقلل من التوقفات ويحسن الأداء العام.</a:t>
            </a:r>
          </a:p>
          <a:p>
            <a:pPr algn="just" rtl="true">
              <a:lnSpc>
                <a:spcPts val="2797"/>
              </a:lnSpc>
            </a:pPr>
          </a:p>
          <a:p>
            <a:pPr algn="just">
              <a:lnSpc>
                <a:spcPts val="2797"/>
              </a:lnSpc>
            </a:pPr>
          </a:p>
          <a:p>
            <a:pPr algn="just" rtl="true">
              <a:lnSpc>
                <a:spcPts val="2797"/>
              </a:lnSpc>
            </a:pPr>
            <a:r>
              <a:rPr lang="en-US" sz="1998">
                <a:solidFill>
                  <a:srgbClr val="000000"/>
                </a:solidFill>
                <a:latin typeface="Roboto"/>
                <a:ea typeface="Roboto"/>
                <a:cs typeface="Roboto"/>
                <a:sym typeface="Roboto"/>
              </a:rPr>
              <a:t>2</a:t>
            </a:r>
            <a:r>
              <a:rPr lang="ar-EG" sz="1998">
                <a:solidFill>
                  <a:srgbClr val="000000"/>
                </a:solidFill>
                <a:latin typeface="Roboto"/>
                <a:ea typeface="Roboto"/>
                <a:cs typeface="Roboto"/>
                <a:sym typeface="Roboto"/>
                <a:rtl val="true"/>
              </a:rPr>
              <a:t>. تعزيز الأمان: بفضل خبرتهم في أمان الشبكات، يمكن للمحترفين الحاصلين على </a:t>
            </a:r>
            <a:r>
              <a:rPr lang="en-US" sz="1998">
                <a:solidFill>
                  <a:srgbClr val="000000"/>
                </a:solidFill>
                <a:latin typeface="Roboto"/>
                <a:ea typeface="Roboto"/>
                <a:cs typeface="Roboto"/>
                <a:sym typeface="Roboto"/>
              </a:rPr>
              <a:t>CCNA</a:t>
            </a:r>
            <a:r>
              <a:rPr lang="ar-EG" sz="1998">
                <a:solidFill>
                  <a:srgbClr val="000000"/>
                </a:solidFill>
                <a:latin typeface="Roboto"/>
                <a:ea typeface="Roboto"/>
                <a:cs typeface="Roboto"/>
                <a:sym typeface="Roboto"/>
                <a:rtl val="true"/>
              </a:rPr>
              <a:t> حماية شبكات الشركة من التهديدات المحتملة، مما يضمن سلامة البيانات وسريتها.</a:t>
            </a:r>
          </a:p>
          <a:p>
            <a:pPr algn="just" rtl="true">
              <a:lnSpc>
                <a:spcPts val="2797"/>
              </a:lnSpc>
            </a:pPr>
          </a:p>
          <a:p>
            <a:pPr algn="just">
              <a:lnSpc>
                <a:spcPts val="2797"/>
              </a:lnSpc>
            </a:pPr>
          </a:p>
          <a:p>
            <a:pPr algn="just" rtl="true">
              <a:lnSpc>
                <a:spcPts val="2797"/>
              </a:lnSpc>
            </a:pPr>
            <a:r>
              <a:rPr lang="en-US" sz="1998">
                <a:solidFill>
                  <a:srgbClr val="000000"/>
                </a:solidFill>
                <a:latin typeface="Roboto"/>
                <a:ea typeface="Roboto"/>
                <a:cs typeface="Roboto"/>
                <a:sym typeface="Roboto"/>
              </a:rPr>
              <a:t>3</a:t>
            </a:r>
            <a:r>
              <a:rPr lang="ar-EG" sz="1998">
                <a:solidFill>
                  <a:srgbClr val="000000"/>
                </a:solidFill>
                <a:latin typeface="Roboto"/>
                <a:ea typeface="Roboto"/>
                <a:cs typeface="Roboto"/>
                <a:sym typeface="Roboto"/>
                <a:rtl val="true"/>
              </a:rPr>
              <a:t>. تشخيص الأعطال بتكلفة منخفضة: يمكن للمحترفين المعتمدين تشخيص مشاكل الشبكة وحلها بسرعة، مما يقلل الحاجة إلى الدعم الخارجي ويقلل من تكاليف الإصلاح.</a:t>
            </a:r>
          </a:p>
          <a:p>
            <a:pPr algn="just" rtl="true">
              <a:lnSpc>
                <a:spcPts val="2797"/>
              </a:lnSpc>
            </a:pPr>
          </a:p>
          <a:p>
            <a:pPr algn="just">
              <a:lnSpc>
                <a:spcPts val="2797"/>
              </a:lnSpc>
            </a:pPr>
          </a:p>
          <a:p>
            <a:pPr algn="just" rtl="true">
              <a:lnSpc>
                <a:spcPts val="2797"/>
              </a:lnSpc>
            </a:pPr>
            <a:r>
              <a:rPr lang="en-US" sz="1998">
                <a:solidFill>
                  <a:srgbClr val="000000"/>
                </a:solidFill>
                <a:latin typeface="Roboto"/>
                <a:ea typeface="Roboto"/>
                <a:cs typeface="Roboto"/>
                <a:sym typeface="Roboto"/>
              </a:rPr>
              <a:t>4</a:t>
            </a:r>
            <a:r>
              <a:rPr lang="ar-EG" sz="1998">
                <a:solidFill>
                  <a:srgbClr val="000000"/>
                </a:solidFill>
                <a:latin typeface="Roboto"/>
                <a:ea typeface="Roboto"/>
                <a:cs typeface="Roboto"/>
                <a:sym typeface="Roboto"/>
                <a:rtl val="true"/>
              </a:rPr>
              <a:t>. زيادة الإنتاجية: يمكن لمهندسي الشبكات الماهرين الحاصلين على شهادة </a:t>
            </a:r>
            <a:r>
              <a:rPr lang="en-US" sz="1998">
                <a:solidFill>
                  <a:srgbClr val="000000"/>
                </a:solidFill>
                <a:latin typeface="Roboto"/>
                <a:ea typeface="Roboto"/>
                <a:cs typeface="Roboto"/>
                <a:sym typeface="Roboto"/>
              </a:rPr>
              <a:t>CCNA</a:t>
            </a:r>
            <a:r>
              <a:rPr lang="ar-EG" sz="1998">
                <a:solidFill>
                  <a:srgbClr val="000000"/>
                </a:solidFill>
                <a:latin typeface="Roboto"/>
                <a:ea typeface="Roboto"/>
                <a:cs typeface="Roboto"/>
                <a:sym typeface="Roboto"/>
                <a:rtl val="true"/>
              </a:rPr>
              <a:t> تنفيذ أنظمة فعّالة لتحسين الإنتاجية وضمان سير العمليات اليومية بسلاسة.</a:t>
            </a:r>
          </a:p>
          <a:p>
            <a:pPr algn="just" rtl="true">
              <a:lnSpc>
                <a:spcPts val="2797"/>
              </a:lnSpc>
            </a:pPr>
          </a:p>
          <a:p>
            <a:pPr algn="just">
              <a:lnSpc>
                <a:spcPts val="2797"/>
              </a:lnSpc>
            </a:pPr>
          </a:p>
          <a:p>
            <a:pPr algn="just" rtl="true">
              <a:lnSpc>
                <a:spcPts val="2797"/>
              </a:lnSpc>
            </a:pPr>
            <a:r>
              <a:rPr lang="en-US" sz="1998">
                <a:solidFill>
                  <a:srgbClr val="000000"/>
                </a:solidFill>
                <a:latin typeface="Roboto"/>
                <a:ea typeface="Roboto"/>
                <a:cs typeface="Roboto"/>
                <a:sym typeface="Roboto"/>
              </a:rPr>
              <a:t>5</a:t>
            </a:r>
            <a:r>
              <a:rPr lang="ar-EG" sz="1998">
                <a:solidFill>
                  <a:srgbClr val="000000"/>
                </a:solidFill>
                <a:latin typeface="Roboto"/>
                <a:ea typeface="Roboto"/>
                <a:cs typeface="Roboto"/>
                <a:sym typeface="Roboto"/>
                <a:rtl val="true"/>
              </a:rPr>
              <a:t>. تقليل تكاليف التدريب: تعيين موظفين معتمدين بشهادة </a:t>
            </a:r>
            <a:r>
              <a:rPr lang="en-US" sz="1998">
                <a:solidFill>
                  <a:srgbClr val="000000"/>
                </a:solidFill>
                <a:latin typeface="Roboto"/>
                <a:ea typeface="Roboto"/>
                <a:cs typeface="Roboto"/>
                <a:sym typeface="Roboto"/>
              </a:rPr>
              <a:t>CCNA</a:t>
            </a:r>
            <a:r>
              <a:rPr lang="ar-EG" sz="1998">
                <a:solidFill>
                  <a:srgbClr val="000000"/>
                </a:solidFill>
                <a:latin typeface="Roboto"/>
                <a:ea typeface="Roboto"/>
                <a:cs typeface="Roboto"/>
                <a:sym typeface="Roboto"/>
                <a:rtl val="true"/>
              </a:rPr>
              <a:t> يعني توفير الوقت والموارد اللازمة لتدريب الموظفين الجدد، حيث يمتلكون المهارات والمعرفة اللازمة بالفعل.</a:t>
            </a:r>
          </a:p>
          <a:p>
            <a:pPr algn="just" rtl="true">
              <a:lnSpc>
                <a:spcPts val="2797"/>
              </a:lnSpc>
            </a:pPr>
          </a:p>
          <a:p>
            <a:pPr algn="just">
              <a:lnSpc>
                <a:spcPts val="2797"/>
              </a:lnSpc>
            </a:pPr>
          </a:p>
          <a:p>
            <a:pPr algn="just" rtl="true">
              <a:lnSpc>
                <a:spcPts val="2797"/>
              </a:lnSpc>
            </a:pPr>
            <a:r>
              <a:rPr lang="en-US" sz="1998">
                <a:solidFill>
                  <a:srgbClr val="000000"/>
                </a:solidFill>
                <a:latin typeface="Roboto"/>
                <a:ea typeface="Roboto"/>
                <a:cs typeface="Roboto"/>
                <a:sym typeface="Roboto"/>
              </a:rPr>
              <a:t>6</a:t>
            </a:r>
            <a:r>
              <a:rPr lang="ar-EG" sz="1998">
                <a:solidFill>
                  <a:srgbClr val="000000"/>
                </a:solidFill>
                <a:latin typeface="Roboto"/>
                <a:ea typeface="Roboto"/>
                <a:cs typeface="Roboto"/>
                <a:sym typeface="Roboto"/>
                <a:rtl val="true"/>
              </a:rPr>
              <a:t>. المصداقية الصناعية: تعزز شهادة </a:t>
            </a:r>
            <a:r>
              <a:rPr lang="en-US" sz="1998">
                <a:solidFill>
                  <a:srgbClr val="000000"/>
                </a:solidFill>
                <a:latin typeface="Roboto"/>
                <a:ea typeface="Roboto"/>
                <a:cs typeface="Roboto"/>
                <a:sym typeface="Roboto"/>
              </a:rPr>
              <a:t>CCNA</a:t>
            </a:r>
            <a:r>
              <a:rPr lang="ar-EG" sz="1998">
                <a:solidFill>
                  <a:srgbClr val="000000"/>
                </a:solidFill>
                <a:latin typeface="Roboto"/>
                <a:ea typeface="Roboto"/>
                <a:cs typeface="Roboto"/>
                <a:sym typeface="Roboto"/>
                <a:rtl val="true"/>
              </a:rPr>
              <a:t> سمعة الشركة من خلال إظهار أنها توظف محترفين مؤهلين في مجال الشبكات.</a:t>
            </a:r>
          </a:p>
          <a:p>
            <a:pPr algn="just" rtl="true">
              <a:lnSpc>
                <a:spcPts val="2797"/>
              </a:lnSpc>
            </a:pPr>
          </a:p>
          <a:p>
            <a:pPr algn="just">
              <a:lnSpc>
                <a:spcPts val="2797"/>
              </a:lnSpc>
            </a:pPr>
          </a:p>
          <a:p>
            <a:pPr algn="just" rtl="true" marL="0" indent="0" lvl="0">
              <a:lnSpc>
                <a:spcPts val="2797"/>
              </a:lnSpc>
              <a:spcBef>
                <a:spcPct val="0"/>
              </a:spcBef>
            </a:pPr>
            <a:r>
              <a:rPr lang="en-US" sz="1998">
                <a:solidFill>
                  <a:srgbClr val="000000"/>
                </a:solidFill>
                <a:latin typeface="Roboto"/>
                <a:ea typeface="Roboto"/>
                <a:cs typeface="Roboto"/>
                <a:sym typeface="Roboto"/>
              </a:rPr>
              <a:t>7</a:t>
            </a:r>
            <a:r>
              <a:rPr lang="ar-EG" sz="1998">
                <a:solidFill>
                  <a:srgbClr val="000000"/>
                </a:solidFill>
                <a:latin typeface="Roboto"/>
                <a:ea typeface="Roboto"/>
                <a:cs typeface="Roboto"/>
                <a:sym typeface="Roboto"/>
                <a:rtl val="true"/>
              </a:rPr>
              <a:t>. القدرة على التكيف مع التقنيات الجديدة: بفضل أساس قوي في الشبكات، يمكن للموظفين الحاصلين على شهادة </a:t>
            </a:r>
            <a:r>
              <a:rPr lang="en-US" sz="1998">
                <a:solidFill>
                  <a:srgbClr val="000000"/>
                </a:solidFill>
                <a:latin typeface="Roboto"/>
                <a:ea typeface="Roboto"/>
                <a:cs typeface="Roboto"/>
                <a:sym typeface="Roboto"/>
              </a:rPr>
              <a:t>CCNA</a:t>
            </a:r>
            <a:r>
              <a:rPr lang="ar-EG" sz="1998">
                <a:solidFill>
                  <a:srgbClr val="000000"/>
                </a:solidFill>
                <a:latin typeface="Roboto"/>
                <a:ea typeface="Roboto"/>
                <a:cs typeface="Roboto"/>
                <a:sym typeface="Roboto"/>
                <a:rtl val="true"/>
              </a:rPr>
              <a:t> التكيف بسهولة مع التقنيات الجديدة، مما يضمن بقاء شركتك في مقدمة المنافسة.</a:t>
            </a:r>
          </a:p>
        </p:txBody>
      </p:sp>
      <p:sp>
        <p:nvSpPr>
          <p:cNvPr name="TextBox 7" id="7"/>
          <p:cNvSpPr txBox="true"/>
          <p:nvPr/>
        </p:nvSpPr>
        <p:spPr>
          <a:xfrm rot="0">
            <a:off x="7131989" y="1329893"/>
            <a:ext cx="11036096" cy="531851"/>
          </a:xfrm>
          <a:prstGeom prst="rect">
            <a:avLst/>
          </a:prstGeom>
        </p:spPr>
        <p:txBody>
          <a:bodyPr anchor="t" rtlCol="false" tIns="0" lIns="0" bIns="0" rIns="0">
            <a:spAutoFit/>
          </a:bodyPr>
          <a:lstStyle/>
          <a:p>
            <a:pPr algn="r" rtl="true" marL="0" indent="0" lvl="0">
              <a:lnSpc>
                <a:spcPts val="4038"/>
              </a:lnSpc>
              <a:spcBef>
                <a:spcPct val="0"/>
              </a:spcBef>
            </a:pPr>
            <a:r>
              <a:rPr lang="ar-EG" sz="3542" spc="-255">
                <a:solidFill>
                  <a:srgbClr val="000000"/>
                </a:solidFill>
                <a:latin typeface="Roboto"/>
                <a:ea typeface="Roboto"/>
                <a:cs typeface="Roboto"/>
                <a:sym typeface="Roboto"/>
                <a:rtl val="true"/>
              </a:rPr>
              <a:t> مزايا لصاحب العمل :</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212927" y="1771751"/>
            <a:ext cx="17387591" cy="7354021"/>
          </a:xfrm>
          <a:prstGeom prst="rect">
            <a:avLst/>
          </a:prstGeom>
        </p:spPr>
        <p:txBody>
          <a:bodyPr anchor="t" rtlCol="false" tIns="0" lIns="0" bIns="0" rIns="0">
            <a:spAutoFit/>
          </a:bodyPr>
          <a:lstStyle/>
          <a:p>
            <a:pPr algn="l">
              <a:lnSpc>
                <a:spcPts val="2405"/>
              </a:lnSpc>
            </a:pPr>
            <a:r>
              <a:rPr lang="en-US" sz="1717">
                <a:solidFill>
                  <a:srgbClr val="000000"/>
                </a:solidFill>
                <a:latin typeface="Open Sauce"/>
                <a:ea typeface="Open Sauce"/>
                <a:cs typeface="Open Sauce"/>
                <a:sym typeface="Open Sauce"/>
              </a:rPr>
              <a:t>1. Career Advancement: Earning a CCNA certification opens doors to a wide range of networking and IT-related roles, enhancing career prospects.</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2. Industry Recognition: CCNA is one of the most recognized certifications in the IT industry, boosting credibility and making you stand out to employers.</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3. Practical Skills: Gain hands-on experience in network design, installation, and troubleshooting, which are essential for real-world network management.</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4. Increased Earning Potential: CCNA-certified professionals typically earn higher salaries compared to non-certified professionals.</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5. Foundational Knowledge for Advanced Certifications: The CCNA certification serves as a stepping stone to more advanced Cisco certifications, such as CCNP and CCIE.</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6. Job Security: With a solid understanding of networking, CCNA-certified professionals are in high demand, providing better job security.</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7. Confidence in Networking: Acquiring CCNA knowledge gives you the confidence to tackle complex network challenges and issues.</a:t>
            </a:r>
          </a:p>
          <a:p>
            <a:pPr algn="l">
              <a:lnSpc>
                <a:spcPts val="2405"/>
              </a:lnSpc>
            </a:pPr>
          </a:p>
          <a:p>
            <a:pPr algn="l">
              <a:lnSpc>
                <a:spcPts val="2405"/>
              </a:lnSpc>
            </a:pPr>
          </a:p>
          <a:p>
            <a:pPr algn="l" marL="0" indent="0" lvl="0">
              <a:lnSpc>
                <a:spcPts val="2685"/>
              </a:lnSpc>
              <a:spcBef>
                <a:spcPct val="0"/>
              </a:spcBef>
            </a:pPr>
            <a:r>
              <a:rPr lang="en-US" sz="1917">
                <a:solidFill>
                  <a:srgbClr val="000000"/>
                </a:solidFill>
                <a:latin typeface="Open Sauce"/>
                <a:ea typeface="Open Sauce"/>
                <a:cs typeface="Open Sauce"/>
                <a:sym typeface="Open Sauce"/>
              </a:rPr>
              <a:t>8. Networking Opportunities: The CCNA community provides access to valuable networking opportunities, helping you connect with professionals in the field.</a:t>
            </a:r>
          </a:p>
        </p:txBody>
      </p:sp>
      <p:sp>
        <p:nvSpPr>
          <p:cNvPr name="TextBox 7" id="7"/>
          <p:cNvSpPr txBox="true"/>
          <p:nvPr/>
        </p:nvSpPr>
        <p:spPr>
          <a:xfrm rot="0">
            <a:off x="212927" y="1140905"/>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Benefits for Trainees:</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660507" y="2078724"/>
            <a:ext cx="17507577" cy="7527766"/>
          </a:xfrm>
          <a:prstGeom prst="rect">
            <a:avLst/>
          </a:prstGeom>
        </p:spPr>
        <p:txBody>
          <a:bodyPr anchor="t" rtlCol="false" tIns="0" lIns="0" bIns="0" rIns="0">
            <a:spAutoFit/>
          </a:bodyPr>
          <a:lstStyle/>
          <a:p>
            <a:pPr algn="just" rtl="true">
              <a:lnSpc>
                <a:spcPts val="2696"/>
              </a:lnSpc>
            </a:pPr>
            <a:r>
              <a:rPr lang="en-US" sz="1925">
                <a:solidFill>
                  <a:srgbClr val="000000"/>
                </a:solidFill>
                <a:latin typeface="Roboto"/>
                <a:ea typeface="Roboto"/>
                <a:cs typeface="Roboto"/>
                <a:sym typeface="Roboto"/>
              </a:rPr>
              <a:t>1</a:t>
            </a:r>
            <a:r>
              <a:rPr lang="ar-EG" sz="1925">
                <a:solidFill>
                  <a:srgbClr val="000000"/>
                </a:solidFill>
                <a:latin typeface="Roboto"/>
                <a:ea typeface="Roboto"/>
                <a:cs typeface="Roboto"/>
                <a:sym typeface="Roboto"/>
                <a:rtl val="true"/>
              </a:rPr>
              <a:t>. التقدم المهني: الحصول على شهادة </a:t>
            </a:r>
            <a:r>
              <a:rPr lang="en-US" sz="1925">
                <a:solidFill>
                  <a:srgbClr val="000000"/>
                </a:solidFill>
                <a:latin typeface="Roboto"/>
                <a:ea typeface="Roboto"/>
                <a:cs typeface="Roboto"/>
                <a:sym typeface="Roboto"/>
              </a:rPr>
              <a:t>CCNA</a:t>
            </a:r>
            <a:r>
              <a:rPr lang="ar-EG" sz="1925">
                <a:solidFill>
                  <a:srgbClr val="000000"/>
                </a:solidFill>
                <a:latin typeface="Roboto"/>
                <a:ea typeface="Roboto"/>
                <a:cs typeface="Roboto"/>
                <a:sym typeface="Roboto"/>
                <a:rtl val="true"/>
              </a:rPr>
              <a:t> يفتح أمامك أبوابًا واسعة للوظائف في مجال الشبكات وتقنية المعلومات، مما يعزز فرصك المهنية.</a:t>
            </a:r>
          </a:p>
          <a:p>
            <a:pPr algn="just" rtl="true">
              <a:lnSpc>
                <a:spcPts val="2696"/>
              </a:lnSpc>
            </a:pP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2</a:t>
            </a:r>
            <a:r>
              <a:rPr lang="ar-EG" sz="1925">
                <a:solidFill>
                  <a:srgbClr val="000000"/>
                </a:solidFill>
                <a:latin typeface="Roboto"/>
                <a:ea typeface="Roboto"/>
                <a:cs typeface="Roboto"/>
                <a:sym typeface="Roboto"/>
                <a:rtl val="true"/>
              </a:rPr>
              <a:t>. الاعتراف الصناعي: شهادة </a:t>
            </a:r>
            <a:r>
              <a:rPr lang="en-US" sz="1925">
                <a:solidFill>
                  <a:srgbClr val="000000"/>
                </a:solidFill>
                <a:latin typeface="Roboto"/>
                <a:ea typeface="Roboto"/>
                <a:cs typeface="Roboto"/>
                <a:sym typeface="Roboto"/>
              </a:rPr>
              <a:t>CCNA</a:t>
            </a:r>
            <a:r>
              <a:rPr lang="ar-EG" sz="1925">
                <a:solidFill>
                  <a:srgbClr val="000000"/>
                </a:solidFill>
                <a:latin typeface="Roboto"/>
                <a:ea typeface="Roboto"/>
                <a:cs typeface="Roboto"/>
                <a:sym typeface="Roboto"/>
                <a:rtl val="true"/>
              </a:rPr>
              <a:t> هي واحدة من أكثر الشهادات المعترف بها في صناعة تقنية المعلومات، مما يعزز مصداقيتك ويجعلك تبرز أمام أصحاب العمل.</a:t>
            </a:r>
          </a:p>
          <a:p>
            <a:pPr algn="just" rtl="true">
              <a:lnSpc>
                <a:spcPts val="2696"/>
              </a:lnSpc>
            </a:pP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3</a:t>
            </a:r>
            <a:r>
              <a:rPr lang="ar-EG" sz="1925">
                <a:solidFill>
                  <a:srgbClr val="000000"/>
                </a:solidFill>
                <a:latin typeface="Roboto"/>
                <a:ea typeface="Roboto"/>
                <a:cs typeface="Roboto"/>
                <a:sym typeface="Roboto"/>
                <a:rtl val="true"/>
              </a:rPr>
              <a:t>. مهارات عملية: اكتساب خبرة عملية في تصميم الشبكات وتركيبها واستكشاف الأخطاء وإصلاحها، وهي مهارات أساسية لإدارة الشبكات في العالم الواقعي.</a:t>
            </a:r>
          </a:p>
          <a:p>
            <a:pPr algn="just" rtl="true">
              <a:lnSpc>
                <a:spcPts val="2696"/>
              </a:lnSpc>
            </a:pP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4</a:t>
            </a:r>
            <a:r>
              <a:rPr lang="ar-EG" sz="1925">
                <a:solidFill>
                  <a:srgbClr val="000000"/>
                </a:solidFill>
                <a:latin typeface="Roboto"/>
                <a:ea typeface="Roboto"/>
                <a:cs typeface="Roboto"/>
                <a:sym typeface="Roboto"/>
                <a:rtl val="true"/>
              </a:rPr>
              <a:t>. زيادة القدرة على الكسب: المحترفون الحاصلون على شهادة </a:t>
            </a:r>
            <a:r>
              <a:rPr lang="en-US" sz="1925">
                <a:solidFill>
                  <a:srgbClr val="000000"/>
                </a:solidFill>
                <a:latin typeface="Roboto"/>
                <a:ea typeface="Roboto"/>
                <a:cs typeface="Roboto"/>
                <a:sym typeface="Roboto"/>
              </a:rPr>
              <a:t>CCNA</a:t>
            </a:r>
            <a:r>
              <a:rPr lang="ar-EG" sz="1925">
                <a:solidFill>
                  <a:srgbClr val="000000"/>
                </a:solidFill>
                <a:latin typeface="Roboto"/>
                <a:ea typeface="Roboto"/>
                <a:cs typeface="Roboto"/>
                <a:sym typeface="Roboto"/>
                <a:rtl val="true"/>
              </a:rPr>
              <a:t> غالبًا ما يحصلون على رواتب أعلى مقارنة بالذين ليس لديهم الشهادة.</a:t>
            </a:r>
          </a:p>
          <a:p>
            <a:pPr algn="just" rtl="true">
              <a:lnSpc>
                <a:spcPts val="2696"/>
              </a:lnSpc>
            </a:pP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5</a:t>
            </a:r>
            <a:r>
              <a:rPr lang="ar-EG" sz="1925">
                <a:solidFill>
                  <a:srgbClr val="000000"/>
                </a:solidFill>
                <a:latin typeface="Roboto"/>
                <a:ea typeface="Roboto"/>
                <a:cs typeface="Roboto"/>
                <a:sym typeface="Roboto"/>
                <a:rtl val="true"/>
              </a:rPr>
              <a:t>. معرفة أساسية لشهادات متقدمة: تعتبر شهادة </a:t>
            </a:r>
            <a:r>
              <a:rPr lang="en-US" sz="1925">
                <a:solidFill>
                  <a:srgbClr val="000000"/>
                </a:solidFill>
                <a:latin typeface="Roboto"/>
                <a:ea typeface="Roboto"/>
                <a:cs typeface="Roboto"/>
                <a:sym typeface="Roboto"/>
              </a:rPr>
              <a:t>CCNA</a:t>
            </a:r>
            <a:r>
              <a:rPr lang="ar-EG" sz="1925">
                <a:solidFill>
                  <a:srgbClr val="000000"/>
                </a:solidFill>
                <a:latin typeface="Roboto"/>
                <a:ea typeface="Roboto"/>
                <a:cs typeface="Roboto"/>
                <a:sym typeface="Roboto"/>
                <a:rtl val="true"/>
              </a:rPr>
              <a:t> خطوة أولى نحو الشهادات المتقدمة من سيسكو مثل </a:t>
            </a:r>
            <a:r>
              <a:rPr lang="en-US" sz="1925">
                <a:solidFill>
                  <a:srgbClr val="000000"/>
                </a:solidFill>
                <a:latin typeface="Roboto"/>
                <a:ea typeface="Roboto"/>
                <a:cs typeface="Roboto"/>
                <a:sym typeface="Roboto"/>
              </a:rPr>
              <a:t>CCNP</a:t>
            </a:r>
            <a:r>
              <a:rPr lang="ar-EG" sz="1925">
                <a:solidFill>
                  <a:srgbClr val="000000"/>
                </a:solidFill>
                <a:latin typeface="Roboto"/>
                <a:ea typeface="Roboto"/>
                <a:cs typeface="Roboto"/>
                <a:sym typeface="Roboto"/>
                <a:rtl val="true"/>
              </a:rPr>
              <a:t> و</a:t>
            </a:r>
            <a:r>
              <a:rPr lang="en-US" sz="1925">
                <a:solidFill>
                  <a:srgbClr val="000000"/>
                </a:solidFill>
                <a:latin typeface="Roboto"/>
                <a:ea typeface="Roboto"/>
                <a:cs typeface="Roboto"/>
                <a:sym typeface="Roboto"/>
              </a:rPr>
              <a:t>CCIE</a:t>
            </a:r>
            <a:r>
              <a:rPr lang="ar-EG" sz="1925">
                <a:solidFill>
                  <a:srgbClr val="000000"/>
                </a:solidFill>
                <a:latin typeface="Roboto"/>
                <a:ea typeface="Roboto"/>
                <a:cs typeface="Roboto"/>
                <a:sym typeface="Roboto"/>
                <a:rtl val="true"/>
              </a:rPr>
              <a:t>.</a:t>
            </a:r>
          </a:p>
          <a:p>
            <a:pPr algn="just" rtl="true">
              <a:lnSpc>
                <a:spcPts val="2696"/>
              </a:lnSpc>
            </a:pP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6</a:t>
            </a:r>
            <a:r>
              <a:rPr lang="ar-EG" sz="1925">
                <a:solidFill>
                  <a:srgbClr val="000000"/>
                </a:solidFill>
                <a:latin typeface="Roboto"/>
                <a:ea typeface="Roboto"/>
                <a:cs typeface="Roboto"/>
                <a:sym typeface="Roboto"/>
                <a:rtl val="true"/>
              </a:rPr>
              <a:t>. أمان وظيفي: مع الفهم العميق للشبكات، يُطلب المحترفون الحاصلون على شهادة </a:t>
            </a:r>
            <a:r>
              <a:rPr lang="en-US" sz="1925">
                <a:solidFill>
                  <a:srgbClr val="000000"/>
                </a:solidFill>
                <a:latin typeface="Roboto"/>
                <a:ea typeface="Roboto"/>
                <a:cs typeface="Roboto"/>
                <a:sym typeface="Roboto"/>
              </a:rPr>
              <a:t>CCNA</a:t>
            </a:r>
            <a:r>
              <a:rPr lang="ar-EG" sz="1925">
                <a:solidFill>
                  <a:srgbClr val="000000"/>
                </a:solidFill>
                <a:latin typeface="Roboto"/>
                <a:ea typeface="Roboto"/>
                <a:cs typeface="Roboto"/>
                <a:sym typeface="Roboto"/>
                <a:rtl val="true"/>
              </a:rPr>
              <a:t> بشكل كبير، مما يوفر أمانًا وظيفيًا أفضل.</a:t>
            </a:r>
          </a:p>
          <a:p>
            <a:pPr algn="just" rtl="true">
              <a:lnSpc>
                <a:spcPts val="2696"/>
              </a:lnSpc>
            </a:pP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7</a:t>
            </a:r>
            <a:r>
              <a:rPr lang="ar-EG" sz="1925">
                <a:solidFill>
                  <a:srgbClr val="000000"/>
                </a:solidFill>
                <a:latin typeface="Roboto"/>
                <a:ea typeface="Roboto"/>
                <a:cs typeface="Roboto"/>
                <a:sym typeface="Roboto"/>
                <a:rtl val="true"/>
              </a:rPr>
              <a:t>. الثقة في الشبكات: تمنحك شهادة </a:t>
            </a:r>
            <a:r>
              <a:rPr lang="en-US" sz="1925">
                <a:solidFill>
                  <a:srgbClr val="000000"/>
                </a:solidFill>
                <a:latin typeface="Roboto"/>
                <a:ea typeface="Roboto"/>
                <a:cs typeface="Roboto"/>
                <a:sym typeface="Roboto"/>
              </a:rPr>
              <a:t>CCNA</a:t>
            </a:r>
            <a:r>
              <a:rPr lang="ar-EG" sz="1925">
                <a:solidFill>
                  <a:srgbClr val="000000"/>
                </a:solidFill>
                <a:latin typeface="Roboto"/>
                <a:ea typeface="Roboto"/>
                <a:cs typeface="Roboto"/>
                <a:sym typeface="Roboto"/>
                <a:rtl val="true"/>
              </a:rPr>
              <a:t> الثقة في التعامل مع التحديات والمشكلات المعقدة في الشبكات.</a:t>
            </a:r>
          </a:p>
          <a:p>
            <a:pPr algn="just" rtl="true">
              <a:lnSpc>
                <a:spcPts val="2696"/>
              </a:lnSpc>
            </a:pPr>
          </a:p>
          <a:p>
            <a:pPr algn="just" rtl="true">
              <a:lnSpc>
                <a:spcPts val="2696"/>
              </a:lnSpc>
            </a:pPr>
          </a:p>
          <a:p>
            <a:pPr algn="just" rtl="true" marL="0" indent="0" lvl="0">
              <a:lnSpc>
                <a:spcPts val="2696"/>
              </a:lnSpc>
              <a:spcBef>
                <a:spcPct val="0"/>
              </a:spcBef>
            </a:pPr>
            <a:r>
              <a:rPr lang="en-US" sz="1925">
                <a:solidFill>
                  <a:srgbClr val="000000"/>
                </a:solidFill>
                <a:latin typeface="Roboto"/>
                <a:ea typeface="Roboto"/>
                <a:cs typeface="Roboto"/>
                <a:sym typeface="Roboto"/>
              </a:rPr>
              <a:t>8</a:t>
            </a:r>
            <a:r>
              <a:rPr lang="ar-EG" sz="1925">
                <a:solidFill>
                  <a:srgbClr val="000000"/>
                </a:solidFill>
                <a:latin typeface="Roboto"/>
                <a:ea typeface="Roboto"/>
                <a:cs typeface="Roboto"/>
                <a:sym typeface="Roboto"/>
                <a:rtl val="true"/>
              </a:rPr>
              <a:t>. فرص التواصل: توفر لك شهادة </a:t>
            </a:r>
            <a:r>
              <a:rPr lang="en-US" sz="1925">
                <a:solidFill>
                  <a:srgbClr val="000000"/>
                </a:solidFill>
                <a:latin typeface="Roboto"/>
                <a:ea typeface="Roboto"/>
                <a:cs typeface="Roboto"/>
                <a:sym typeface="Roboto"/>
              </a:rPr>
              <a:t>CCNA</a:t>
            </a:r>
            <a:r>
              <a:rPr lang="ar-EG" sz="1925">
                <a:solidFill>
                  <a:srgbClr val="000000"/>
                </a:solidFill>
                <a:latin typeface="Roboto"/>
                <a:ea typeface="Roboto"/>
                <a:cs typeface="Roboto"/>
                <a:sym typeface="Roboto"/>
                <a:rtl val="true"/>
              </a:rPr>
              <a:t> الوصول إلى فرص التواصل مع محترفين آخرين في مجال الشبكات.</a:t>
            </a:r>
          </a:p>
        </p:txBody>
      </p:sp>
      <p:sp>
        <p:nvSpPr>
          <p:cNvPr name="TextBox 7" id="7"/>
          <p:cNvSpPr txBox="true"/>
          <p:nvPr/>
        </p:nvSpPr>
        <p:spPr>
          <a:xfrm rot="0">
            <a:off x="7131989" y="1423049"/>
            <a:ext cx="11036096" cy="531851"/>
          </a:xfrm>
          <a:prstGeom prst="rect">
            <a:avLst/>
          </a:prstGeom>
        </p:spPr>
        <p:txBody>
          <a:bodyPr anchor="t" rtlCol="false" tIns="0" lIns="0" bIns="0" rIns="0">
            <a:spAutoFit/>
          </a:bodyPr>
          <a:lstStyle/>
          <a:p>
            <a:pPr algn="r" rtl="true" marL="0" indent="0" lvl="0">
              <a:lnSpc>
                <a:spcPts val="4038"/>
              </a:lnSpc>
              <a:spcBef>
                <a:spcPct val="0"/>
              </a:spcBef>
            </a:pPr>
            <a:r>
              <a:rPr lang="ar-EG" sz="3542" spc="-255">
                <a:solidFill>
                  <a:srgbClr val="000000"/>
                </a:solidFill>
                <a:latin typeface="Roboto"/>
                <a:ea typeface="Roboto"/>
                <a:cs typeface="Roboto"/>
                <a:sym typeface="Roboto"/>
                <a:rtl val="true"/>
              </a:rPr>
              <a:t>مزايا للمتدرب :</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12430424" y="-637807"/>
            <a:ext cx="6511905" cy="6511905"/>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8736146" y="9576918"/>
            <a:ext cx="710082" cy="710082"/>
          </a:xfrm>
          <a:custGeom>
            <a:avLst/>
            <a:gdLst/>
            <a:ahLst/>
            <a:cxnLst/>
            <a:rect r="r" b="b" t="t" l="l"/>
            <a:pathLst>
              <a:path h="710082" w="710082">
                <a:moveTo>
                  <a:pt x="0" y="0"/>
                </a:moveTo>
                <a:lnTo>
                  <a:pt x="710083" y="0"/>
                </a:lnTo>
                <a:lnTo>
                  <a:pt x="710083" y="710082"/>
                </a:lnTo>
                <a:lnTo>
                  <a:pt x="0" y="71008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6" id="6"/>
          <p:cNvGrpSpPr/>
          <p:nvPr/>
        </p:nvGrpSpPr>
        <p:grpSpPr>
          <a:xfrm rot="0">
            <a:off x="923075" y="1604678"/>
            <a:ext cx="16336225" cy="7818987"/>
            <a:chOff x="0" y="0"/>
            <a:chExt cx="4302545" cy="2059322"/>
          </a:xfrm>
        </p:grpSpPr>
        <p:sp>
          <p:nvSpPr>
            <p:cNvPr name="Freeform 7" id="7"/>
            <p:cNvSpPr/>
            <p:nvPr/>
          </p:nvSpPr>
          <p:spPr>
            <a:xfrm flipH="false" flipV="false" rot="0">
              <a:off x="0" y="0"/>
              <a:ext cx="4302545" cy="2059322"/>
            </a:xfrm>
            <a:custGeom>
              <a:avLst/>
              <a:gdLst/>
              <a:ahLst/>
              <a:cxnLst/>
              <a:rect r="r" b="b" t="t" l="l"/>
              <a:pathLst>
                <a:path h="2059322" w="4302545">
                  <a:moveTo>
                    <a:pt x="12796" y="0"/>
                  </a:moveTo>
                  <a:lnTo>
                    <a:pt x="4289749" y="0"/>
                  </a:lnTo>
                  <a:cubicBezTo>
                    <a:pt x="4293143" y="0"/>
                    <a:pt x="4296397" y="1348"/>
                    <a:pt x="4298797" y="3748"/>
                  </a:cubicBezTo>
                  <a:cubicBezTo>
                    <a:pt x="4301197" y="6147"/>
                    <a:pt x="4302545" y="9402"/>
                    <a:pt x="4302545" y="12796"/>
                  </a:cubicBezTo>
                  <a:lnTo>
                    <a:pt x="4302545" y="2046526"/>
                  </a:lnTo>
                  <a:cubicBezTo>
                    <a:pt x="4302545" y="2053593"/>
                    <a:pt x="4296816" y="2059322"/>
                    <a:pt x="4289749" y="2059322"/>
                  </a:cubicBezTo>
                  <a:lnTo>
                    <a:pt x="12796" y="2059322"/>
                  </a:lnTo>
                  <a:cubicBezTo>
                    <a:pt x="9402" y="2059322"/>
                    <a:pt x="6147" y="2057974"/>
                    <a:pt x="3748" y="2055574"/>
                  </a:cubicBezTo>
                  <a:cubicBezTo>
                    <a:pt x="1348" y="2053174"/>
                    <a:pt x="0" y="2049920"/>
                    <a:pt x="0" y="2046526"/>
                  </a:cubicBezTo>
                  <a:lnTo>
                    <a:pt x="0" y="12796"/>
                  </a:lnTo>
                  <a:cubicBezTo>
                    <a:pt x="0" y="5729"/>
                    <a:pt x="5729" y="0"/>
                    <a:pt x="12796" y="0"/>
                  </a:cubicBezTo>
                  <a:close/>
                </a:path>
              </a:pathLst>
            </a:custGeom>
            <a:solidFill>
              <a:srgbClr val="FFFFFF"/>
            </a:solidFill>
          </p:spPr>
        </p:sp>
        <p:sp>
          <p:nvSpPr>
            <p:cNvPr name="TextBox 8" id="8"/>
            <p:cNvSpPr txBox="true"/>
            <p:nvPr/>
          </p:nvSpPr>
          <p:spPr>
            <a:xfrm>
              <a:off x="0" y="-38100"/>
              <a:ext cx="4302545" cy="2097422"/>
            </a:xfrm>
            <a:prstGeom prst="rect">
              <a:avLst/>
            </a:prstGeom>
          </p:spPr>
          <p:txBody>
            <a:bodyPr anchor="ctr" rtlCol="false" tIns="50800" lIns="50800" bIns="50800" rIns="50800"/>
            <a:lstStyle/>
            <a:p>
              <a:pPr algn="ctr">
                <a:lnSpc>
                  <a:spcPts val="2239"/>
                </a:lnSpc>
              </a:pPr>
            </a:p>
          </p:txBody>
        </p:sp>
      </p:grpSp>
      <p:sp>
        <p:nvSpPr>
          <p:cNvPr name="TextBox 9" id="9"/>
          <p:cNvSpPr txBox="true"/>
          <p:nvPr/>
        </p:nvSpPr>
        <p:spPr>
          <a:xfrm rot="0">
            <a:off x="923075" y="630716"/>
            <a:ext cx="5478032" cy="813261"/>
          </a:xfrm>
          <a:prstGeom prst="rect">
            <a:avLst/>
          </a:prstGeom>
        </p:spPr>
        <p:txBody>
          <a:bodyPr anchor="t" rtlCol="false" tIns="0" lIns="0" bIns="0" rIns="0">
            <a:spAutoFit/>
          </a:bodyPr>
          <a:lstStyle/>
          <a:p>
            <a:pPr algn="l" marL="0" indent="0" lvl="0">
              <a:lnSpc>
                <a:spcPts val="6243"/>
              </a:lnSpc>
              <a:spcBef>
                <a:spcPct val="0"/>
              </a:spcBef>
            </a:pPr>
            <a:r>
              <a:rPr lang="en-US" sz="5477" spc="-394">
                <a:solidFill>
                  <a:srgbClr val="000000"/>
                </a:solidFill>
                <a:latin typeface="Open Sauce"/>
                <a:ea typeface="Open Sauce"/>
                <a:cs typeface="Open Sauce"/>
                <a:sym typeface="Open Sauce"/>
              </a:rPr>
              <a:t>Program Topics</a:t>
            </a:r>
          </a:p>
        </p:txBody>
      </p:sp>
      <p:sp>
        <p:nvSpPr>
          <p:cNvPr name="Freeform 10" id="10"/>
          <p:cNvSpPr/>
          <p:nvPr/>
        </p:nvSpPr>
        <p:spPr>
          <a:xfrm flipH="false" flipV="false" rot="0">
            <a:off x="1656431" y="9448634"/>
            <a:ext cx="665507" cy="813397"/>
          </a:xfrm>
          <a:custGeom>
            <a:avLst/>
            <a:gdLst/>
            <a:ahLst/>
            <a:cxnLst/>
            <a:rect r="r" b="b" t="t" l="l"/>
            <a:pathLst>
              <a:path h="813397" w="665507">
                <a:moveTo>
                  <a:pt x="0" y="0"/>
                </a:moveTo>
                <a:lnTo>
                  <a:pt x="665507" y="0"/>
                </a:lnTo>
                <a:lnTo>
                  <a:pt x="665507" y="813397"/>
                </a:lnTo>
                <a:lnTo>
                  <a:pt x="0" y="81339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1" id="11"/>
          <p:cNvSpPr/>
          <p:nvPr/>
        </p:nvSpPr>
        <p:spPr>
          <a:xfrm flipH="false" flipV="false" rot="0">
            <a:off x="15686377" y="9423665"/>
            <a:ext cx="863335" cy="863335"/>
          </a:xfrm>
          <a:custGeom>
            <a:avLst/>
            <a:gdLst/>
            <a:ahLst/>
            <a:cxnLst/>
            <a:rect r="r" b="b" t="t" l="l"/>
            <a:pathLst>
              <a:path h="863335" w="863335">
                <a:moveTo>
                  <a:pt x="0" y="0"/>
                </a:moveTo>
                <a:lnTo>
                  <a:pt x="863335" y="0"/>
                </a:lnTo>
                <a:lnTo>
                  <a:pt x="863335" y="863335"/>
                </a:lnTo>
                <a:lnTo>
                  <a:pt x="0" y="863335"/>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2" id="12"/>
          <p:cNvSpPr txBox="true"/>
          <p:nvPr/>
        </p:nvSpPr>
        <p:spPr>
          <a:xfrm rot="0">
            <a:off x="1075351" y="1670442"/>
            <a:ext cx="16031674" cy="6657619"/>
          </a:xfrm>
          <a:prstGeom prst="rect">
            <a:avLst/>
          </a:prstGeom>
        </p:spPr>
        <p:txBody>
          <a:bodyPr anchor="t" rtlCol="false" tIns="0" lIns="0" bIns="0" rIns="0">
            <a:spAutoFit/>
          </a:bodyPr>
          <a:lstStyle/>
          <a:p>
            <a:pPr algn="just">
              <a:lnSpc>
                <a:spcPts val="2644"/>
              </a:lnSpc>
            </a:pPr>
            <a:r>
              <a:rPr lang="en-US" sz="1889" b="true">
                <a:solidFill>
                  <a:srgbClr val="000000"/>
                </a:solidFill>
                <a:latin typeface="Canva Sans Bold"/>
                <a:ea typeface="Canva Sans Bold"/>
                <a:cs typeface="Canva Sans Bold"/>
                <a:sym typeface="Canva Sans Bold"/>
              </a:rPr>
              <a:t>1. Introduction to Networking: Overview of networking concepts, models (OSI and TCP/IP), and network components.</a:t>
            </a:r>
          </a:p>
          <a:p>
            <a:pPr algn="just">
              <a:lnSpc>
                <a:spcPts val="2644"/>
              </a:lnSpc>
            </a:pPr>
            <a:r>
              <a:rPr lang="en-US" sz="1889" b="true">
                <a:solidFill>
                  <a:srgbClr val="000000"/>
                </a:solidFill>
                <a:latin typeface="Canva Sans Bold"/>
                <a:ea typeface="Canva Sans Bold"/>
                <a:cs typeface="Canva Sans Bold"/>
                <a:sym typeface="Canva Sans Bold"/>
              </a:rPr>
              <a:t>2. Network Fundamentals: Understanding IP addressing, subnetting, and IPv4/IPv6 protocols.</a:t>
            </a:r>
          </a:p>
          <a:p>
            <a:pPr algn="just">
              <a:lnSpc>
                <a:spcPts val="2644"/>
              </a:lnSpc>
            </a:pPr>
            <a:r>
              <a:rPr lang="en-US" sz="1889" b="true">
                <a:solidFill>
                  <a:srgbClr val="000000"/>
                </a:solidFill>
                <a:latin typeface="Canva Sans Bold"/>
                <a:ea typeface="Canva Sans Bold"/>
                <a:cs typeface="Canva Sans Bold"/>
                <a:sym typeface="Canva Sans Bold"/>
              </a:rPr>
              <a:t>3. Ethernet LANs: Configuring Ethernet networks and understanding LAN technologies like switches and hubs.</a:t>
            </a:r>
          </a:p>
          <a:p>
            <a:pPr algn="just">
              <a:lnSpc>
                <a:spcPts val="2644"/>
              </a:lnSpc>
            </a:pPr>
            <a:r>
              <a:rPr lang="en-US" sz="1889" b="true">
                <a:solidFill>
                  <a:srgbClr val="000000"/>
                </a:solidFill>
                <a:latin typeface="Canva Sans Bold"/>
                <a:ea typeface="Canva Sans Bold"/>
                <a:cs typeface="Canva Sans Bold"/>
                <a:sym typeface="Canva Sans Bold"/>
              </a:rPr>
              <a:t>4. Routing Concepts: Introduction to routers, routing protocols (RIP, OSPF, EIGRP), and routing tables.</a:t>
            </a:r>
          </a:p>
          <a:p>
            <a:pPr algn="just">
              <a:lnSpc>
                <a:spcPts val="2644"/>
              </a:lnSpc>
            </a:pPr>
            <a:r>
              <a:rPr lang="en-US" sz="1889" b="true">
                <a:solidFill>
                  <a:srgbClr val="000000"/>
                </a:solidFill>
                <a:latin typeface="Canva Sans Bold"/>
                <a:ea typeface="Canva Sans Bold"/>
                <a:cs typeface="Canva Sans Bold"/>
                <a:sym typeface="Canva Sans Bold"/>
              </a:rPr>
              <a:t>5. Switching and VLANs: Configuring and troubleshooting switches, creating and managing Virtual Local Area Networks (VLANs).</a:t>
            </a:r>
          </a:p>
          <a:p>
            <a:pPr algn="just">
              <a:lnSpc>
                <a:spcPts val="2644"/>
              </a:lnSpc>
            </a:pPr>
            <a:r>
              <a:rPr lang="en-US" sz="1889" b="true">
                <a:solidFill>
                  <a:srgbClr val="000000"/>
                </a:solidFill>
                <a:latin typeface="Canva Sans Bold"/>
                <a:ea typeface="Canva Sans Bold"/>
                <a:cs typeface="Canva Sans Bold"/>
                <a:sym typeface="Canva Sans Bold"/>
              </a:rPr>
              <a:t>6. Wireless Networking: Fundamentals of wireless technologies, configuration of wireless routers and access points.</a:t>
            </a:r>
          </a:p>
          <a:p>
            <a:pPr algn="just">
              <a:lnSpc>
                <a:spcPts val="2644"/>
              </a:lnSpc>
            </a:pPr>
            <a:r>
              <a:rPr lang="en-US" sz="1889" b="true">
                <a:solidFill>
                  <a:srgbClr val="000000"/>
                </a:solidFill>
                <a:latin typeface="Canva Sans Bold"/>
                <a:ea typeface="Canva Sans Bold"/>
                <a:cs typeface="Canva Sans Bold"/>
                <a:sym typeface="Canva Sans Bold"/>
              </a:rPr>
              <a:t>7. Network Security: Implementing basic security protocols, access control lists (ACLs), and network security measures.</a:t>
            </a:r>
          </a:p>
          <a:p>
            <a:pPr algn="just">
              <a:lnSpc>
                <a:spcPts val="2644"/>
              </a:lnSpc>
            </a:pPr>
            <a:r>
              <a:rPr lang="en-US" sz="1889" b="true">
                <a:solidFill>
                  <a:srgbClr val="000000"/>
                </a:solidFill>
                <a:latin typeface="Canva Sans Bold"/>
                <a:ea typeface="Canva Sans Bold"/>
                <a:cs typeface="Canva Sans Bold"/>
                <a:sym typeface="Canva Sans Bold"/>
              </a:rPr>
              <a:t>8. IP Routing and Subnetting: Advanced concepts in IP routing, subnetting, and VLSM (Variable Length Subnet Masking).</a:t>
            </a:r>
          </a:p>
          <a:p>
            <a:pPr algn="just">
              <a:lnSpc>
                <a:spcPts val="2644"/>
              </a:lnSpc>
            </a:pPr>
            <a:r>
              <a:rPr lang="en-US" sz="1889" b="true">
                <a:solidFill>
                  <a:srgbClr val="000000"/>
                </a:solidFill>
                <a:latin typeface="Canva Sans Bold"/>
                <a:ea typeface="Canva Sans Bold"/>
                <a:cs typeface="Canva Sans Bold"/>
                <a:sym typeface="Canva Sans Bold"/>
              </a:rPr>
              <a:t>9. Wide Area Networks (WANs): Understanding WAN technologies, such as PPP, Frame Relay, and VPNs.</a:t>
            </a:r>
          </a:p>
          <a:p>
            <a:pPr algn="just">
              <a:lnSpc>
                <a:spcPts val="2644"/>
              </a:lnSpc>
            </a:pPr>
            <a:r>
              <a:rPr lang="en-US" sz="1889" b="true">
                <a:solidFill>
                  <a:srgbClr val="000000"/>
                </a:solidFill>
                <a:latin typeface="Canva Sans Bold"/>
                <a:ea typeface="Canva Sans Bold"/>
                <a:cs typeface="Canva Sans Bold"/>
                <a:sym typeface="Canva Sans Bold"/>
              </a:rPr>
              <a:t>10. Network Troubleshooting: Techniques for diagnosing and resolving network issues using tools like ping, traceroute, and Wireshark.</a:t>
            </a:r>
          </a:p>
          <a:p>
            <a:pPr algn="just">
              <a:lnSpc>
                <a:spcPts val="2644"/>
              </a:lnSpc>
            </a:pPr>
            <a:r>
              <a:rPr lang="en-US" sz="1889" b="true">
                <a:solidFill>
                  <a:srgbClr val="000000"/>
                </a:solidFill>
                <a:latin typeface="Canva Sans Bold"/>
                <a:ea typeface="Canva Sans Bold"/>
                <a:cs typeface="Canva Sans Bold"/>
                <a:sym typeface="Canva Sans Bold"/>
              </a:rPr>
              <a:t>11. IPv6 Implementation: Configuring and managing IPv6 networks and understanding its differences from IPv4.</a:t>
            </a:r>
          </a:p>
          <a:p>
            <a:pPr algn="just">
              <a:lnSpc>
                <a:spcPts val="2644"/>
              </a:lnSpc>
            </a:pPr>
            <a:r>
              <a:rPr lang="en-US" sz="1889" b="true">
                <a:solidFill>
                  <a:srgbClr val="000000"/>
                </a:solidFill>
                <a:latin typeface="Canva Sans Bold"/>
                <a:ea typeface="Canva Sans Bold"/>
                <a:cs typeface="Canva Sans Bold"/>
                <a:sym typeface="Canva Sans Bold"/>
              </a:rPr>
              <a:t>12. Network Automation: Introduction to network automation tools and scripting languages, including SDN (Software-Defined Networking).</a:t>
            </a:r>
          </a:p>
          <a:p>
            <a:pPr algn="just">
              <a:lnSpc>
                <a:spcPts val="2644"/>
              </a:lnSpc>
            </a:pPr>
            <a:r>
              <a:rPr lang="en-US" sz="1889" b="true">
                <a:solidFill>
                  <a:srgbClr val="000000"/>
                </a:solidFill>
                <a:latin typeface="Canva Sans Bold"/>
                <a:ea typeface="Canva Sans Bold"/>
                <a:cs typeface="Canva Sans Bold"/>
                <a:sym typeface="Canva Sans Bold"/>
              </a:rPr>
              <a:t>13. IP Services: Configuration of services like NAT (Network Address Translation), DHCP (Dynamic Host Configuration Protocol), and DNS (Domain Name System).</a:t>
            </a:r>
          </a:p>
          <a:p>
            <a:pPr algn="just">
              <a:lnSpc>
                <a:spcPts val="2644"/>
              </a:lnSpc>
            </a:pPr>
            <a:r>
              <a:rPr lang="en-US" sz="1889" b="true">
                <a:solidFill>
                  <a:srgbClr val="000000"/>
                </a:solidFill>
                <a:latin typeface="Canva Sans Bold"/>
                <a:ea typeface="Canva Sans Bold"/>
                <a:cs typeface="Canva Sans Bold"/>
                <a:sym typeface="Canva Sans Bold"/>
              </a:rPr>
              <a:t>14. Basic WAN Configuration: Setting up and configuring basic WAN connections and understanding protocols like H.323 and VoIP.</a:t>
            </a:r>
          </a:p>
          <a:p>
            <a:pPr algn="just">
              <a:lnSpc>
                <a:spcPts val="2644"/>
              </a:lnSpc>
            </a:pPr>
            <a:r>
              <a:rPr lang="en-US" sz="1889" b="true">
                <a:solidFill>
                  <a:srgbClr val="000000"/>
                </a:solidFill>
                <a:latin typeface="Canva Sans Bold"/>
                <a:ea typeface="Canva Sans Bold"/>
                <a:cs typeface="Canva Sans Bold"/>
                <a:sym typeface="Canva Sans Bold"/>
              </a:rPr>
              <a:t>15. Cloud Computing and Virtualization: Overview of cloud technologies and network virtualization concepts</a:t>
            </a:r>
          </a:p>
          <a:p>
            <a:pPr algn="just">
              <a:lnSpc>
                <a:spcPts val="2644"/>
              </a:lnSpc>
            </a:pPr>
          </a:p>
          <a:p>
            <a:pPr algn="just" marL="0" indent="0" lvl="0">
              <a:lnSpc>
                <a:spcPts val="2644"/>
              </a:lnSpc>
              <a:spcBef>
                <a:spcPct val="0"/>
              </a:spcBef>
            </a:pPr>
            <a:r>
              <a:rPr lang="en-US" b="true" sz="1889">
                <a:solidFill>
                  <a:srgbClr val="000000"/>
                </a:solidFill>
                <a:latin typeface="Canva Sans Bold"/>
                <a:ea typeface="Canva Sans Bold"/>
                <a:cs typeface="Canva Sans Bold"/>
                <a:sym typeface="Canva Sans Bold"/>
              </a:rPr>
              <a:t>These topics cover the fundamental knowledge required for the CCNA certification and equip trainees with the skills needed to manage, secure, and troubleshoot modern networks</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13521674" y="-770886"/>
            <a:ext cx="6511905" cy="6511905"/>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8788959" y="8851601"/>
            <a:ext cx="710082" cy="710082"/>
          </a:xfrm>
          <a:custGeom>
            <a:avLst/>
            <a:gdLst/>
            <a:ahLst/>
            <a:cxnLst/>
            <a:rect r="r" b="b" t="t" l="l"/>
            <a:pathLst>
              <a:path h="710082" w="710082">
                <a:moveTo>
                  <a:pt x="0" y="0"/>
                </a:moveTo>
                <a:lnTo>
                  <a:pt x="710082" y="0"/>
                </a:lnTo>
                <a:lnTo>
                  <a:pt x="710082" y="710083"/>
                </a:lnTo>
                <a:lnTo>
                  <a:pt x="0" y="7100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6" id="6"/>
          <p:cNvGrpSpPr/>
          <p:nvPr/>
        </p:nvGrpSpPr>
        <p:grpSpPr>
          <a:xfrm rot="0">
            <a:off x="923075" y="1604678"/>
            <a:ext cx="16336225" cy="6478285"/>
            <a:chOff x="0" y="0"/>
            <a:chExt cx="4302545" cy="1706215"/>
          </a:xfrm>
        </p:grpSpPr>
        <p:sp>
          <p:nvSpPr>
            <p:cNvPr name="Freeform 7" id="7"/>
            <p:cNvSpPr/>
            <p:nvPr/>
          </p:nvSpPr>
          <p:spPr>
            <a:xfrm flipH="false" flipV="false" rot="0">
              <a:off x="0" y="0"/>
              <a:ext cx="4302545" cy="1706215"/>
            </a:xfrm>
            <a:custGeom>
              <a:avLst/>
              <a:gdLst/>
              <a:ahLst/>
              <a:cxnLst/>
              <a:rect r="r" b="b" t="t" l="l"/>
              <a:pathLst>
                <a:path h="1706215" w="4302545">
                  <a:moveTo>
                    <a:pt x="12796" y="0"/>
                  </a:moveTo>
                  <a:lnTo>
                    <a:pt x="4289749" y="0"/>
                  </a:lnTo>
                  <a:cubicBezTo>
                    <a:pt x="4293143" y="0"/>
                    <a:pt x="4296397" y="1348"/>
                    <a:pt x="4298797" y="3748"/>
                  </a:cubicBezTo>
                  <a:cubicBezTo>
                    <a:pt x="4301197" y="6147"/>
                    <a:pt x="4302545" y="9402"/>
                    <a:pt x="4302545" y="12796"/>
                  </a:cubicBezTo>
                  <a:lnTo>
                    <a:pt x="4302545" y="1693420"/>
                  </a:lnTo>
                  <a:cubicBezTo>
                    <a:pt x="4302545" y="1700486"/>
                    <a:pt x="4296816" y="1706215"/>
                    <a:pt x="4289749" y="1706215"/>
                  </a:cubicBezTo>
                  <a:lnTo>
                    <a:pt x="12796" y="1706215"/>
                  </a:lnTo>
                  <a:cubicBezTo>
                    <a:pt x="9402" y="1706215"/>
                    <a:pt x="6147" y="1704867"/>
                    <a:pt x="3748" y="1702467"/>
                  </a:cubicBezTo>
                  <a:cubicBezTo>
                    <a:pt x="1348" y="1700068"/>
                    <a:pt x="0" y="1696813"/>
                    <a:pt x="0" y="1693420"/>
                  </a:cubicBezTo>
                  <a:lnTo>
                    <a:pt x="0" y="12796"/>
                  </a:lnTo>
                  <a:cubicBezTo>
                    <a:pt x="0" y="5729"/>
                    <a:pt x="5729" y="0"/>
                    <a:pt x="12796" y="0"/>
                  </a:cubicBezTo>
                  <a:close/>
                </a:path>
              </a:pathLst>
            </a:custGeom>
            <a:solidFill>
              <a:srgbClr val="FFFEFD"/>
            </a:solidFill>
          </p:spPr>
        </p:sp>
        <p:sp>
          <p:nvSpPr>
            <p:cNvPr name="TextBox 8" id="8"/>
            <p:cNvSpPr txBox="true"/>
            <p:nvPr/>
          </p:nvSpPr>
          <p:spPr>
            <a:xfrm>
              <a:off x="0" y="-38100"/>
              <a:ext cx="4302545" cy="1744315"/>
            </a:xfrm>
            <a:prstGeom prst="rect">
              <a:avLst/>
            </a:prstGeom>
          </p:spPr>
          <p:txBody>
            <a:bodyPr anchor="ctr" rtlCol="false" tIns="50800" lIns="50800" bIns="50800" rIns="50800"/>
            <a:lstStyle/>
            <a:p>
              <a:pPr algn="ctr">
                <a:lnSpc>
                  <a:spcPts val="2239"/>
                </a:lnSpc>
              </a:pPr>
            </a:p>
          </p:txBody>
        </p:sp>
      </p:grpSp>
      <p:sp>
        <p:nvSpPr>
          <p:cNvPr name="TextBox 9" id="9"/>
          <p:cNvSpPr txBox="true"/>
          <p:nvPr/>
        </p:nvSpPr>
        <p:spPr>
          <a:xfrm rot="0">
            <a:off x="9499041" y="533710"/>
            <a:ext cx="7760259" cy="908544"/>
          </a:xfrm>
          <a:prstGeom prst="rect">
            <a:avLst/>
          </a:prstGeom>
        </p:spPr>
        <p:txBody>
          <a:bodyPr anchor="t" rtlCol="false" tIns="0" lIns="0" bIns="0" rIns="0">
            <a:spAutoFit/>
          </a:bodyPr>
          <a:lstStyle/>
          <a:p>
            <a:pPr algn="r" rtl="true" marL="0" indent="0" lvl="0">
              <a:lnSpc>
                <a:spcPts val="6243"/>
              </a:lnSpc>
              <a:spcBef>
                <a:spcPct val="0"/>
              </a:spcBef>
            </a:pPr>
            <a:r>
              <a:rPr lang="ar-EG" sz="5477" spc="-394">
                <a:solidFill>
                  <a:srgbClr val="000000"/>
                </a:solidFill>
                <a:latin typeface="Arial"/>
                <a:ea typeface="Arial"/>
                <a:cs typeface="Arial"/>
                <a:sym typeface="Arial"/>
                <a:rtl val="true"/>
              </a:rPr>
              <a:t>محاور البرنامج - دورة </a:t>
            </a:r>
            <a:r>
              <a:rPr lang="en-US" sz="5477" spc="-394">
                <a:solidFill>
                  <a:srgbClr val="000000"/>
                </a:solidFill>
                <a:latin typeface="Arial"/>
                <a:ea typeface="Arial"/>
                <a:cs typeface="Arial"/>
                <a:sym typeface="Arial"/>
              </a:rPr>
              <a:t>CCNA</a:t>
            </a:r>
          </a:p>
        </p:txBody>
      </p:sp>
      <p:sp>
        <p:nvSpPr>
          <p:cNvPr name="Freeform 10" id="10"/>
          <p:cNvSpPr/>
          <p:nvPr/>
        </p:nvSpPr>
        <p:spPr>
          <a:xfrm flipH="false" flipV="false" rot="0">
            <a:off x="1696354" y="8799944"/>
            <a:ext cx="665507" cy="813397"/>
          </a:xfrm>
          <a:custGeom>
            <a:avLst/>
            <a:gdLst/>
            <a:ahLst/>
            <a:cxnLst/>
            <a:rect r="r" b="b" t="t" l="l"/>
            <a:pathLst>
              <a:path h="813397" w="665507">
                <a:moveTo>
                  <a:pt x="0" y="0"/>
                </a:moveTo>
                <a:lnTo>
                  <a:pt x="665507" y="0"/>
                </a:lnTo>
                <a:lnTo>
                  <a:pt x="665507" y="813397"/>
                </a:lnTo>
                <a:lnTo>
                  <a:pt x="0" y="81339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1" id="11"/>
          <p:cNvSpPr/>
          <p:nvPr/>
        </p:nvSpPr>
        <p:spPr>
          <a:xfrm flipH="false" flipV="false" rot="0">
            <a:off x="15500066" y="8774975"/>
            <a:ext cx="863335" cy="863335"/>
          </a:xfrm>
          <a:custGeom>
            <a:avLst/>
            <a:gdLst/>
            <a:ahLst/>
            <a:cxnLst/>
            <a:rect r="r" b="b" t="t" l="l"/>
            <a:pathLst>
              <a:path h="863335" w="863335">
                <a:moveTo>
                  <a:pt x="0" y="0"/>
                </a:moveTo>
                <a:lnTo>
                  <a:pt x="863335" y="0"/>
                </a:lnTo>
                <a:lnTo>
                  <a:pt x="863335" y="863335"/>
                </a:lnTo>
                <a:lnTo>
                  <a:pt x="0" y="863335"/>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2" id="12"/>
          <p:cNvSpPr txBox="true"/>
          <p:nvPr/>
        </p:nvSpPr>
        <p:spPr>
          <a:xfrm rot="0">
            <a:off x="1128163" y="1743364"/>
            <a:ext cx="16031674" cy="6469024"/>
          </a:xfrm>
          <a:prstGeom prst="rect">
            <a:avLst/>
          </a:prstGeom>
        </p:spPr>
        <p:txBody>
          <a:bodyPr anchor="t" rtlCol="false" tIns="0" lIns="0" bIns="0" rIns="0">
            <a:spAutoFit/>
          </a:bodyPr>
          <a:lstStyle/>
          <a:p>
            <a:pPr algn="just" rtl="true">
              <a:lnSpc>
                <a:spcPts val="3064"/>
              </a:lnSpc>
            </a:pPr>
            <a:r>
              <a:rPr lang="en-US" sz="2189">
                <a:solidFill>
                  <a:srgbClr val="000000"/>
                </a:solidFill>
                <a:latin typeface="Roboto"/>
                <a:ea typeface="Roboto"/>
                <a:cs typeface="Roboto"/>
                <a:sym typeface="Roboto"/>
              </a:rPr>
              <a:t>1</a:t>
            </a:r>
            <a:r>
              <a:rPr lang="ar-EG" sz="2189">
                <a:solidFill>
                  <a:srgbClr val="000000"/>
                </a:solidFill>
                <a:latin typeface="Roboto"/>
                <a:ea typeface="Roboto"/>
                <a:cs typeface="Roboto"/>
                <a:sym typeface="Roboto"/>
                <a:rtl val="true"/>
              </a:rPr>
              <a:t>. مقدمة في الشبكات: نظرة عامة على مفاهيم الشبكات، والنماذج (</a:t>
            </a:r>
            <a:r>
              <a:rPr lang="en-US" sz="2189">
                <a:solidFill>
                  <a:srgbClr val="000000"/>
                </a:solidFill>
                <a:latin typeface="Roboto"/>
                <a:ea typeface="Roboto"/>
                <a:cs typeface="Roboto"/>
                <a:sym typeface="Roboto"/>
              </a:rPr>
              <a:t>OSI</a:t>
            </a:r>
            <a:r>
              <a:rPr lang="ar-EG" sz="2189">
                <a:solidFill>
                  <a:srgbClr val="000000"/>
                </a:solidFill>
                <a:latin typeface="Roboto"/>
                <a:ea typeface="Roboto"/>
                <a:cs typeface="Roboto"/>
                <a:sym typeface="Roboto"/>
                <a:rtl val="true"/>
              </a:rPr>
              <a:t> و</a:t>
            </a:r>
            <a:r>
              <a:rPr lang="en-US" sz="2189">
                <a:solidFill>
                  <a:srgbClr val="000000"/>
                </a:solidFill>
                <a:latin typeface="Roboto"/>
                <a:ea typeface="Roboto"/>
                <a:cs typeface="Roboto"/>
                <a:sym typeface="Roboto"/>
              </a:rPr>
              <a:t>TCP/IP</a:t>
            </a:r>
            <a:r>
              <a:rPr lang="ar-EG" sz="2189">
                <a:solidFill>
                  <a:srgbClr val="000000"/>
                </a:solidFill>
                <a:latin typeface="Roboto"/>
                <a:ea typeface="Roboto"/>
                <a:cs typeface="Roboto"/>
                <a:sym typeface="Roboto"/>
                <a:rtl val="true"/>
              </a:rPr>
              <a:t>)، ومكونات الشبكة.</a:t>
            </a:r>
          </a:p>
          <a:p>
            <a:pPr algn="just" rtl="true">
              <a:lnSpc>
                <a:spcPts val="3064"/>
              </a:lnSpc>
            </a:pPr>
            <a:r>
              <a:rPr lang="en-US" sz="2189">
                <a:solidFill>
                  <a:srgbClr val="000000"/>
                </a:solidFill>
                <a:latin typeface="Roboto"/>
                <a:ea typeface="Roboto"/>
                <a:cs typeface="Roboto"/>
                <a:sym typeface="Roboto"/>
              </a:rPr>
              <a:t>2</a:t>
            </a:r>
            <a:r>
              <a:rPr lang="ar-EG" sz="2189">
                <a:solidFill>
                  <a:srgbClr val="000000"/>
                </a:solidFill>
                <a:latin typeface="Roboto"/>
                <a:ea typeface="Roboto"/>
                <a:cs typeface="Roboto"/>
                <a:sym typeface="Roboto"/>
                <a:rtl val="true"/>
              </a:rPr>
              <a:t>. أساسيات الشبكات: فهم العناوين </a:t>
            </a:r>
            <a:r>
              <a:rPr lang="en-US" sz="2189">
                <a:solidFill>
                  <a:srgbClr val="000000"/>
                </a:solidFill>
                <a:latin typeface="Roboto"/>
                <a:ea typeface="Roboto"/>
                <a:cs typeface="Roboto"/>
                <a:sym typeface="Roboto"/>
              </a:rPr>
              <a:t>IP</a:t>
            </a:r>
            <a:r>
              <a:rPr lang="ar-EG" sz="2189">
                <a:solidFill>
                  <a:srgbClr val="000000"/>
                </a:solidFill>
                <a:latin typeface="Roboto"/>
                <a:ea typeface="Roboto"/>
                <a:cs typeface="Roboto"/>
                <a:sym typeface="Roboto"/>
                <a:rtl val="true"/>
              </a:rPr>
              <a:t>، تقسيم الشبكات، وبروتوكولات </a:t>
            </a:r>
            <a:r>
              <a:rPr lang="en-US" sz="2189">
                <a:solidFill>
                  <a:srgbClr val="000000"/>
                </a:solidFill>
                <a:latin typeface="Roboto"/>
                <a:ea typeface="Roboto"/>
                <a:cs typeface="Roboto"/>
                <a:sym typeface="Roboto"/>
              </a:rPr>
              <a:t>IPv4</a:t>
            </a:r>
            <a:r>
              <a:rPr lang="ar-EG" sz="2189">
                <a:solidFill>
                  <a:srgbClr val="000000"/>
                </a:solidFill>
                <a:latin typeface="Roboto"/>
                <a:ea typeface="Roboto"/>
                <a:cs typeface="Roboto"/>
                <a:sym typeface="Roboto"/>
                <a:rtl val="true"/>
              </a:rPr>
              <a:t> و</a:t>
            </a:r>
            <a:r>
              <a:rPr lang="en-US" sz="2189">
                <a:solidFill>
                  <a:srgbClr val="000000"/>
                </a:solidFill>
                <a:latin typeface="Roboto"/>
                <a:ea typeface="Roboto"/>
                <a:cs typeface="Roboto"/>
                <a:sym typeface="Roboto"/>
              </a:rPr>
              <a:t>IPv6</a:t>
            </a:r>
            <a:r>
              <a:rPr lang="ar-EG" sz="2189">
                <a:solidFill>
                  <a:srgbClr val="000000"/>
                </a:solidFill>
                <a:latin typeface="Roboto"/>
                <a:ea typeface="Roboto"/>
                <a:cs typeface="Roboto"/>
                <a:sym typeface="Roboto"/>
                <a:rtl val="true"/>
              </a:rPr>
              <a:t>.</a:t>
            </a:r>
          </a:p>
          <a:p>
            <a:pPr algn="just" rtl="true">
              <a:lnSpc>
                <a:spcPts val="3064"/>
              </a:lnSpc>
            </a:pPr>
            <a:r>
              <a:rPr lang="en-US" sz="2189">
                <a:solidFill>
                  <a:srgbClr val="000000"/>
                </a:solidFill>
                <a:latin typeface="Roboto"/>
                <a:ea typeface="Roboto"/>
                <a:cs typeface="Roboto"/>
                <a:sym typeface="Roboto"/>
              </a:rPr>
              <a:t>3</a:t>
            </a:r>
            <a:r>
              <a:rPr lang="ar-EG" sz="2189">
                <a:solidFill>
                  <a:srgbClr val="000000"/>
                </a:solidFill>
                <a:latin typeface="Roboto"/>
                <a:ea typeface="Roboto"/>
                <a:cs typeface="Roboto"/>
                <a:sym typeface="Roboto"/>
                <a:rtl val="true"/>
              </a:rPr>
              <a:t>. شبكات </a:t>
            </a:r>
            <a:r>
              <a:rPr lang="en-US" sz="2189">
                <a:solidFill>
                  <a:srgbClr val="000000"/>
                </a:solidFill>
                <a:latin typeface="Roboto"/>
                <a:ea typeface="Roboto"/>
                <a:cs typeface="Roboto"/>
                <a:sym typeface="Roboto"/>
              </a:rPr>
              <a:t>Ethernet</a:t>
            </a:r>
            <a:r>
              <a:rPr lang="ar-EG" sz="2189">
                <a:solidFill>
                  <a:srgbClr val="000000"/>
                </a:solidFill>
                <a:latin typeface="Roboto"/>
                <a:ea typeface="Roboto"/>
                <a:cs typeface="Roboto"/>
                <a:sym typeface="Roboto"/>
                <a:rtl val="true"/>
              </a:rPr>
              <a:t> المحلية (</a:t>
            </a:r>
            <a:r>
              <a:rPr lang="en-US" sz="2189">
                <a:solidFill>
                  <a:srgbClr val="000000"/>
                </a:solidFill>
                <a:latin typeface="Roboto"/>
                <a:ea typeface="Roboto"/>
                <a:cs typeface="Roboto"/>
                <a:sym typeface="Roboto"/>
              </a:rPr>
              <a:t>LAN</a:t>
            </a:r>
            <a:r>
              <a:rPr lang="ar-EG" sz="2189">
                <a:solidFill>
                  <a:srgbClr val="000000"/>
                </a:solidFill>
                <a:latin typeface="Roboto"/>
                <a:ea typeface="Roboto"/>
                <a:cs typeface="Roboto"/>
                <a:sym typeface="Roboto"/>
                <a:rtl val="true"/>
              </a:rPr>
              <a:t>): تكوين شبكات </a:t>
            </a:r>
            <a:r>
              <a:rPr lang="en-US" sz="2189">
                <a:solidFill>
                  <a:srgbClr val="000000"/>
                </a:solidFill>
                <a:latin typeface="Roboto"/>
                <a:ea typeface="Roboto"/>
                <a:cs typeface="Roboto"/>
                <a:sym typeface="Roboto"/>
              </a:rPr>
              <a:t>Ethernet</a:t>
            </a:r>
            <a:r>
              <a:rPr lang="ar-EG" sz="2189">
                <a:solidFill>
                  <a:srgbClr val="000000"/>
                </a:solidFill>
                <a:latin typeface="Roboto"/>
                <a:ea typeface="Roboto"/>
                <a:cs typeface="Roboto"/>
                <a:sym typeface="Roboto"/>
                <a:rtl val="true"/>
              </a:rPr>
              <a:t> وفهم تقنيات </a:t>
            </a:r>
            <a:r>
              <a:rPr lang="en-US" sz="2189">
                <a:solidFill>
                  <a:srgbClr val="000000"/>
                </a:solidFill>
                <a:latin typeface="Roboto"/>
                <a:ea typeface="Roboto"/>
                <a:cs typeface="Roboto"/>
                <a:sym typeface="Roboto"/>
              </a:rPr>
              <a:t>LAN</a:t>
            </a:r>
            <a:r>
              <a:rPr lang="ar-EG" sz="2189">
                <a:solidFill>
                  <a:srgbClr val="000000"/>
                </a:solidFill>
                <a:latin typeface="Roboto"/>
                <a:ea typeface="Roboto"/>
                <a:cs typeface="Roboto"/>
                <a:sym typeface="Roboto"/>
                <a:rtl val="true"/>
              </a:rPr>
              <a:t> مثل المحولات (</a:t>
            </a:r>
            <a:r>
              <a:rPr lang="en-US" sz="2189">
                <a:solidFill>
                  <a:srgbClr val="000000"/>
                </a:solidFill>
                <a:latin typeface="Roboto"/>
                <a:ea typeface="Roboto"/>
                <a:cs typeface="Roboto"/>
                <a:sym typeface="Roboto"/>
              </a:rPr>
              <a:t>Switches</a:t>
            </a:r>
            <a:r>
              <a:rPr lang="ar-EG" sz="2189">
                <a:solidFill>
                  <a:srgbClr val="000000"/>
                </a:solidFill>
                <a:latin typeface="Roboto"/>
                <a:ea typeface="Roboto"/>
                <a:cs typeface="Roboto"/>
                <a:sym typeface="Roboto"/>
                <a:rtl val="true"/>
              </a:rPr>
              <a:t>) والموزعات (</a:t>
            </a:r>
            <a:r>
              <a:rPr lang="en-US" sz="2189">
                <a:solidFill>
                  <a:srgbClr val="000000"/>
                </a:solidFill>
                <a:latin typeface="Roboto"/>
                <a:ea typeface="Roboto"/>
                <a:cs typeface="Roboto"/>
                <a:sym typeface="Roboto"/>
              </a:rPr>
              <a:t>Hubs</a:t>
            </a:r>
            <a:r>
              <a:rPr lang="ar-EG" sz="2189">
                <a:solidFill>
                  <a:srgbClr val="000000"/>
                </a:solidFill>
                <a:latin typeface="Roboto"/>
                <a:ea typeface="Roboto"/>
                <a:cs typeface="Roboto"/>
                <a:sym typeface="Roboto"/>
                <a:rtl val="true"/>
              </a:rPr>
              <a:t>).</a:t>
            </a:r>
          </a:p>
          <a:p>
            <a:pPr algn="just" rtl="true">
              <a:lnSpc>
                <a:spcPts val="3064"/>
              </a:lnSpc>
            </a:pPr>
            <a:r>
              <a:rPr lang="en-US" sz="2189">
                <a:solidFill>
                  <a:srgbClr val="000000"/>
                </a:solidFill>
                <a:latin typeface="Roboto"/>
                <a:ea typeface="Roboto"/>
                <a:cs typeface="Roboto"/>
                <a:sym typeface="Roboto"/>
              </a:rPr>
              <a:t>4</a:t>
            </a:r>
            <a:r>
              <a:rPr lang="ar-EG" sz="2189">
                <a:solidFill>
                  <a:srgbClr val="000000"/>
                </a:solidFill>
                <a:latin typeface="Roboto"/>
                <a:ea typeface="Roboto"/>
                <a:cs typeface="Roboto"/>
                <a:sym typeface="Roboto"/>
                <a:rtl val="true"/>
              </a:rPr>
              <a:t>. مفاهيم التوجيه (</a:t>
            </a:r>
            <a:r>
              <a:rPr lang="en-US" sz="2189">
                <a:solidFill>
                  <a:srgbClr val="000000"/>
                </a:solidFill>
                <a:latin typeface="Roboto"/>
                <a:ea typeface="Roboto"/>
                <a:cs typeface="Roboto"/>
                <a:sym typeface="Roboto"/>
              </a:rPr>
              <a:t>Routing</a:t>
            </a:r>
            <a:r>
              <a:rPr lang="ar-EG" sz="2189">
                <a:solidFill>
                  <a:srgbClr val="000000"/>
                </a:solidFill>
                <a:latin typeface="Roboto"/>
                <a:ea typeface="Roboto"/>
                <a:cs typeface="Roboto"/>
                <a:sym typeface="Roboto"/>
                <a:rtl val="true"/>
              </a:rPr>
              <a:t>): مقدمة في أجهزة التوجيه (</a:t>
            </a:r>
            <a:r>
              <a:rPr lang="en-US" sz="2189">
                <a:solidFill>
                  <a:srgbClr val="000000"/>
                </a:solidFill>
                <a:latin typeface="Roboto"/>
                <a:ea typeface="Roboto"/>
                <a:cs typeface="Roboto"/>
                <a:sym typeface="Roboto"/>
              </a:rPr>
              <a:t>Routers</a:t>
            </a:r>
            <a:r>
              <a:rPr lang="ar-EG" sz="2189">
                <a:solidFill>
                  <a:srgbClr val="000000"/>
                </a:solidFill>
                <a:latin typeface="Roboto"/>
                <a:ea typeface="Roboto"/>
                <a:cs typeface="Roboto"/>
                <a:sym typeface="Roboto"/>
                <a:rtl val="true"/>
              </a:rPr>
              <a:t>)، بروتوكولات التوجيه (</a:t>
            </a:r>
            <a:r>
              <a:rPr lang="en-US" sz="2189">
                <a:solidFill>
                  <a:srgbClr val="000000"/>
                </a:solidFill>
                <a:latin typeface="Roboto"/>
                <a:ea typeface="Roboto"/>
                <a:cs typeface="Roboto"/>
                <a:sym typeface="Roboto"/>
              </a:rPr>
              <a:t>RIP، OSPF، EIGRP</a:t>
            </a:r>
            <a:r>
              <a:rPr lang="ar-EG" sz="2189">
                <a:solidFill>
                  <a:srgbClr val="000000"/>
                </a:solidFill>
                <a:latin typeface="Roboto"/>
                <a:ea typeface="Roboto"/>
                <a:cs typeface="Roboto"/>
                <a:sym typeface="Roboto"/>
                <a:rtl val="true"/>
              </a:rPr>
              <a:t>)، والجداول التوجيهية.</a:t>
            </a:r>
          </a:p>
          <a:p>
            <a:pPr algn="just" rtl="true">
              <a:lnSpc>
                <a:spcPts val="3064"/>
              </a:lnSpc>
            </a:pPr>
            <a:r>
              <a:rPr lang="en-US" sz="2189">
                <a:solidFill>
                  <a:srgbClr val="000000"/>
                </a:solidFill>
                <a:latin typeface="Roboto"/>
                <a:ea typeface="Roboto"/>
                <a:cs typeface="Roboto"/>
                <a:sym typeface="Roboto"/>
              </a:rPr>
              <a:t>5</a:t>
            </a:r>
            <a:r>
              <a:rPr lang="ar-EG" sz="2189">
                <a:solidFill>
                  <a:srgbClr val="000000"/>
                </a:solidFill>
                <a:latin typeface="Roboto"/>
                <a:ea typeface="Roboto"/>
                <a:cs typeface="Roboto"/>
                <a:sym typeface="Roboto"/>
                <a:rtl val="true"/>
              </a:rPr>
              <a:t>. التحويل (</a:t>
            </a:r>
            <a:r>
              <a:rPr lang="en-US" sz="2189">
                <a:solidFill>
                  <a:srgbClr val="000000"/>
                </a:solidFill>
                <a:latin typeface="Roboto"/>
                <a:ea typeface="Roboto"/>
                <a:cs typeface="Roboto"/>
                <a:sym typeface="Roboto"/>
              </a:rPr>
              <a:t>Switching</a:t>
            </a:r>
            <a:r>
              <a:rPr lang="ar-EG" sz="2189">
                <a:solidFill>
                  <a:srgbClr val="000000"/>
                </a:solidFill>
                <a:latin typeface="Roboto"/>
                <a:ea typeface="Roboto"/>
                <a:cs typeface="Roboto"/>
                <a:sym typeface="Roboto"/>
                <a:rtl val="true"/>
              </a:rPr>
              <a:t>) و </a:t>
            </a:r>
            <a:r>
              <a:rPr lang="en-US" sz="2189">
                <a:solidFill>
                  <a:srgbClr val="000000"/>
                </a:solidFill>
                <a:latin typeface="Roboto"/>
                <a:ea typeface="Roboto"/>
                <a:cs typeface="Roboto"/>
                <a:sym typeface="Roboto"/>
              </a:rPr>
              <a:t>VLANs</a:t>
            </a:r>
            <a:r>
              <a:rPr lang="ar-EG" sz="2189">
                <a:solidFill>
                  <a:srgbClr val="000000"/>
                </a:solidFill>
                <a:latin typeface="Roboto"/>
                <a:ea typeface="Roboto"/>
                <a:cs typeface="Roboto"/>
                <a:sym typeface="Roboto"/>
                <a:rtl val="true"/>
              </a:rPr>
              <a:t>: تكوين واستكشاف المحولات، إنشاء وإدارة الشبكات المحلية الافتراضية (</a:t>
            </a:r>
            <a:r>
              <a:rPr lang="en-US" sz="2189">
                <a:solidFill>
                  <a:srgbClr val="000000"/>
                </a:solidFill>
                <a:latin typeface="Roboto"/>
                <a:ea typeface="Roboto"/>
                <a:cs typeface="Roboto"/>
                <a:sym typeface="Roboto"/>
              </a:rPr>
              <a:t>VLANs</a:t>
            </a:r>
            <a:r>
              <a:rPr lang="ar-EG" sz="2189">
                <a:solidFill>
                  <a:srgbClr val="000000"/>
                </a:solidFill>
                <a:latin typeface="Roboto"/>
                <a:ea typeface="Roboto"/>
                <a:cs typeface="Roboto"/>
                <a:sym typeface="Roboto"/>
                <a:rtl val="true"/>
              </a:rPr>
              <a:t>).</a:t>
            </a:r>
          </a:p>
          <a:p>
            <a:pPr algn="just" rtl="true">
              <a:lnSpc>
                <a:spcPts val="3064"/>
              </a:lnSpc>
            </a:pPr>
            <a:r>
              <a:rPr lang="en-US" sz="2189">
                <a:solidFill>
                  <a:srgbClr val="000000"/>
                </a:solidFill>
                <a:latin typeface="Roboto"/>
                <a:ea typeface="Roboto"/>
                <a:cs typeface="Roboto"/>
                <a:sym typeface="Roboto"/>
              </a:rPr>
              <a:t>6</a:t>
            </a:r>
            <a:r>
              <a:rPr lang="ar-EG" sz="2189">
                <a:solidFill>
                  <a:srgbClr val="000000"/>
                </a:solidFill>
                <a:latin typeface="Roboto"/>
                <a:ea typeface="Roboto"/>
                <a:cs typeface="Roboto"/>
                <a:sym typeface="Roboto"/>
                <a:rtl val="true"/>
              </a:rPr>
              <a:t>. الشبكات اللاسلكية: أساسيات تقنيات الشبكات اللاسلكية، تكوين أجهزة التوجيه اللاسلكية ونقاط الوصول.</a:t>
            </a:r>
          </a:p>
          <a:p>
            <a:pPr algn="just" rtl="true">
              <a:lnSpc>
                <a:spcPts val="3064"/>
              </a:lnSpc>
            </a:pPr>
            <a:r>
              <a:rPr lang="en-US" sz="2189">
                <a:solidFill>
                  <a:srgbClr val="000000"/>
                </a:solidFill>
                <a:latin typeface="Roboto"/>
                <a:ea typeface="Roboto"/>
                <a:cs typeface="Roboto"/>
                <a:sym typeface="Roboto"/>
              </a:rPr>
              <a:t>7</a:t>
            </a:r>
            <a:r>
              <a:rPr lang="ar-EG" sz="2189">
                <a:solidFill>
                  <a:srgbClr val="000000"/>
                </a:solidFill>
                <a:latin typeface="Roboto"/>
                <a:ea typeface="Roboto"/>
                <a:cs typeface="Roboto"/>
                <a:sym typeface="Roboto"/>
                <a:rtl val="true"/>
              </a:rPr>
              <a:t>. أمان الشبكات: تنفيذ بروتوكولات الأمان الأساسية، قوائم التحكم في الوصول (</a:t>
            </a:r>
            <a:r>
              <a:rPr lang="en-US" sz="2189">
                <a:solidFill>
                  <a:srgbClr val="000000"/>
                </a:solidFill>
                <a:latin typeface="Roboto"/>
                <a:ea typeface="Roboto"/>
                <a:cs typeface="Roboto"/>
                <a:sym typeface="Roboto"/>
              </a:rPr>
              <a:t>ACLs</a:t>
            </a:r>
            <a:r>
              <a:rPr lang="ar-EG" sz="2189">
                <a:solidFill>
                  <a:srgbClr val="000000"/>
                </a:solidFill>
                <a:latin typeface="Roboto"/>
                <a:ea typeface="Roboto"/>
                <a:cs typeface="Roboto"/>
                <a:sym typeface="Roboto"/>
                <a:rtl val="true"/>
              </a:rPr>
              <a:t>)، وتدابير أمان الشبكة.</a:t>
            </a:r>
          </a:p>
          <a:p>
            <a:pPr algn="just" rtl="true">
              <a:lnSpc>
                <a:spcPts val="3064"/>
              </a:lnSpc>
            </a:pPr>
            <a:r>
              <a:rPr lang="en-US" sz="2189">
                <a:solidFill>
                  <a:srgbClr val="000000"/>
                </a:solidFill>
                <a:latin typeface="Roboto"/>
                <a:ea typeface="Roboto"/>
                <a:cs typeface="Roboto"/>
                <a:sym typeface="Roboto"/>
              </a:rPr>
              <a:t>8</a:t>
            </a:r>
            <a:r>
              <a:rPr lang="ar-EG" sz="2189">
                <a:solidFill>
                  <a:srgbClr val="000000"/>
                </a:solidFill>
                <a:latin typeface="Roboto"/>
                <a:ea typeface="Roboto"/>
                <a:cs typeface="Roboto"/>
                <a:sym typeface="Roboto"/>
                <a:rtl val="true"/>
              </a:rPr>
              <a:t>. التوجيه </a:t>
            </a:r>
            <a:r>
              <a:rPr lang="en-US" sz="2189">
                <a:solidFill>
                  <a:srgbClr val="000000"/>
                </a:solidFill>
                <a:latin typeface="Roboto"/>
                <a:ea typeface="Roboto"/>
                <a:cs typeface="Roboto"/>
                <a:sym typeface="Roboto"/>
              </a:rPr>
              <a:t>IP</a:t>
            </a:r>
            <a:r>
              <a:rPr lang="ar-EG" sz="2189">
                <a:solidFill>
                  <a:srgbClr val="000000"/>
                </a:solidFill>
                <a:latin typeface="Roboto"/>
                <a:ea typeface="Roboto"/>
                <a:cs typeface="Roboto"/>
                <a:sym typeface="Roboto"/>
                <a:rtl val="true"/>
              </a:rPr>
              <a:t> وتقسيم الشبكات (</a:t>
            </a:r>
            <a:r>
              <a:rPr lang="en-US" sz="2189">
                <a:solidFill>
                  <a:srgbClr val="000000"/>
                </a:solidFill>
                <a:latin typeface="Roboto"/>
                <a:ea typeface="Roboto"/>
                <a:cs typeface="Roboto"/>
                <a:sym typeface="Roboto"/>
              </a:rPr>
              <a:t>Subnetting</a:t>
            </a:r>
            <a:r>
              <a:rPr lang="ar-EG" sz="2189">
                <a:solidFill>
                  <a:srgbClr val="000000"/>
                </a:solidFill>
                <a:latin typeface="Roboto"/>
                <a:ea typeface="Roboto"/>
                <a:cs typeface="Roboto"/>
                <a:sym typeface="Roboto"/>
                <a:rtl val="true"/>
              </a:rPr>
              <a:t>): مفاهيم متقدمة في التوجيه </a:t>
            </a:r>
            <a:r>
              <a:rPr lang="en-US" sz="2189">
                <a:solidFill>
                  <a:srgbClr val="000000"/>
                </a:solidFill>
                <a:latin typeface="Roboto"/>
                <a:ea typeface="Roboto"/>
                <a:cs typeface="Roboto"/>
                <a:sym typeface="Roboto"/>
              </a:rPr>
              <a:t>IP</a:t>
            </a:r>
            <a:r>
              <a:rPr lang="ar-EG" sz="2189">
                <a:solidFill>
                  <a:srgbClr val="000000"/>
                </a:solidFill>
                <a:latin typeface="Roboto"/>
                <a:ea typeface="Roboto"/>
                <a:cs typeface="Roboto"/>
                <a:sym typeface="Roboto"/>
                <a:rtl val="true"/>
              </a:rPr>
              <a:t>، تقسيم الشبكات، وتقسيم الشبكات باستخدام </a:t>
            </a:r>
            <a:r>
              <a:rPr lang="en-US" sz="2189">
                <a:solidFill>
                  <a:srgbClr val="000000"/>
                </a:solidFill>
                <a:latin typeface="Roboto"/>
                <a:ea typeface="Roboto"/>
                <a:cs typeface="Roboto"/>
                <a:sym typeface="Roboto"/>
              </a:rPr>
              <a:t>VLSM</a:t>
            </a:r>
            <a:r>
              <a:rPr lang="ar-EG" sz="2189">
                <a:solidFill>
                  <a:srgbClr val="000000"/>
                </a:solidFill>
                <a:latin typeface="Roboto"/>
                <a:ea typeface="Roboto"/>
                <a:cs typeface="Roboto"/>
                <a:sym typeface="Roboto"/>
                <a:rtl val="true"/>
              </a:rPr>
              <a:t> (القناع المتغير لطول الشبكة).</a:t>
            </a:r>
          </a:p>
          <a:p>
            <a:pPr algn="just" rtl="true">
              <a:lnSpc>
                <a:spcPts val="3064"/>
              </a:lnSpc>
            </a:pPr>
            <a:r>
              <a:rPr lang="en-US" sz="2189">
                <a:solidFill>
                  <a:srgbClr val="000000"/>
                </a:solidFill>
                <a:latin typeface="Roboto"/>
                <a:ea typeface="Roboto"/>
                <a:cs typeface="Roboto"/>
                <a:sym typeface="Roboto"/>
              </a:rPr>
              <a:t>9</a:t>
            </a:r>
            <a:r>
              <a:rPr lang="ar-EG" sz="2189">
                <a:solidFill>
                  <a:srgbClr val="000000"/>
                </a:solidFill>
                <a:latin typeface="Roboto"/>
                <a:ea typeface="Roboto"/>
                <a:cs typeface="Roboto"/>
                <a:sym typeface="Roboto"/>
                <a:rtl val="true"/>
              </a:rPr>
              <a:t>. شبكات المناطق الواسعة (</a:t>
            </a:r>
            <a:r>
              <a:rPr lang="en-US" sz="2189">
                <a:solidFill>
                  <a:srgbClr val="000000"/>
                </a:solidFill>
                <a:latin typeface="Roboto"/>
                <a:ea typeface="Roboto"/>
                <a:cs typeface="Roboto"/>
                <a:sym typeface="Roboto"/>
              </a:rPr>
              <a:t>WANs</a:t>
            </a:r>
            <a:r>
              <a:rPr lang="ar-EG" sz="2189">
                <a:solidFill>
                  <a:srgbClr val="000000"/>
                </a:solidFill>
                <a:latin typeface="Roboto"/>
                <a:ea typeface="Roboto"/>
                <a:cs typeface="Roboto"/>
                <a:sym typeface="Roboto"/>
                <a:rtl val="true"/>
              </a:rPr>
              <a:t>): فهم تقنيات </a:t>
            </a:r>
            <a:r>
              <a:rPr lang="en-US" sz="2189">
                <a:solidFill>
                  <a:srgbClr val="000000"/>
                </a:solidFill>
                <a:latin typeface="Roboto"/>
                <a:ea typeface="Roboto"/>
                <a:cs typeface="Roboto"/>
                <a:sym typeface="Roboto"/>
              </a:rPr>
              <a:t>WAN</a:t>
            </a:r>
            <a:r>
              <a:rPr lang="ar-EG" sz="2189">
                <a:solidFill>
                  <a:srgbClr val="000000"/>
                </a:solidFill>
                <a:latin typeface="Roboto"/>
                <a:ea typeface="Roboto"/>
                <a:cs typeface="Roboto"/>
                <a:sym typeface="Roboto"/>
                <a:rtl val="true"/>
              </a:rPr>
              <a:t> مثل </a:t>
            </a:r>
            <a:r>
              <a:rPr lang="en-US" sz="2189">
                <a:solidFill>
                  <a:srgbClr val="000000"/>
                </a:solidFill>
                <a:latin typeface="Roboto"/>
                <a:ea typeface="Roboto"/>
                <a:cs typeface="Roboto"/>
                <a:sym typeface="Roboto"/>
              </a:rPr>
              <a:t>PPP، Frame Relay</a:t>
            </a:r>
            <a:r>
              <a:rPr lang="ar-EG" sz="2189">
                <a:solidFill>
                  <a:srgbClr val="000000"/>
                </a:solidFill>
                <a:latin typeface="Roboto"/>
                <a:ea typeface="Roboto"/>
                <a:cs typeface="Roboto"/>
                <a:sym typeface="Roboto"/>
                <a:rtl val="true"/>
              </a:rPr>
              <a:t>، والشبكات الخاصة الافتراضية (</a:t>
            </a:r>
            <a:r>
              <a:rPr lang="en-US" sz="2189">
                <a:solidFill>
                  <a:srgbClr val="000000"/>
                </a:solidFill>
                <a:latin typeface="Roboto"/>
                <a:ea typeface="Roboto"/>
                <a:cs typeface="Roboto"/>
                <a:sym typeface="Roboto"/>
              </a:rPr>
              <a:t>VPNs</a:t>
            </a:r>
            <a:r>
              <a:rPr lang="ar-EG" sz="2189">
                <a:solidFill>
                  <a:srgbClr val="000000"/>
                </a:solidFill>
                <a:latin typeface="Roboto"/>
                <a:ea typeface="Roboto"/>
                <a:cs typeface="Roboto"/>
                <a:sym typeface="Roboto"/>
                <a:rtl val="true"/>
              </a:rPr>
              <a:t>).</a:t>
            </a:r>
          </a:p>
          <a:p>
            <a:pPr algn="just" rtl="true">
              <a:lnSpc>
                <a:spcPts val="3064"/>
              </a:lnSpc>
            </a:pPr>
            <a:r>
              <a:rPr lang="en-US" sz="2189">
                <a:solidFill>
                  <a:srgbClr val="000000"/>
                </a:solidFill>
                <a:latin typeface="Roboto"/>
                <a:ea typeface="Roboto"/>
                <a:cs typeface="Roboto"/>
                <a:sym typeface="Roboto"/>
              </a:rPr>
              <a:t>10</a:t>
            </a:r>
            <a:r>
              <a:rPr lang="ar-EG" sz="2189">
                <a:solidFill>
                  <a:srgbClr val="000000"/>
                </a:solidFill>
                <a:latin typeface="Roboto"/>
                <a:ea typeface="Roboto"/>
                <a:cs typeface="Roboto"/>
                <a:sym typeface="Roboto"/>
                <a:rtl val="true"/>
              </a:rPr>
              <a:t>. استكشاف الأخطاء وإصلاحها في الشبكات: تقنيات تشخيص وحل مشاكل الشبكة باستخدام أدوات مثل </a:t>
            </a:r>
            <a:r>
              <a:rPr lang="en-US" sz="2189">
                <a:solidFill>
                  <a:srgbClr val="000000"/>
                </a:solidFill>
                <a:latin typeface="Roboto"/>
                <a:ea typeface="Roboto"/>
                <a:cs typeface="Roboto"/>
                <a:sym typeface="Roboto"/>
              </a:rPr>
              <a:t>ping، traceroute</a:t>
            </a:r>
            <a:r>
              <a:rPr lang="ar-EG" sz="2189">
                <a:solidFill>
                  <a:srgbClr val="000000"/>
                </a:solidFill>
                <a:latin typeface="Roboto"/>
                <a:ea typeface="Roboto"/>
                <a:cs typeface="Roboto"/>
                <a:sym typeface="Roboto"/>
                <a:rtl val="true"/>
              </a:rPr>
              <a:t>، و</a:t>
            </a:r>
            <a:r>
              <a:rPr lang="en-US" sz="2189">
                <a:solidFill>
                  <a:srgbClr val="000000"/>
                </a:solidFill>
                <a:latin typeface="Roboto"/>
                <a:ea typeface="Roboto"/>
                <a:cs typeface="Roboto"/>
                <a:sym typeface="Roboto"/>
              </a:rPr>
              <a:t>Wireshark</a:t>
            </a:r>
            <a:r>
              <a:rPr lang="ar-EG" sz="2189">
                <a:solidFill>
                  <a:srgbClr val="000000"/>
                </a:solidFill>
                <a:latin typeface="Roboto"/>
                <a:ea typeface="Roboto"/>
                <a:cs typeface="Roboto"/>
                <a:sym typeface="Roboto"/>
                <a:rtl val="true"/>
              </a:rPr>
              <a:t>.</a:t>
            </a:r>
          </a:p>
          <a:p>
            <a:pPr algn="just" rtl="true">
              <a:lnSpc>
                <a:spcPts val="3064"/>
              </a:lnSpc>
            </a:pPr>
            <a:r>
              <a:rPr lang="en-US" sz="2189">
                <a:solidFill>
                  <a:srgbClr val="000000"/>
                </a:solidFill>
                <a:latin typeface="Roboto"/>
                <a:ea typeface="Roboto"/>
                <a:cs typeface="Roboto"/>
                <a:sym typeface="Roboto"/>
              </a:rPr>
              <a:t>11</a:t>
            </a:r>
            <a:r>
              <a:rPr lang="ar-EG" sz="2189">
                <a:solidFill>
                  <a:srgbClr val="000000"/>
                </a:solidFill>
                <a:latin typeface="Roboto"/>
                <a:ea typeface="Roboto"/>
                <a:cs typeface="Roboto"/>
                <a:sym typeface="Roboto"/>
                <a:rtl val="true"/>
              </a:rPr>
              <a:t>. تنفيذ </a:t>
            </a:r>
            <a:r>
              <a:rPr lang="en-US" sz="2189">
                <a:solidFill>
                  <a:srgbClr val="000000"/>
                </a:solidFill>
                <a:latin typeface="Roboto"/>
                <a:ea typeface="Roboto"/>
                <a:cs typeface="Roboto"/>
                <a:sym typeface="Roboto"/>
              </a:rPr>
              <a:t>IPv6</a:t>
            </a:r>
            <a:r>
              <a:rPr lang="ar-EG" sz="2189">
                <a:solidFill>
                  <a:srgbClr val="000000"/>
                </a:solidFill>
                <a:latin typeface="Roboto"/>
                <a:ea typeface="Roboto"/>
                <a:cs typeface="Roboto"/>
                <a:sym typeface="Roboto"/>
                <a:rtl val="true"/>
              </a:rPr>
              <a:t>: تكوين وإدارة شبكات </a:t>
            </a:r>
            <a:r>
              <a:rPr lang="en-US" sz="2189">
                <a:solidFill>
                  <a:srgbClr val="000000"/>
                </a:solidFill>
                <a:latin typeface="Roboto"/>
                <a:ea typeface="Roboto"/>
                <a:cs typeface="Roboto"/>
                <a:sym typeface="Roboto"/>
              </a:rPr>
              <a:t>IPv6</a:t>
            </a:r>
            <a:r>
              <a:rPr lang="ar-EG" sz="2189">
                <a:solidFill>
                  <a:srgbClr val="000000"/>
                </a:solidFill>
                <a:latin typeface="Roboto"/>
                <a:ea typeface="Roboto"/>
                <a:cs typeface="Roboto"/>
                <a:sym typeface="Roboto"/>
                <a:rtl val="true"/>
              </a:rPr>
              <a:t> وفهم الفروقات بينها وبين </a:t>
            </a:r>
            <a:r>
              <a:rPr lang="en-US" sz="2189">
                <a:solidFill>
                  <a:srgbClr val="000000"/>
                </a:solidFill>
                <a:latin typeface="Roboto"/>
                <a:ea typeface="Roboto"/>
                <a:cs typeface="Roboto"/>
                <a:sym typeface="Roboto"/>
              </a:rPr>
              <a:t>IPv4</a:t>
            </a:r>
            <a:r>
              <a:rPr lang="ar-EG" sz="2189">
                <a:solidFill>
                  <a:srgbClr val="000000"/>
                </a:solidFill>
                <a:latin typeface="Roboto"/>
                <a:ea typeface="Roboto"/>
                <a:cs typeface="Roboto"/>
                <a:sym typeface="Roboto"/>
                <a:rtl val="true"/>
              </a:rPr>
              <a:t>.</a:t>
            </a:r>
          </a:p>
          <a:p>
            <a:pPr algn="just" rtl="true">
              <a:lnSpc>
                <a:spcPts val="3064"/>
              </a:lnSpc>
            </a:pPr>
            <a:r>
              <a:rPr lang="en-US" sz="2189">
                <a:solidFill>
                  <a:srgbClr val="000000"/>
                </a:solidFill>
                <a:latin typeface="Roboto"/>
                <a:ea typeface="Roboto"/>
                <a:cs typeface="Roboto"/>
                <a:sym typeface="Roboto"/>
              </a:rPr>
              <a:t>12</a:t>
            </a:r>
            <a:r>
              <a:rPr lang="ar-EG" sz="2189">
                <a:solidFill>
                  <a:srgbClr val="000000"/>
                </a:solidFill>
                <a:latin typeface="Roboto"/>
                <a:ea typeface="Roboto"/>
                <a:cs typeface="Roboto"/>
                <a:sym typeface="Roboto"/>
                <a:rtl val="true"/>
              </a:rPr>
              <a:t>. أتمتة الشبكات: مقدمة لأدوات أتمتة الشبكات ولغات البرمجة، بما في ذلك </a:t>
            </a:r>
            <a:r>
              <a:rPr lang="en-US" sz="2189">
                <a:solidFill>
                  <a:srgbClr val="000000"/>
                </a:solidFill>
                <a:latin typeface="Roboto"/>
                <a:ea typeface="Roboto"/>
                <a:cs typeface="Roboto"/>
                <a:sym typeface="Roboto"/>
              </a:rPr>
              <a:t>SDN</a:t>
            </a:r>
            <a:r>
              <a:rPr lang="ar-EG" sz="2189">
                <a:solidFill>
                  <a:srgbClr val="000000"/>
                </a:solidFill>
                <a:latin typeface="Roboto"/>
                <a:ea typeface="Roboto"/>
                <a:cs typeface="Roboto"/>
                <a:sym typeface="Roboto"/>
                <a:rtl val="true"/>
              </a:rPr>
              <a:t> (الشبكات المعرفة بالبرمجيات).</a:t>
            </a:r>
          </a:p>
          <a:p>
            <a:pPr algn="just" rtl="true">
              <a:lnSpc>
                <a:spcPts val="3064"/>
              </a:lnSpc>
            </a:pPr>
            <a:r>
              <a:rPr lang="en-US" sz="2189">
                <a:solidFill>
                  <a:srgbClr val="000000"/>
                </a:solidFill>
                <a:latin typeface="Roboto"/>
                <a:ea typeface="Roboto"/>
                <a:cs typeface="Roboto"/>
                <a:sym typeface="Roboto"/>
              </a:rPr>
              <a:t>13</a:t>
            </a:r>
            <a:r>
              <a:rPr lang="ar-EG" sz="2189">
                <a:solidFill>
                  <a:srgbClr val="000000"/>
                </a:solidFill>
                <a:latin typeface="Roboto"/>
                <a:ea typeface="Roboto"/>
                <a:cs typeface="Roboto"/>
                <a:sym typeface="Roboto"/>
                <a:rtl val="true"/>
              </a:rPr>
              <a:t>. خدمات </a:t>
            </a:r>
            <a:r>
              <a:rPr lang="en-US" sz="2189">
                <a:solidFill>
                  <a:srgbClr val="000000"/>
                </a:solidFill>
                <a:latin typeface="Roboto"/>
                <a:ea typeface="Roboto"/>
                <a:cs typeface="Roboto"/>
                <a:sym typeface="Roboto"/>
              </a:rPr>
              <a:t>IP</a:t>
            </a:r>
            <a:r>
              <a:rPr lang="ar-EG" sz="2189">
                <a:solidFill>
                  <a:srgbClr val="000000"/>
                </a:solidFill>
                <a:latin typeface="Roboto"/>
                <a:ea typeface="Roboto"/>
                <a:cs typeface="Roboto"/>
                <a:sym typeface="Roboto"/>
                <a:rtl val="true"/>
              </a:rPr>
              <a:t>: تكوين خدمات مثل </a:t>
            </a:r>
            <a:r>
              <a:rPr lang="en-US" sz="2189">
                <a:solidFill>
                  <a:srgbClr val="000000"/>
                </a:solidFill>
                <a:latin typeface="Roboto"/>
                <a:ea typeface="Roboto"/>
                <a:cs typeface="Roboto"/>
                <a:sym typeface="Roboto"/>
              </a:rPr>
              <a:t>NAT</a:t>
            </a:r>
            <a:r>
              <a:rPr lang="ar-EG" sz="2189">
                <a:solidFill>
                  <a:srgbClr val="000000"/>
                </a:solidFill>
                <a:latin typeface="Roboto"/>
                <a:ea typeface="Roboto"/>
                <a:cs typeface="Roboto"/>
                <a:sym typeface="Roboto"/>
                <a:rtl val="true"/>
              </a:rPr>
              <a:t> (ترجمة العنوان الشبكي)، </a:t>
            </a:r>
            <a:r>
              <a:rPr lang="en-US" sz="2189">
                <a:solidFill>
                  <a:srgbClr val="000000"/>
                </a:solidFill>
                <a:latin typeface="Roboto"/>
                <a:ea typeface="Roboto"/>
                <a:cs typeface="Roboto"/>
                <a:sym typeface="Roboto"/>
              </a:rPr>
              <a:t>DHCP</a:t>
            </a:r>
            <a:r>
              <a:rPr lang="ar-EG" sz="2189">
                <a:solidFill>
                  <a:srgbClr val="000000"/>
                </a:solidFill>
                <a:latin typeface="Roboto"/>
                <a:ea typeface="Roboto"/>
                <a:cs typeface="Roboto"/>
                <a:sym typeface="Roboto"/>
                <a:rtl val="true"/>
              </a:rPr>
              <a:t> (بروتوكول تكوين المضيف الديناميكي)، و </a:t>
            </a:r>
            <a:r>
              <a:rPr lang="en-US" sz="2189">
                <a:solidFill>
                  <a:srgbClr val="000000"/>
                </a:solidFill>
                <a:latin typeface="Roboto"/>
                <a:ea typeface="Roboto"/>
                <a:cs typeface="Roboto"/>
                <a:sym typeface="Roboto"/>
              </a:rPr>
              <a:t>DNS</a:t>
            </a:r>
            <a:r>
              <a:rPr lang="ar-EG" sz="2189">
                <a:solidFill>
                  <a:srgbClr val="000000"/>
                </a:solidFill>
                <a:latin typeface="Roboto"/>
                <a:ea typeface="Roboto"/>
                <a:cs typeface="Roboto"/>
                <a:sym typeface="Roboto"/>
                <a:rtl val="true"/>
              </a:rPr>
              <a:t> (نظام أسماء النطاقات).</a:t>
            </a:r>
          </a:p>
          <a:p>
            <a:pPr algn="just" rtl="true">
              <a:lnSpc>
                <a:spcPts val="3064"/>
              </a:lnSpc>
            </a:pPr>
            <a:r>
              <a:rPr lang="en-US" sz="2189">
                <a:solidFill>
                  <a:srgbClr val="000000"/>
                </a:solidFill>
                <a:latin typeface="Roboto"/>
                <a:ea typeface="Roboto"/>
                <a:cs typeface="Roboto"/>
                <a:sym typeface="Roboto"/>
              </a:rPr>
              <a:t>14</a:t>
            </a:r>
            <a:r>
              <a:rPr lang="ar-EG" sz="2189">
                <a:solidFill>
                  <a:srgbClr val="000000"/>
                </a:solidFill>
                <a:latin typeface="Roboto"/>
                <a:ea typeface="Roboto"/>
                <a:cs typeface="Roboto"/>
                <a:sym typeface="Roboto"/>
                <a:rtl val="true"/>
              </a:rPr>
              <a:t>. التكوين الأساسي لشبكات </a:t>
            </a:r>
            <a:r>
              <a:rPr lang="en-US" sz="2189">
                <a:solidFill>
                  <a:srgbClr val="000000"/>
                </a:solidFill>
                <a:latin typeface="Roboto"/>
                <a:ea typeface="Roboto"/>
                <a:cs typeface="Roboto"/>
                <a:sym typeface="Roboto"/>
              </a:rPr>
              <a:t>WAN</a:t>
            </a:r>
            <a:r>
              <a:rPr lang="ar-EG" sz="2189">
                <a:solidFill>
                  <a:srgbClr val="000000"/>
                </a:solidFill>
                <a:latin typeface="Roboto"/>
                <a:ea typeface="Roboto"/>
                <a:cs typeface="Roboto"/>
                <a:sym typeface="Roboto"/>
                <a:rtl val="true"/>
              </a:rPr>
              <a:t>: إعداد وتكوين الاتصالات الأساسية لشبكات </a:t>
            </a:r>
            <a:r>
              <a:rPr lang="en-US" sz="2189">
                <a:solidFill>
                  <a:srgbClr val="000000"/>
                </a:solidFill>
                <a:latin typeface="Roboto"/>
                <a:ea typeface="Roboto"/>
                <a:cs typeface="Roboto"/>
                <a:sym typeface="Roboto"/>
              </a:rPr>
              <a:t>WAN</a:t>
            </a:r>
            <a:r>
              <a:rPr lang="ar-EG" sz="2189">
                <a:solidFill>
                  <a:srgbClr val="000000"/>
                </a:solidFill>
                <a:latin typeface="Roboto"/>
                <a:ea typeface="Roboto"/>
                <a:cs typeface="Roboto"/>
                <a:sym typeface="Roboto"/>
                <a:rtl val="true"/>
              </a:rPr>
              <a:t> وفهم بروتوكولات مثل </a:t>
            </a:r>
            <a:r>
              <a:rPr lang="en-US" sz="2189">
                <a:solidFill>
                  <a:srgbClr val="000000"/>
                </a:solidFill>
                <a:latin typeface="Roboto"/>
                <a:ea typeface="Roboto"/>
                <a:cs typeface="Roboto"/>
                <a:sym typeface="Roboto"/>
              </a:rPr>
              <a:t>H.323</a:t>
            </a:r>
            <a:r>
              <a:rPr lang="ar-EG" sz="2189">
                <a:solidFill>
                  <a:srgbClr val="000000"/>
                </a:solidFill>
                <a:latin typeface="Roboto"/>
                <a:ea typeface="Roboto"/>
                <a:cs typeface="Roboto"/>
                <a:sym typeface="Roboto"/>
                <a:rtl val="true"/>
              </a:rPr>
              <a:t> و </a:t>
            </a:r>
            <a:r>
              <a:rPr lang="en-US" sz="2189">
                <a:solidFill>
                  <a:srgbClr val="000000"/>
                </a:solidFill>
                <a:latin typeface="Roboto"/>
                <a:ea typeface="Roboto"/>
                <a:cs typeface="Roboto"/>
                <a:sym typeface="Roboto"/>
              </a:rPr>
              <a:t>VoIP</a:t>
            </a:r>
            <a:r>
              <a:rPr lang="ar-EG" sz="2189">
                <a:solidFill>
                  <a:srgbClr val="000000"/>
                </a:solidFill>
                <a:latin typeface="Roboto"/>
                <a:ea typeface="Roboto"/>
                <a:cs typeface="Roboto"/>
                <a:sym typeface="Roboto"/>
                <a:rtl val="true"/>
              </a:rPr>
              <a:t>.</a:t>
            </a:r>
          </a:p>
          <a:p>
            <a:pPr algn="just" rtl="true">
              <a:lnSpc>
                <a:spcPts val="3064"/>
              </a:lnSpc>
            </a:pPr>
            <a:r>
              <a:rPr lang="en-US" sz="2189">
                <a:solidFill>
                  <a:srgbClr val="000000"/>
                </a:solidFill>
                <a:latin typeface="Roboto"/>
                <a:ea typeface="Roboto"/>
                <a:cs typeface="Roboto"/>
                <a:sym typeface="Roboto"/>
              </a:rPr>
              <a:t>15</a:t>
            </a:r>
            <a:r>
              <a:rPr lang="ar-EG" sz="2189">
                <a:solidFill>
                  <a:srgbClr val="000000"/>
                </a:solidFill>
                <a:latin typeface="Roboto"/>
                <a:ea typeface="Roboto"/>
                <a:cs typeface="Roboto"/>
                <a:sym typeface="Roboto"/>
                <a:rtl val="true"/>
              </a:rPr>
              <a:t>. الحوسبة السحابية والتخزين الافتراضي: نظرة عامة على تقنيات الحوسبة السحابية ومفاهيم الشبكات الافتراضية.</a:t>
            </a:r>
          </a:p>
          <a:p>
            <a:pPr algn="just" rtl="true">
              <a:lnSpc>
                <a:spcPts val="3064"/>
              </a:lnSpc>
            </a:pPr>
            <a:r>
              <a:rPr lang="ar-EG" sz="2189">
                <a:solidFill>
                  <a:srgbClr val="000000"/>
                </a:solidFill>
                <a:latin typeface="Roboto"/>
                <a:ea typeface="Roboto"/>
                <a:cs typeface="Roboto"/>
                <a:sym typeface="Roboto"/>
                <a:rtl val="true"/>
              </a:rPr>
              <a:t> </a:t>
            </a:r>
          </a:p>
        </p:txBody>
      </p:sp>
    </p:spTree>
  </p:cSld>
  <p:clrMapOvr>
    <a:masterClrMapping/>
  </p:clrMapOvr>
</p:sld>
</file>

<file path=ppt/slides/slide9.xml><?xml version="1.0" encoding="utf-8"?>
<p:sld xmlns:p="http://schemas.openxmlformats.org/presentationml/2006/main" xmlns:a="http://schemas.openxmlformats.org/drawingml/2006/main">
  <p:cSld>
    <p:bg>
      <p:bgPr>
        <a:solidFill>
          <a:srgbClr val="E8EDEF"/>
        </a:solidFill>
      </p:bgPr>
    </p:bg>
    <p:spTree>
      <p:nvGrpSpPr>
        <p:cNvPr id="1" name=""/>
        <p:cNvGrpSpPr/>
        <p:nvPr/>
      </p:nvGrpSpPr>
      <p:grpSpPr>
        <a:xfrm>
          <a:off x="0" y="0"/>
          <a:ext cx="0" cy="0"/>
          <a:chOff x="0" y="0"/>
          <a:chExt cx="0" cy="0"/>
        </a:xfrm>
      </p:grpSpPr>
      <p:sp>
        <p:nvSpPr>
          <p:cNvPr name="TextBox 2" id="2"/>
          <p:cNvSpPr txBox="true"/>
          <p:nvPr/>
        </p:nvSpPr>
        <p:spPr>
          <a:xfrm rot="0">
            <a:off x="380750" y="1154012"/>
            <a:ext cx="17554025" cy="9592100"/>
          </a:xfrm>
          <a:prstGeom prst="rect">
            <a:avLst/>
          </a:prstGeom>
        </p:spPr>
        <p:txBody>
          <a:bodyPr anchor="t" rtlCol="false" tIns="0" lIns="0" bIns="0" rIns="0">
            <a:spAutoFit/>
          </a:bodyPr>
          <a:lstStyle/>
          <a:p>
            <a:pPr algn="l">
              <a:lnSpc>
                <a:spcPts val="2703"/>
              </a:lnSpc>
            </a:pPr>
            <a:r>
              <a:rPr lang="en-US" sz="1931" b="true">
                <a:solidFill>
                  <a:srgbClr val="000000"/>
                </a:solidFill>
                <a:latin typeface="Open Sauce Bold"/>
                <a:ea typeface="Open Sauce Bold"/>
                <a:cs typeface="Open Sauce Bold"/>
                <a:sym typeface="Open Sauce Bold"/>
              </a:rPr>
              <a:t>1. Understand Networking Concepts: Comprehend the basics of networking and the different network models (OSI, TCP/IP)</a:t>
            </a:r>
          </a:p>
          <a:p>
            <a:pPr algn="l">
              <a:lnSpc>
                <a:spcPts val="2703"/>
              </a:lnSpc>
            </a:pPr>
            <a:r>
              <a:rPr lang="en-US" sz="1931" b="true">
                <a:solidFill>
                  <a:srgbClr val="000000"/>
                </a:solidFill>
                <a:latin typeface="Open Sauce Bold"/>
                <a:ea typeface="Open Sauce Bold"/>
                <a:cs typeface="Open Sauce Bold"/>
                <a:sym typeface="Open Sauce Bold"/>
              </a:rPr>
              <a:t>Learn about the various types of networks such as LANs, WANs, and MANs.</a:t>
            </a:r>
          </a:p>
          <a:p>
            <a:pPr algn="l">
              <a:lnSpc>
                <a:spcPts val="2703"/>
              </a:lnSpc>
            </a:pPr>
            <a:r>
              <a:rPr lang="en-US" sz="1931" b="true">
                <a:solidFill>
                  <a:srgbClr val="000000"/>
                </a:solidFill>
                <a:latin typeface="Open Sauce Bold"/>
                <a:ea typeface="Open Sauce Bold"/>
                <a:cs typeface="Open Sauce Bold"/>
                <a:sym typeface="Open Sauce Bold"/>
              </a:rPr>
              <a:t>2. IP Addressing and Subnetting: Master IPv4 and IPv6 addressing schemes. Gain proficiency in subnetting, VLSM, and CIDR (Classless Inter-Domain Routing).</a:t>
            </a:r>
          </a:p>
          <a:p>
            <a:pPr algn="l">
              <a:lnSpc>
                <a:spcPts val="2703"/>
              </a:lnSpc>
            </a:pPr>
            <a:r>
              <a:rPr lang="en-US" sz="1931" b="true">
                <a:solidFill>
                  <a:srgbClr val="000000"/>
                </a:solidFill>
                <a:latin typeface="Open Sauce Bold"/>
                <a:ea typeface="Open Sauce Bold"/>
                <a:cs typeface="Open Sauce Bold"/>
                <a:sym typeface="Open Sauce Bold"/>
              </a:rPr>
              <a:t>3. Configure and Troubleshoot Switches: Learn to configure switches and VLANs for segmentation and efficient communication.</a:t>
            </a:r>
          </a:p>
          <a:p>
            <a:pPr algn="l">
              <a:lnSpc>
                <a:spcPts val="2703"/>
              </a:lnSpc>
            </a:pPr>
            <a:r>
              <a:rPr lang="en-US" sz="1931" b="true">
                <a:solidFill>
                  <a:srgbClr val="000000"/>
                </a:solidFill>
                <a:latin typeface="Open Sauce Bold"/>
                <a:ea typeface="Open Sauce Bold"/>
                <a:cs typeface="Open Sauce Bold"/>
                <a:sym typeface="Open Sauce Bold"/>
              </a:rPr>
              <a:t>Develop skills in troubleshooting switch configurations and VLAN issues.</a:t>
            </a:r>
          </a:p>
          <a:p>
            <a:pPr algn="l">
              <a:lnSpc>
                <a:spcPts val="2703"/>
              </a:lnSpc>
            </a:pPr>
            <a:r>
              <a:rPr lang="en-US" sz="1931" b="true">
                <a:solidFill>
                  <a:srgbClr val="000000"/>
                </a:solidFill>
                <a:latin typeface="Open Sauce Bold"/>
                <a:ea typeface="Open Sauce Bold"/>
                <a:cs typeface="Open Sauce Bold"/>
                <a:sym typeface="Open Sauce Bold"/>
              </a:rPr>
              <a:t>4. Understand Routing Protocols: Understand the functionality of routing protocols like RIP, OSPF, and EIGRP. Learn to configure static and dynamic routing protocols on routers.</a:t>
            </a:r>
          </a:p>
          <a:p>
            <a:pPr algn="l">
              <a:lnSpc>
                <a:spcPts val="2703"/>
              </a:lnSpc>
            </a:pPr>
            <a:r>
              <a:rPr lang="en-US" sz="1931" b="true">
                <a:solidFill>
                  <a:srgbClr val="000000"/>
                </a:solidFill>
                <a:latin typeface="Open Sauce Bold"/>
                <a:ea typeface="Open Sauce Bold"/>
                <a:cs typeface="Open Sauce Bold"/>
                <a:sym typeface="Open Sauce Bold"/>
              </a:rPr>
              <a:t>5. Network Security: Implement security measures on networks, including access control lists (ACLs) and basic firewall configurations.</a:t>
            </a:r>
          </a:p>
          <a:p>
            <a:pPr algn="l">
              <a:lnSpc>
                <a:spcPts val="2703"/>
              </a:lnSpc>
            </a:pPr>
            <a:r>
              <a:rPr lang="en-US" sz="1931" b="true">
                <a:solidFill>
                  <a:srgbClr val="000000"/>
                </a:solidFill>
                <a:latin typeface="Open Sauce Bold"/>
                <a:ea typeface="Open Sauce Bold"/>
                <a:cs typeface="Open Sauce Bold"/>
                <a:sym typeface="Open Sauce Bold"/>
              </a:rPr>
              <a:t>Gain knowledge of securing networking devices and communications.</a:t>
            </a:r>
          </a:p>
          <a:p>
            <a:pPr algn="l">
              <a:lnSpc>
                <a:spcPts val="2703"/>
              </a:lnSpc>
            </a:pPr>
            <a:r>
              <a:rPr lang="en-US" sz="1931" b="true">
                <a:solidFill>
                  <a:srgbClr val="000000"/>
                </a:solidFill>
                <a:latin typeface="Open Sauce Bold"/>
                <a:ea typeface="Open Sauce Bold"/>
                <a:cs typeface="Open Sauce Bold"/>
                <a:sym typeface="Open Sauce Bold"/>
              </a:rPr>
              <a:t>6. Wireless Networking: Learn the basics of wireless networking technologies and how to configure wireless routers and access points.</a:t>
            </a:r>
          </a:p>
          <a:p>
            <a:pPr algn="l">
              <a:lnSpc>
                <a:spcPts val="2703"/>
              </a:lnSpc>
            </a:pPr>
            <a:r>
              <a:rPr lang="en-US" sz="1931" b="true">
                <a:solidFill>
                  <a:srgbClr val="000000"/>
                </a:solidFill>
                <a:latin typeface="Open Sauce Bold"/>
                <a:ea typeface="Open Sauce Bold"/>
                <a:cs typeface="Open Sauce Bold"/>
                <a:sym typeface="Open Sauce Bold"/>
              </a:rPr>
              <a:t>Understand wireless standards and best practices for deployment.</a:t>
            </a:r>
          </a:p>
          <a:p>
            <a:pPr algn="l">
              <a:lnSpc>
                <a:spcPts val="2703"/>
              </a:lnSpc>
            </a:pPr>
            <a:r>
              <a:rPr lang="en-US" sz="1931" b="true">
                <a:solidFill>
                  <a:srgbClr val="000000"/>
                </a:solidFill>
                <a:latin typeface="Open Sauce Bold"/>
                <a:ea typeface="Open Sauce Bold"/>
                <a:cs typeface="Open Sauce Bold"/>
                <a:sym typeface="Open Sauce Bold"/>
              </a:rPr>
              <a:t>7. Implement and Manage IP Routing: Configure and manage IP routing, including routing tables, route summarization, and redistribution.</a:t>
            </a:r>
          </a:p>
          <a:p>
            <a:pPr algn="l">
              <a:lnSpc>
                <a:spcPts val="2703"/>
              </a:lnSpc>
            </a:pPr>
            <a:r>
              <a:rPr lang="en-US" sz="1931" b="true">
                <a:solidFill>
                  <a:srgbClr val="000000"/>
                </a:solidFill>
                <a:latin typeface="Open Sauce Bold"/>
                <a:ea typeface="Open Sauce Bold"/>
                <a:cs typeface="Open Sauce Bold"/>
                <a:sym typeface="Open Sauce Bold"/>
              </a:rPr>
              <a:t>8. Wide Area Networks (WANs): Learn how to configure and troubleshoot WAN connections, including technologies like PPP, Frame Relay, and VPNs.</a:t>
            </a:r>
          </a:p>
          <a:p>
            <a:pPr algn="l">
              <a:lnSpc>
                <a:spcPts val="2703"/>
              </a:lnSpc>
            </a:pPr>
            <a:r>
              <a:rPr lang="en-US" sz="1931" b="true">
                <a:solidFill>
                  <a:srgbClr val="000000"/>
                </a:solidFill>
                <a:latin typeface="Open Sauce Bold"/>
                <a:ea typeface="Open Sauce Bold"/>
                <a:cs typeface="Open Sauce Bold"/>
                <a:sym typeface="Open Sauce Bold"/>
              </a:rPr>
              <a:t>9. Network Troubleshooting: Develop advanced troubleshooting skills to diagnose and resolve network problems using tools like ping, traceroute, and Wireshark.</a:t>
            </a:r>
          </a:p>
          <a:p>
            <a:pPr algn="l">
              <a:lnSpc>
                <a:spcPts val="2703"/>
              </a:lnSpc>
            </a:pPr>
            <a:r>
              <a:rPr lang="en-US" sz="1931" b="true">
                <a:solidFill>
                  <a:srgbClr val="000000"/>
                </a:solidFill>
                <a:latin typeface="Open Sauce Bold"/>
                <a:ea typeface="Open Sauce Bold"/>
                <a:cs typeface="Open Sauce Bold"/>
                <a:sym typeface="Open Sauce Bold"/>
              </a:rPr>
              <a:t>10. Implement IPv6: Understand the differences between IPv4 and IPv6, and configure IPv6 addressing and routing.</a:t>
            </a:r>
          </a:p>
          <a:p>
            <a:pPr algn="l">
              <a:lnSpc>
                <a:spcPts val="2703"/>
              </a:lnSpc>
            </a:pPr>
            <a:r>
              <a:rPr lang="en-US" sz="1931" b="true">
                <a:solidFill>
                  <a:srgbClr val="000000"/>
                </a:solidFill>
                <a:latin typeface="Open Sauce Bold"/>
                <a:ea typeface="Open Sauce Bold"/>
                <a:cs typeface="Open Sauce Bold"/>
                <a:sym typeface="Open Sauce Bold"/>
              </a:rPr>
              <a:t>11. Cloud Networking: Learn about cloud computing and its impact on networking, including cloud-based services and virtual networks.</a:t>
            </a:r>
          </a:p>
          <a:p>
            <a:pPr algn="l">
              <a:lnSpc>
                <a:spcPts val="2703"/>
              </a:lnSpc>
            </a:pPr>
            <a:r>
              <a:rPr lang="en-US" sz="1931" b="true">
                <a:solidFill>
                  <a:srgbClr val="000000"/>
                </a:solidFill>
                <a:latin typeface="Open Sauce Bold"/>
                <a:ea typeface="Open Sauce Bold"/>
                <a:cs typeface="Open Sauce Bold"/>
                <a:sym typeface="Open Sauce Bold"/>
              </a:rPr>
              <a:t>12. Network Automation: Understand the basics of network automation and how to implement automation tools for better network management.</a:t>
            </a:r>
          </a:p>
          <a:p>
            <a:pPr algn="l">
              <a:lnSpc>
                <a:spcPts val="2703"/>
              </a:lnSpc>
            </a:pPr>
            <a:r>
              <a:rPr lang="en-US" sz="1931" b="true">
                <a:solidFill>
                  <a:srgbClr val="000000"/>
                </a:solidFill>
                <a:latin typeface="Open Sauce Bold"/>
                <a:ea typeface="Open Sauce Bold"/>
                <a:cs typeface="Open Sauce Bold"/>
                <a:sym typeface="Open Sauce Bold"/>
              </a:rPr>
              <a:t>13. Understand Network Devices and Cabling: Gain knowledge of common network devices such as routers, switches, hubs, and wireless access points. </a:t>
            </a:r>
          </a:p>
          <a:p>
            <a:pPr algn="l">
              <a:lnSpc>
                <a:spcPts val="2703"/>
              </a:lnSpc>
            </a:pPr>
            <a:r>
              <a:rPr lang="en-US" sz="1931" b="true">
                <a:solidFill>
                  <a:srgbClr val="000000"/>
                </a:solidFill>
                <a:latin typeface="Open Sauce Bold"/>
                <a:ea typeface="Open Sauce Bold"/>
                <a:cs typeface="Open Sauce Bold"/>
                <a:sym typeface="Open Sauce Bold"/>
              </a:rPr>
              <a:t>Understand different types of cables and connectors used in networking.</a:t>
            </a:r>
          </a:p>
          <a:p>
            <a:pPr algn="l">
              <a:lnSpc>
                <a:spcPts val="2703"/>
              </a:lnSpc>
            </a:pPr>
            <a:r>
              <a:rPr lang="en-US" sz="1931" b="true">
                <a:solidFill>
                  <a:srgbClr val="000000"/>
                </a:solidFill>
                <a:latin typeface="Open Sauce Bold"/>
                <a:ea typeface="Open Sauce Bold"/>
                <a:cs typeface="Open Sauce Bold"/>
                <a:sym typeface="Open Sauce Bold"/>
              </a:rPr>
              <a:t>14. Configure Basic Network Services: Configure essential network services like DHCP, DNS, and NAT to ensure smooth network operation.</a:t>
            </a:r>
          </a:p>
          <a:p>
            <a:pPr algn="l">
              <a:lnSpc>
                <a:spcPts val="2703"/>
              </a:lnSpc>
            </a:pPr>
            <a:r>
              <a:rPr lang="en-US" sz="1931" b="true">
                <a:solidFill>
                  <a:srgbClr val="000000"/>
                </a:solidFill>
                <a:latin typeface="Open Sauce Bold"/>
                <a:ea typeface="Open Sauce Bold"/>
                <a:cs typeface="Open Sauce Bold"/>
                <a:sym typeface="Open Sauce Bold"/>
              </a:rPr>
              <a:t>15. Prepare for Advanced Certifications: Lay the foundation for pursuing advanced Cisco certifications such as CCNP and CCIE.</a:t>
            </a:r>
          </a:p>
          <a:p>
            <a:pPr algn="l">
              <a:lnSpc>
                <a:spcPts val="2703"/>
              </a:lnSpc>
            </a:pPr>
          </a:p>
          <a:p>
            <a:pPr algn="l">
              <a:lnSpc>
                <a:spcPts val="2703"/>
              </a:lnSpc>
            </a:pPr>
          </a:p>
        </p:txBody>
      </p:sp>
      <p:sp>
        <p:nvSpPr>
          <p:cNvPr name="TextBox 3" id="3"/>
          <p:cNvSpPr txBox="true"/>
          <p:nvPr/>
        </p:nvSpPr>
        <p:spPr>
          <a:xfrm rot="0">
            <a:off x="380750" y="624267"/>
            <a:ext cx="5727937" cy="468534"/>
          </a:xfrm>
          <a:prstGeom prst="rect">
            <a:avLst/>
          </a:prstGeom>
        </p:spPr>
        <p:txBody>
          <a:bodyPr anchor="t" rtlCol="false" tIns="0" lIns="0" bIns="0" rIns="0">
            <a:spAutoFit/>
          </a:bodyPr>
          <a:lstStyle/>
          <a:p>
            <a:pPr algn="l">
              <a:lnSpc>
                <a:spcPts val="3253"/>
              </a:lnSpc>
            </a:pPr>
            <a:r>
              <a:rPr lang="en-US" sz="2853" spc="-205" b="true">
                <a:solidFill>
                  <a:srgbClr val="000000"/>
                </a:solidFill>
                <a:latin typeface="Open Sauce Bold"/>
                <a:ea typeface="Open Sauce Bold"/>
                <a:cs typeface="Open Sauce Bold"/>
                <a:sym typeface="Open Sauce Bold"/>
              </a:rPr>
              <a:t>Detailed Objectives of the Program:</a:t>
            </a:r>
          </a:p>
          <a:p>
            <a:pPr algn="l" marL="0" indent="0" lvl="0">
              <a:lnSpc>
                <a:spcPts val="436"/>
              </a:lnSpc>
              <a:spcBef>
                <a:spcPct val="0"/>
              </a:spcBef>
            </a:pPr>
          </a:p>
        </p:txBody>
      </p:sp>
      <p:grpSp>
        <p:nvGrpSpPr>
          <p:cNvPr name="Group 4" id="4"/>
          <p:cNvGrpSpPr/>
          <p:nvPr/>
        </p:nvGrpSpPr>
        <p:grpSpPr>
          <a:xfrm rot="0">
            <a:off x="-6271806" y="-7553463"/>
            <a:ext cx="8646264" cy="8646264"/>
            <a:chOff x="0" y="0"/>
            <a:chExt cx="812800" cy="812800"/>
          </a:xfrm>
        </p:grpSpPr>
        <p:sp>
          <p:nvSpPr>
            <p:cNvPr name="Freeform 5" id="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6" id="6"/>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7" id="7"/>
          <p:cNvGrpSpPr/>
          <p:nvPr/>
        </p:nvGrpSpPr>
        <p:grpSpPr>
          <a:xfrm rot="0">
            <a:off x="15102834" y="9130512"/>
            <a:ext cx="4318004" cy="4318004"/>
            <a:chOff x="0" y="0"/>
            <a:chExt cx="812800" cy="812800"/>
          </a:xfrm>
        </p:grpSpPr>
        <p:sp>
          <p:nvSpPr>
            <p:cNvPr name="Freeform 8" id="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9" id="9"/>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DAGdcH2O5D0</dc:identifier>
  <dcterms:modified xsi:type="dcterms:W3CDTF">2011-08-01T06:04:30Z</dcterms:modified>
  <cp:revision>1</cp:revision>
  <dc:title>CCNA (Cisco Certified Network Associate)</dc:title>
</cp:coreProperties>
</file>