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18288000" cy="10287000"/>
  <p:notesSz cx="6858000" cy="9144000"/>
  <p:embeddedFontLst>
    <p:embeddedFont>
      <p:font typeface="Open Sauce Bold" charset="1" panose="00000800000000000000"/>
      <p:regular r:id="rId17"/>
    </p:embeddedFont>
    <p:embeddedFont>
      <p:font typeface="Open Sauce" charset="1" panose="00000500000000000000"/>
      <p:regular r:id="rId18"/>
    </p:embeddedFont>
    <p:embeddedFont>
      <p:font typeface="Arial Bold" charset="1" panose="020B0802020202020204"/>
      <p:regular r:id="rId19"/>
    </p:embeddedFont>
    <p:embeddedFont>
      <p:font typeface="Roboto" charset="1" panose="02000000000000000000"/>
      <p:regular r:id="rId20"/>
    </p:embeddedFont>
    <p:embeddedFont>
      <p:font typeface="Canva Sans Bold" charset="1" panose="020B0803030501040103"/>
      <p:regular r:id="rId21"/>
    </p:embeddedFont>
    <p:embeddedFont>
      <p:font typeface="Arial" charset="1" panose="020B0502020202020204"/>
      <p:regular r:id="rId22"/>
    </p:embeddedFont>
    <p:embeddedFont>
      <p:font typeface="Roboto Bold" charset="1" panose="02000000000000000000"/>
      <p:regular r:id="rId23"/>
    </p:embeddedFont>
    <p:embeddedFont>
      <p:font typeface="Canva Sans" charset="1" panose="020B0503030501040103"/>
      <p:regular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23" Target="fonts/font23.fntdata" Type="http://schemas.openxmlformats.org/officeDocument/2006/relationships/font"/><Relationship Id="rId24" Target="fonts/font24.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 Id="rId3" Target="../media/image12.svg" Type="http://schemas.openxmlformats.org/officeDocument/2006/relationships/image"/><Relationship Id="rId4"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3219084" y="-3221081"/>
            <a:ext cx="4422993" cy="442299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1714818">
            <a:off x="-1503924" y="8149651"/>
            <a:ext cx="2217298" cy="2217298"/>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977928" y="6314554"/>
            <a:ext cx="4206275" cy="4206275"/>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12019868" y="9427743"/>
            <a:ext cx="2186172" cy="2186172"/>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3" id="13"/>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4" id="14"/>
          <p:cNvGrpSpPr/>
          <p:nvPr/>
        </p:nvGrpSpPr>
        <p:grpSpPr>
          <a:xfrm rot="0">
            <a:off x="17591083" y="-796215"/>
            <a:ext cx="1393835" cy="1393835"/>
            <a:chOff x="0" y="0"/>
            <a:chExt cx="812800" cy="812800"/>
          </a:xfrm>
        </p:grpSpPr>
        <p:sp>
          <p:nvSpPr>
            <p:cNvPr name="Freeform 15" id="1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6" id="1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7" id="17"/>
          <p:cNvSpPr/>
          <p:nvPr/>
        </p:nvSpPr>
        <p:spPr>
          <a:xfrm flipH="false" flipV="false" rot="0">
            <a:off x="8461960" y="114580"/>
            <a:ext cx="1871377" cy="1247097"/>
          </a:xfrm>
          <a:custGeom>
            <a:avLst/>
            <a:gdLst/>
            <a:ahLst/>
            <a:cxnLst/>
            <a:rect r="r" b="b" t="t" l="l"/>
            <a:pathLst>
              <a:path h="1247097" w="1871377">
                <a:moveTo>
                  <a:pt x="0" y="0"/>
                </a:moveTo>
                <a:lnTo>
                  <a:pt x="1871376" y="0"/>
                </a:lnTo>
                <a:lnTo>
                  <a:pt x="1871376" y="1247097"/>
                </a:lnTo>
                <a:lnTo>
                  <a:pt x="0" y="1247097"/>
                </a:lnTo>
                <a:lnTo>
                  <a:pt x="0" y="0"/>
                </a:lnTo>
                <a:close/>
              </a:path>
            </a:pathLst>
          </a:custGeom>
          <a:blipFill>
            <a:blip r:embed="rId2"/>
            <a:stretch>
              <a:fillRect l="0" t="0" r="0" b="0"/>
            </a:stretch>
          </a:blipFill>
        </p:spPr>
      </p:sp>
      <p:sp>
        <p:nvSpPr>
          <p:cNvPr name="Freeform 18" id="18"/>
          <p:cNvSpPr/>
          <p:nvPr/>
        </p:nvSpPr>
        <p:spPr>
          <a:xfrm flipH="false" flipV="false" rot="0">
            <a:off x="16432080" y="0"/>
            <a:ext cx="1855920" cy="1075076"/>
          </a:xfrm>
          <a:custGeom>
            <a:avLst/>
            <a:gdLst/>
            <a:ahLst/>
            <a:cxnLst/>
            <a:rect r="r" b="b" t="t" l="l"/>
            <a:pathLst>
              <a:path h="1075076" w="1855920">
                <a:moveTo>
                  <a:pt x="0" y="0"/>
                </a:moveTo>
                <a:lnTo>
                  <a:pt x="1855920" y="0"/>
                </a:lnTo>
                <a:lnTo>
                  <a:pt x="1855920" y="1075076"/>
                </a:lnTo>
                <a:lnTo>
                  <a:pt x="0" y="1075076"/>
                </a:lnTo>
                <a:lnTo>
                  <a:pt x="0" y="0"/>
                </a:lnTo>
                <a:close/>
              </a:path>
            </a:pathLst>
          </a:custGeom>
          <a:blipFill>
            <a:blip r:embed="rId3"/>
            <a:stretch>
              <a:fillRect l="0" t="0" r="0" b="0"/>
            </a:stretch>
          </a:blipFill>
        </p:spPr>
      </p:sp>
      <p:sp>
        <p:nvSpPr>
          <p:cNvPr name="Freeform 19" id="19"/>
          <p:cNvSpPr/>
          <p:nvPr/>
        </p:nvSpPr>
        <p:spPr>
          <a:xfrm flipH="false" flipV="false" rot="0">
            <a:off x="0" y="-7259"/>
            <a:ext cx="2363217" cy="1368936"/>
          </a:xfrm>
          <a:custGeom>
            <a:avLst/>
            <a:gdLst/>
            <a:ahLst/>
            <a:cxnLst/>
            <a:rect r="r" b="b" t="t" l="l"/>
            <a:pathLst>
              <a:path h="1368936" w="2363217">
                <a:moveTo>
                  <a:pt x="0" y="0"/>
                </a:moveTo>
                <a:lnTo>
                  <a:pt x="2363217" y="0"/>
                </a:lnTo>
                <a:lnTo>
                  <a:pt x="2363217" y="1368936"/>
                </a:lnTo>
                <a:lnTo>
                  <a:pt x="0" y="1368936"/>
                </a:lnTo>
                <a:lnTo>
                  <a:pt x="0" y="0"/>
                </a:lnTo>
                <a:close/>
              </a:path>
            </a:pathLst>
          </a:custGeom>
          <a:blipFill>
            <a:blip r:embed="rId4"/>
            <a:stretch>
              <a:fillRect l="0" t="0" r="0" b="0"/>
            </a:stretch>
          </a:blipFill>
        </p:spPr>
      </p:sp>
      <p:sp>
        <p:nvSpPr>
          <p:cNvPr name="Freeform 20" id="20"/>
          <p:cNvSpPr/>
          <p:nvPr/>
        </p:nvSpPr>
        <p:spPr>
          <a:xfrm flipH="false" flipV="false" rot="0">
            <a:off x="470800" y="3832163"/>
            <a:ext cx="11279181" cy="2574441"/>
          </a:xfrm>
          <a:custGeom>
            <a:avLst/>
            <a:gdLst/>
            <a:ahLst/>
            <a:cxnLst/>
            <a:rect r="r" b="b" t="t" l="l"/>
            <a:pathLst>
              <a:path h="2574441" w="11279181">
                <a:moveTo>
                  <a:pt x="0" y="0"/>
                </a:moveTo>
                <a:lnTo>
                  <a:pt x="11279181" y="0"/>
                </a:lnTo>
                <a:lnTo>
                  <a:pt x="11279181" y="2574441"/>
                </a:lnTo>
                <a:lnTo>
                  <a:pt x="0" y="2574441"/>
                </a:lnTo>
                <a:lnTo>
                  <a:pt x="0" y="0"/>
                </a:lnTo>
                <a:close/>
              </a:path>
            </a:pathLst>
          </a:custGeom>
          <a:blipFill>
            <a:blip r:embed="rId5"/>
            <a:stretch>
              <a:fillRect l="0" t="0" r="0" b="0"/>
            </a:stretch>
          </a:blipFill>
        </p:spPr>
      </p:sp>
      <p:sp>
        <p:nvSpPr>
          <p:cNvPr name="TextBox 21" id="21"/>
          <p:cNvSpPr txBox="true"/>
          <p:nvPr/>
        </p:nvSpPr>
        <p:spPr>
          <a:xfrm rot="0">
            <a:off x="351028" y="1784885"/>
            <a:ext cx="12013998" cy="743016"/>
          </a:xfrm>
          <a:prstGeom prst="rect">
            <a:avLst/>
          </a:prstGeom>
        </p:spPr>
        <p:txBody>
          <a:bodyPr anchor="t" rtlCol="false" tIns="0" lIns="0" bIns="0" rIns="0">
            <a:spAutoFit/>
          </a:bodyPr>
          <a:lstStyle/>
          <a:p>
            <a:pPr algn="l" marL="0" indent="0" lvl="0">
              <a:lnSpc>
                <a:spcPts val="5700"/>
              </a:lnSpc>
            </a:pPr>
            <a:r>
              <a:rPr lang="en-US" b="true" sz="5000" spc="-360">
                <a:solidFill>
                  <a:srgbClr val="000000"/>
                </a:solidFill>
                <a:latin typeface="Open Sauce Bold"/>
                <a:ea typeface="Open Sauce Bold"/>
                <a:cs typeface="Open Sauce Bold"/>
                <a:sym typeface="Open Sauce Bold"/>
              </a:rPr>
              <a:t>CEH (Certified Ethical Hacker)</a:t>
            </a:r>
          </a:p>
        </p:txBody>
      </p:sp>
      <p:sp>
        <p:nvSpPr>
          <p:cNvPr name="TextBox 22" id="22"/>
          <p:cNvSpPr txBox="true"/>
          <p:nvPr/>
        </p:nvSpPr>
        <p:spPr>
          <a:xfrm rot="0">
            <a:off x="1108649" y="9710766"/>
            <a:ext cx="8097458" cy="290916"/>
          </a:xfrm>
          <a:prstGeom prst="rect">
            <a:avLst/>
          </a:prstGeom>
        </p:spPr>
        <p:txBody>
          <a:bodyPr anchor="t" rtlCol="false" tIns="0" lIns="0" bIns="0" rIns="0">
            <a:spAutoFit/>
          </a:bodyPr>
          <a:lstStyle/>
          <a:p>
            <a:pPr algn="l" marL="0" indent="0" lvl="0">
              <a:lnSpc>
                <a:spcPts val="2423"/>
              </a:lnSpc>
              <a:spcBef>
                <a:spcPct val="0"/>
              </a:spcBef>
            </a:pPr>
            <a:r>
              <a:rPr lang="en-US" sz="1731">
                <a:solidFill>
                  <a:srgbClr val="000000"/>
                </a:solidFill>
                <a:latin typeface="Open Sauce"/>
                <a:ea typeface="Open Sauce"/>
                <a:cs typeface="Open Sauce"/>
                <a:sym typeface="Open Sauce"/>
              </a:rPr>
              <a:t>ITIL </a:t>
            </a:r>
          </a:p>
        </p:txBody>
      </p:sp>
      <p:sp>
        <p:nvSpPr>
          <p:cNvPr name="TextBox 23" id="23"/>
          <p:cNvSpPr txBox="true"/>
          <p:nvPr/>
        </p:nvSpPr>
        <p:spPr>
          <a:xfrm rot="0">
            <a:off x="14206040" y="9761017"/>
            <a:ext cx="3865552" cy="240665"/>
          </a:xfrm>
          <a:prstGeom prst="rect">
            <a:avLst/>
          </a:prstGeom>
        </p:spPr>
        <p:txBody>
          <a:bodyPr anchor="t" rtlCol="false" tIns="0" lIns="0" bIns="0" rIns="0">
            <a:spAutoFit/>
          </a:bodyPr>
          <a:lstStyle/>
          <a:p>
            <a:pPr algn="ctr" marL="0" indent="0" lvl="0">
              <a:lnSpc>
                <a:spcPts val="1960"/>
              </a:lnSpc>
              <a:spcBef>
                <a:spcPct val="0"/>
              </a:spcBef>
            </a:pPr>
            <a:r>
              <a:rPr lang="en-US" sz="1400">
                <a:solidFill>
                  <a:srgbClr val="000000"/>
                </a:solidFill>
                <a:latin typeface="Open Sauce"/>
                <a:ea typeface="Open Sauce"/>
                <a:cs typeface="Open Sauce"/>
                <a:sym typeface="Open Sauce"/>
              </a:rPr>
              <a:t>ADVACED-SYSTEMS-FOR-EDUCATION.COM</a:t>
            </a:r>
          </a:p>
        </p:txBody>
      </p:sp>
      <p:sp>
        <p:nvSpPr>
          <p:cNvPr name="TextBox 24" id="24"/>
          <p:cNvSpPr txBox="true"/>
          <p:nvPr/>
        </p:nvSpPr>
        <p:spPr>
          <a:xfrm rot="0">
            <a:off x="9136454" y="3455928"/>
            <a:ext cx="8841474" cy="676270"/>
          </a:xfrm>
          <a:prstGeom prst="rect">
            <a:avLst/>
          </a:prstGeom>
        </p:spPr>
        <p:txBody>
          <a:bodyPr anchor="t" rtlCol="false" tIns="0" lIns="0" bIns="0" rIns="0">
            <a:spAutoFit/>
          </a:bodyPr>
          <a:lstStyle/>
          <a:p>
            <a:pPr algn="r" rtl="true" marL="403734" indent="-201867" lvl="1">
              <a:lnSpc>
                <a:spcPts val="2618"/>
              </a:lnSpc>
              <a:buFont typeface="Arial"/>
              <a:buChar char="•"/>
            </a:pPr>
            <a:r>
              <a:rPr lang="ar-EG" b="true" sz="1870">
                <a:solidFill>
                  <a:srgbClr val="000000"/>
                </a:solidFill>
                <a:latin typeface="Arial Bold"/>
                <a:ea typeface="Arial Bold"/>
                <a:cs typeface="Arial Bold"/>
                <a:sym typeface="Arial Bold"/>
                <a:rtl val="true"/>
              </a:rPr>
              <a:t>مدة الدورة:</a:t>
            </a:r>
          </a:p>
          <a:p>
            <a:pPr algn="r">
              <a:lnSpc>
                <a:spcPts val="2618"/>
              </a:lnSpc>
            </a:pPr>
            <a:r>
              <a:rPr lang="en-US" b="true" sz="1870">
                <a:solidFill>
                  <a:srgbClr val="000000"/>
                </a:solidFill>
                <a:latin typeface="Arial Bold"/>
                <a:ea typeface="Arial Bold"/>
                <a:cs typeface="Arial Bold"/>
                <a:sym typeface="Arial Bold"/>
              </a:rPr>
              <a:t>40 </a:t>
            </a:r>
            <a:r>
              <a:rPr lang="ar-EG" b="true" sz="1870">
                <a:solidFill>
                  <a:srgbClr val="000000"/>
                </a:solidFill>
                <a:latin typeface="Arial Bold"/>
                <a:ea typeface="Arial Bold"/>
                <a:cs typeface="Arial Bold"/>
                <a:sym typeface="Arial Bold"/>
                <a:rtl val="true"/>
              </a:rPr>
              <a:t>ساعة</a:t>
            </a:r>
            <a:r>
              <a:rPr lang="en-US" b="true" sz="1870">
                <a:solidFill>
                  <a:srgbClr val="000000"/>
                </a:solidFill>
                <a:latin typeface="Arial Bold"/>
                <a:ea typeface="Arial Bold"/>
                <a:cs typeface="Arial Bold"/>
                <a:sym typeface="Arial Bold"/>
              </a:rPr>
              <a:t> </a:t>
            </a:r>
          </a:p>
        </p:txBody>
      </p:sp>
      <p:sp>
        <p:nvSpPr>
          <p:cNvPr name="TextBox 25" id="25"/>
          <p:cNvSpPr txBox="true"/>
          <p:nvPr/>
        </p:nvSpPr>
        <p:spPr>
          <a:xfrm rot="0">
            <a:off x="6110390" y="1689635"/>
            <a:ext cx="11774456" cy="838543"/>
          </a:xfrm>
          <a:prstGeom prst="rect">
            <a:avLst/>
          </a:prstGeom>
        </p:spPr>
        <p:txBody>
          <a:bodyPr anchor="t" rtlCol="false" tIns="0" lIns="0" bIns="0" rIns="0">
            <a:spAutoFit/>
          </a:bodyPr>
          <a:lstStyle/>
          <a:p>
            <a:pPr algn="r" rtl="true" marL="0" indent="0" lvl="0">
              <a:lnSpc>
                <a:spcPts val="5741"/>
              </a:lnSpc>
            </a:pPr>
            <a:r>
              <a:rPr lang="ar-EG" b="true" sz="5036" spc="-362">
                <a:solidFill>
                  <a:srgbClr val="000000"/>
                </a:solidFill>
                <a:latin typeface="Arial Bold"/>
                <a:ea typeface="Arial Bold"/>
                <a:cs typeface="Arial Bold"/>
                <a:sym typeface="Arial Bold"/>
                <a:rtl val="true"/>
              </a:rPr>
              <a:t>المخترق الاخلاقي المعتمد</a:t>
            </a:r>
          </a:p>
        </p:txBody>
      </p:sp>
      <p:sp>
        <p:nvSpPr>
          <p:cNvPr name="TextBox 26" id="26"/>
          <p:cNvSpPr txBox="true"/>
          <p:nvPr/>
        </p:nvSpPr>
        <p:spPr>
          <a:xfrm rot="0">
            <a:off x="470800" y="2893958"/>
            <a:ext cx="8841474" cy="638170"/>
          </a:xfrm>
          <a:prstGeom prst="rect">
            <a:avLst/>
          </a:prstGeom>
        </p:spPr>
        <p:txBody>
          <a:bodyPr anchor="t" rtlCol="false" tIns="0" lIns="0" bIns="0" rIns="0">
            <a:spAutoFit/>
          </a:bodyPr>
          <a:lstStyle/>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Duration: </a:t>
            </a:r>
          </a:p>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40 hours</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6237521" y="9951183"/>
            <a:ext cx="4318004" cy="4318004"/>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1449633" y="8649074"/>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6072187" y="-7032487"/>
            <a:ext cx="8646264" cy="8646264"/>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1" id="11"/>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12" id="12"/>
          <p:cNvSpPr txBox="true"/>
          <p:nvPr/>
        </p:nvSpPr>
        <p:spPr>
          <a:xfrm rot="0">
            <a:off x="12269348" y="1845954"/>
            <a:ext cx="5488394" cy="401441"/>
          </a:xfrm>
          <a:prstGeom prst="rect">
            <a:avLst/>
          </a:prstGeom>
        </p:spPr>
        <p:txBody>
          <a:bodyPr anchor="t" rtlCol="false" tIns="0" lIns="0" bIns="0" rIns="0">
            <a:spAutoFit/>
          </a:bodyPr>
          <a:lstStyle/>
          <a:p>
            <a:pPr algn="r" rtl="true" marL="0" indent="0" lvl="0">
              <a:lnSpc>
                <a:spcPts val="3058"/>
              </a:lnSpc>
              <a:spcBef>
                <a:spcPct val="0"/>
              </a:spcBef>
            </a:pPr>
            <a:r>
              <a:rPr lang="ar-EG" b="true" sz="2682" spc="-193">
                <a:solidFill>
                  <a:srgbClr val="000000"/>
                </a:solidFill>
                <a:latin typeface="Roboto Bold"/>
                <a:ea typeface="Roboto Bold"/>
                <a:cs typeface="Roboto Bold"/>
                <a:sym typeface="Roboto Bold"/>
                <a:rtl val="true"/>
              </a:rPr>
              <a:t>الأهداف التفصيلية للبرنامج:</a:t>
            </a:r>
          </a:p>
        </p:txBody>
      </p:sp>
      <p:sp>
        <p:nvSpPr>
          <p:cNvPr name="TextBox 13" id="13"/>
          <p:cNvSpPr txBox="true"/>
          <p:nvPr/>
        </p:nvSpPr>
        <p:spPr>
          <a:xfrm rot="0">
            <a:off x="684020" y="2332849"/>
            <a:ext cx="17073722" cy="6171650"/>
          </a:xfrm>
          <a:prstGeom prst="rect">
            <a:avLst/>
          </a:prstGeom>
        </p:spPr>
        <p:txBody>
          <a:bodyPr anchor="t" rtlCol="false" tIns="0" lIns="0" bIns="0" rIns="0">
            <a:spAutoFit/>
          </a:bodyPr>
          <a:lstStyle/>
          <a:p>
            <a:pPr algn="just" rtl="true">
              <a:lnSpc>
                <a:spcPts val="2720"/>
              </a:lnSpc>
            </a:pPr>
            <a:r>
              <a:rPr lang="en-US" sz="1943">
                <a:solidFill>
                  <a:srgbClr val="000000"/>
                </a:solidFill>
                <a:latin typeface="Roboto"/>
                <a:ea typeface="Roboto"/>
                <a:cs typeface="Roboto"/>
                <a:sym typeface="Roboto"/>
              </a:rPr>
              <a:t>1</a:t>
            </a:r>
            <a:r>
              <a:rPr lang="ar-EG" sz="1943">
                <a:solidFill>
                  <a:srgbClr val="000000"/>
                </a:solidFill>
                <a:latin typeface="Roboto"/>
                <a:ea typeface="Roboto"/>
                <a:cs typeface="Roboto"/>
                <a:sym typeface="Roboto"/>
                <a:rtl val="true"/>
              </a:rPr>
              <a:t>. فهم عملية القرصنة الأخلاقية: تعلم المراحل الأساسية للقرصنة الأخلاقية، بما في ذلك الاستطلاع، الفحص، وإزالة الآثار.</a:t>
            </a:r>
          </a:p>
          <a:p>
            <a:pPr algn="just" rtl="true">
              <a:lnSpc>
                <a:spcPts val="2720"/>
              </a:lnSpc>
            </a:pPr>
            <a:r>
              <a:rPr lang="en-US" sz="1943">
                <a:solidFill>
                  <a:srgbClr val="000000"/>
                </a:solidFill>
                <a:latin typeface="Roboto"/>
                <a:ea typeface="Roboto"/>
                <a:cs typeface="Roboto"/>
                <a:sym typeface="Roboto"/>
              </a:rPr>
              <a:t>2</a:t>
            </a:r>
            <a:r>
              <a:rPr lang="ar-EG" sz="1943">
                <a:solidFill>
                  <a:srgbClr val="000000"/>
                </a:solidFill>
                <a:latin typeface="Roboto"/>
                <a:ea typeface="Roboto"/>
                <a:cs typeface="Roboto"/>
                <a:sym typeface="Roboto"/>
                <a:rtl val="true"/>
              </a:rPr>
              <a:t>. تقنيات الاستطلاع: اتقن تقنيات جمع المعلومات باستخدام الأساليب السلبية والنشطة.</a:t>
            </a:r>
          </a:p>
          <a:p>
            <a:pPr algn="just" rtl="true">
              <a:lnSpc>
                <a:spcPts val="2720"/>
              </a:lnSpc>
            </a:pPr>
            <a:r>
              <a:rPr lang="en-US" sz="1943">
                <a:solidFill>
                  <a:srgbClr val="000000"/>
                </a:solidFill>
                <a:latin typeface="Roboto"/>
                <a:ea typeface="Roboto"/>
                <a:cs typeface="Roboto"/>
                <a:sym typeface="Roboto"/>
              </a:rPr>
              <a:t>3</a:t>
            </a:r>
            <a:r>
              <a:rPr lang="ar-EG" sz="1943">
                <a:solidFill>
                  <a:srgbClr val="000000"/>
                </a:solidFill>
                <a:latin typeface="Roboto"/>
                <a:ea typeface="Roboto"/>
                <a:cs typeface="Roboto"/>
                <a:sym typeface="Roboto"/>
                <a:rtl val="true"/>
              </a:rPr>
              <a:t>. فحص الشبكات: تعلم كيفية تحديد المضيفين الأحياء، المنافذ المفتوحة، والخدمات باستخدام أدوات مثل </a:t>
            </a:r>
            <a:r>
              <a:rPr lang="en-US" sz="1943">
                <a:solidFill>
                  <a:srgbClr val="000000"/>
                </a:solidFill>
                <a:latin typeface="Roboto"/>
                <a:ea typeface="Roboto"/>
                <a:cs typeface="Roboto"/>
                <a:sym typeface="Roboto"/>
              </a:rPr>
              <a:t>Nmap</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4</a:t>
            </a:r>
            <a:r>
              <a:rPr lang="ar-EG" sz="1943">
                <a:solidFill>
                  <a:srgbClr val="000000"/>
                </a:solidFill>
                <a:latin typeface="Roboto"/>
                <a:ea typeface="Roboto"/>
                <a:cs typeface="Roboto"/>
                <a:sym typeface="Roboto"/>
                <a:rtl val="true"/>
              </a:rPr>
              <a:t>. التعداد: تطوير المهارات لاستخراج المعلومات التفصيلية من الأنظمة والشبكات.</a:t>
            </a:r>
          </a:p>
          <a:p>
            <a:pPr algn="just" rtl="true">
              <a:lnSpc>
                <a:spcPts val="2720"/>
              </a:lnSpc>
            </a:pPr>
            <a:r>
              <a:rPr lang="en-US" sz="1943">
                <a:solidFill>
                  <a:srgbClr val="000000"/>
                </a:solidFill>
                <a:latin typeface="Roboto"/>
                <a:ea typeface="Roboto"/>
                <a:cs typeface="Roboto"/>
                <a:sym typeface="Roboto"/>
              </a:rPr>
              <a:t>5</a:t>
            </a:r>
            <a:r>
              <a:rPr lang="ar-EG" sz="1943">
                <a:solidFill>
                  <a:srgbClr val="000000"/>
                </a:solidFill>
                <a:latin typeface="Roboto"/>
                <a:ea typeface="Roboto"/>
                <a:cs typeface="Roboto"/>
                <a:sym typeface="Roboto"/>
                <a:rtl val="true"/>
              </a:rPr>
              <a:t>. اختراق الأنظمة: تعلم تقنيات أخلاقية لاستغلال ثغرات الأنظمة، بما في ذلك كسر كلمات المرور وتصعيد الامتيازات.</a:t>
            </a:r>
          </a:p>
          <a:p>
            <a:pPr algn="just" rtl="true">
              <a:lnSpc>
                <a:spcPts val="2720"/>
              </a:lnSpc>
            </a:pPr>
            <a:r>
              <a:rPr lang="en-US" sz="1943">
                <a:solidFill>
                  <a:srgbClr val="000000"/>
                </a:solidFill>
                <a:latin typeface="Roboto"/>
                <a:ea typeface="Roboto"/>
                <a:cs typeface="Roboto"/>
                <a:sym typeface="Roboto"/>
              </a:rPr>
              <a:t>6</a:t>
            </a:r>
            <a:r>
              <a:rPr lang="ar-EG" sz="1943">
                <a:solidFill>
                  <a:srgbClr val="000000"/>
                </a:solidFill>
                <a:latin typeface="Roboto"/>
                <a:ea typeface="Roboto"/>
                <a:cs typeface="Roboto"/>
                <a:sym typeface="Roboto"/>
                <a:rtl val="true"/>
              </a:rPr>
              <a:t>. التعرف على البرمجيات الخبيثة: فهم أنواع البرمجيات الخبيثة وطرق اكتشافها ومنعها.</a:t>
            </a:r>
          </a:p>
          <a:p>
            <a:pPr algn="just" rtl="true">
              <a:lnSpc>
                <a:spcPts val="2720"/>
              </a:lnSpc>
            </a:pPr>
            <a:r>
              <a:rPr lang="en-US" sz="1943">
                <a:solidFill>
                  <a:srgbClr val="000000"/>
                </a:solidFill>
                <a:latin typeface="Roboto"/>
                <a:ea typeface="Roboto"/>
                <a:cs typeface="Roboto"/>
                <a:sym typeface="Roboto"/>
              </a:rPr>
              <a:t>7</a:t>
            </a:r>
            <a:r>
              <a:rPr lang="ar-EG" sz="1943">
                <a:solidFill>
                  <a:srgbClr val="000000"/>
                </a:solidFill>
                <a:latin typeface="Roboto"/>
                <a:ea typeface="Roboto"/>
                <a:cs typeface="Roboto"/>
                <a:sym typeface="Roboto"/>
                <a:rtl val="true"/>
              </a:rPr>
              <a:t>. التنصت: اكتساب الخبرة في التقاط وتحليل حركة مرور الشبكة باستخدام أدوات التنصت.</a:t>
            </a:r>
          </a:p>
          <a:p>
            <a:pPr algn="just" rtl="true">
              <a:lnSpc>
                <a:spcPts val="2720"/>
              </a:lnSpc>
            </a:pPr>
            <a:r>
              <a:rPr lang="en-US" sz="1943">
                <a:solidFill>
                  <a:srgbClr val="000000"/>
                </a:solidFill>
                <a:latin typeface="Roboto"/>
                <a:ea typeface="Roboto"/>
                <a:cs typeface="Roboto"/>
                <a:sym typeface="Roboto"/>
              </a:rPr>
              <a:t>8</a:t>
            </a:r>
            <a:r>
              <a:rPr lang="ar-EG" sz="1943">
                <a:solidFill>
                  <a:srgbClr val="000000"/>
                </a:solidFill>
                <a:latin typeface="Roboto"/>
                <a:ea typeface="Roboto"/>
                <a:cs typeface="Roboto"/>
                <a:sym typeface="Roboto"/>
                <a:rtl val="true"/>
              </a:rPr>
              <a:t>. الهندسة الاجتماعية: تعلم تقنيات يستخدمها المهاجمون للتلاعب بالأفراد لكشف المعلومات الحساسة.</a:t>
            </a:r>
          </a:p>
          <a:p>
            <a:pPr algn="just" rtl="true">
              <a:lnSpc>
                <a:spcPts val="2720"/>
              </a:lnSpc>
            </a:pPr>
            <a:r>
              <a:rPr lang="en-US" sz="1943">
                <a:solidFill>
                  <a:srgbClr val="000000"/>
                </a:solidFill>
                <a:latin typeface="Roboto"/>
                <a:ea typeface="Roboto"/>
                <a:cs typeface="Roboto"/>
                <a:sym typeface="Roboto"/>
              </a:rPr>
              <a:t>9</a:t>
            </a:r>
            <a:r>
              <a:rPr lang="ar-EG" sz="1943">
                <a:solidFill>
                  <a:srgbClr val="000000"/>
                </a:solidFill>
                <a:latin typeface="Roboto"/>
                <a:ea typeface="Roboto"/>
                <a:cs typeface="Roboto"/>
                <a:sym typeface="Roboto"/>
                <a:rtl val="true"/>
              </a:rPr>
              <a:t>. أمن تطبيقات الويب: تحديد واستغلال الثغرات في تطبيقات الويب مثل حقن </a:t>
            </a:r>
            <a:r>
              <a:rPr lang="en-US" sz="1943">
                <a:solidFill>
                  <a:srgbClr val="000000"/>
                </a:solidFill>
                <a:latin typeface="Roboto"/>
                <a:ea typeface="Roboto"/>
                <a:cs typeface="Roboto"/>
                <a:sym typeface="Roboto"/>
              </a:rPr>
              <a:t>SQL</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XSS</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10</a:t>
            </a:r>
            <a:r>
              <a:rPr lang="ar-EG" sz="1943">
                <a:solidFill>
                  <a:srgbClr val="000000"/>
                </a:solidFill>
                <a:latin typeface="Roboto"/>
                <a:ea typeface="Roboto"/>
                <a:cs typeface="Roboto"/>
                <a:sym typeface="Roboto"/>
                <a:rtl val="true"/>
              </a:rPr>
              <a:t>. أمن الشبكات اللاسلكية: فهم الثغرات الأمنية في الشبكات اللاسلكية وكيفية الدفاع ضدها.</a:t>
            </a:r>
          </a:p>
          <a:p>
            <a:pPr algn="just" rtl="true">
              <a:lnSpc>
                <a:spcPts val="2720"/>
              </a:lnSpc>
            </a:pPr>
            <a:r>
              <a:rPr lang="en-US" sz="1943">
                <a:solidFill>
                  <a:srgbClr val="000000"/>
                </a:solidFill>
                <a:latin typeface="Roboto"/>
                <a:ea typeface="Roboto"/>
                <a:cs typeface="Roboto"/>
                <a:sym typeface="Roboto"/>
              </a:rPr>
              <a:t>11</a:t>
            </a:r>
            <a:r>
              <a:rPr lang="ar-EG" sz="1943">
                <a:solidFill>
                  <a:srgbClr val="000000"/>
                </a:solidFill>
                <a:latin typeface="Roboto"/>
                <a:ea typeface="Roboto"/>
                <a:cs typeface="Roboto"/>
                <a:sym typeface="Roboto"/>
                <a:rtl val="true"/>
              </a:rPr>
              <a:t>. أمن الأجهزة المحمولة: تعلم كيفية تحديد واستغلال الثغرات في تطبيقات وأجهزة الهواتف المحمولة.</a:t>
            </a:r>
          </a:p>
          <a:p>
            <a:pPr algn="just" rtl="true">
              <a:lnSpc>
                <a:spcPts val="2720"/>
              </a:lnSpc>
            </a:pPr>
            <a:r>
              <a:rPr lang="en-US" sz="1943">
                <a:solidFill>
                  <a:srgbClr val="000000"/>
                </a:solidFill>
                <a:latin typeface="Roboto"/>
                <a:ea typeface="Roboto"/>
                <a:cs typeface="Roboto"/>
                <a:sym typeface="Roboto"/>
              </a:rPr>
              <a:t>12</a:t>
            </a:r>
            <a:r>
              <a:rPr lang="ar-EG" sz="1943">
                <a:solidFill>
                  <a:srgbClr val="000000"/>
                </a:solidFill>
                <a:latin typeface="Roboto"/>
                <a:ea typeface="Roboto"/>
                <a:cs typeface="Roboto"/>
                <a:sym typeface="Roboto"/>
                <a:rtl val="true"/>
              </a:rPr>
              <a:t>. أمن السحابة: استكشاف التحديات الأمنية في بيئات السحابة وكيفية تأمين خدمات السحابة.</a:t>
            </a:r>
          </a:p>
          <a:p>
            <a:pPr algn="just" rtl="true">
              <a:lnSpc>
                <a:spcPts val="2720"/>
              </a:lnSpc>
            </a:pPr>
            <a:r>
              <a:rPr lang="en-US" sz="1943">
                <a:solidFill>
                  <a:srgbClr val="000000"/>
                </a:solidFill>
                <a:latin typeface="Roboto"/>
                <a:ea typeface="Roboto"/>
                <a:cs typeface="Roboto"/>
                <a:sym typeface="Roboto"/>
              </a:rPr>
              <a:t>13</a:t>
            </a:r>
            <a:r>
              <a:rPr lang="ar-EG" sz="1943">
                <a:solidFill>
                  <a:srgbClr val="000000"/>
                </a:solidFill>
                <a:latin typeface="Roboto"/>
                <a:ea typeface="Roboto"/>
                <a:cs typeface="Roboto"/>
                <a:sym typeface="Roboto"/>
                <a:rtl val="true"/>
              </a:rPr>
              <a:t>. التشفير: تعلم تقنيات التشفير وفك التشفير لحماية البيانات الحساسة.</a:t>
            </a:r>
          </a:p>
          <a:p>
            <a:pPr algn="just" rtl="true">
              <a:lnSpc>
                <a:spcPts val="2720"/>
              </a:lnSpc>
            </a:pPr>
            <a:r>
              <a:rPr lang="en-US" sz="1943">
                <a:solidFill>
                  <a:srgbClr val="000000"/>
                </a:solidFill>
                <a:latin typeface="Roboto"/>
                <a:ea typeface="Roboto"/>
                <a:cs typeface="Roboto"/>
                <a:sym typeface="Roboto"/>
              </a:rPr>
              <a:t>14</a:t>
            </a:r>
            <a:r>
              <a:rPr lang="ar-EG" sz="1943">
                <a:solidFill>
                  <a:srgbClr val="000000"/>
                </a:solidFill>
                <a:latin typeface="Roboto"/>
                <a:ea typeface="Roboto"/>
                <a:cs typeface="Roboto"/>
                <a:sym typeface="Roboto"/>
                <a:rtl val="true"/>
              </a:rPr>
              <a:t>. أدوات اختبار الاختراق: الحصول على خبرة عملية مع أدوات مثل </a:t>
            </a:r>
            <a:r>
              <a:rPr lang="en-US" sz="1943">
                <a:solidFill>
                  <a:srgbClr val="000000"/>
                </a:solidFill>
                <a:latin typeface="Roboto"/>
                <a:ea typeface="Roboto"/>
                <a:cs typeface="Roboto"/>
                <a:sym typeface="Roboto"/>
              </a:rPr>
              <a:t>Metasploit</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Burp Suite</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Wireshark</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15</a:t>
            </a:r>
            <a:r>
              <a:rPr lang="ar-EG" sz="1943">
                <a:solidFill>
                  <a:srgbClr val="000000"/>
                </a:solidFill>
                <a:latin typeface="Roboto"/>
                <a:ea typeface="Roboto"/>
                <a:cs typeface="Roboto"/>
                <a:sym typeface="Roboto"/>
                <a:rtl val="true"/>
              </a:rPr>
              <a:t>. التشريعات المتعلقة بالقرصنة الأخلاقية: فهم القضايا القانونية والأخلاقية المتعلقة بأنشطة القرصنة.</a:t>
            </a:r>
          </a:p>
          <a:p>
            <a:pPr algn="just" rtl="true">
              <a:lnSpc>
                <a:spcPts val="2720"/>
              </a:lnSpc>
            </a:pPr>
            <a:r>
              <a:rPr lang="en-US" sz="1943">
                <a:solidFill>
                  <a:srgbClr val="000000"/>
                </a:solidFill>
                <a:latin typeface="Roboto"/>
                <a:ea typeface="Roboto"/>
                <a:cs typeface="Roboto"/>
                <a:sym typeface="Roboto"/>
              </a:rPr>
              <a:t>16</a:t>
            </a:r>
            <a:r>
              <a:rPr lang="ar-EG" sz="1943">
                <a:solidFill>
                  <a:srgbClr val="000000"/>
                </a:solidFill>
                <a:latin typeface="Roboto"/>
                <a:ea typeface="Roboto"/>
                <a:cs typeface="Roboto"/>
                <a:sym typeface="Roboto"/>
                <a:rtl val="true"/>
              </a:rPr>
              <a:t>. الاستعداد لامتحان </a:t>
            </a:r>
            <a:r>
              <a:rPr lang="en-US" sz="1943">
                <a:solidFill>
                  <a:srgbClr val="000000"/>
                </a:solidFill>
                <a:latin typeface="Roboto"/>
                <a:ea typeface="Roboto"/>
                <a:cs typeface="Roboto"/>
                <a:sym typeface="Roboto"/>
              </a:rPr>
              <a:t>CEH</a:t>
            </a:r>
            <a:r>
              <a:rPr lang="ar-EG" sz="1943">
                <a:solidFill>
                  <a:srgbClr val="000000"/>
                </a:solidFill>
                <a:latin typeface="Roboto"/>
                <a:ea typeface="Roboto"/>
                <a:cs typeface="Roboto"/>
                <a:sym typeface="Roboto"/>
                <a:rtl val="true"/>
              </a:rPr>
              <a:t>: مراجعة المفاهيم والأدوات والمنهجيات للتفوق في امتحان </a:t>
            </a:r>
            <a:r>
              <a:rPr lang="en-US" sz="1943">
                <a:solidFill>
                  <a:srgbClr val="000000"/>
                </a:solidFill>
                <a:latin typeface="Roboto"/>
                <a:ea typeface="Roboto"/>
                <a:cs typeface="Roboto"/>
                <a:sym typeface="Roboto"/>
              </a:rPr>
              <a:t>CEH</a:t>
            </a:r>
            <a:r>
              <a:rPr lang="ar-EG" sz="1943">
                <a:solidFill>
                  <a:srgbClr val="000000"/>
                </a:solidFill>
                <a:latin typeface="Roboto"/>
                <a:ea typeface="Roboto"/>
                <a:cs typeface="Roboto"/>
                <a:sym typeface="Roboto"/>
                <a:rtl val="true"/>
              </a:rPr>
              <a:t>.</a:t>
            </a:r>
          </a:p>
          <a:p>
            <a:pPr algn="just" rtl="true">
              <a:lnSpc>
                <a:spcPts val="2720"/>
              </a:lnSpc>
            </a:pPr>
          </a:p>
          <a:p>
            <a:pPr algn="just" rtl="true" marL="0" indent="0" lvl="0">
              <a:lnSpc>
                <a:spcPts val="2720"/>
              </a:lnSpc>
              <a:spcBef>
                <a:spcPct val="0"/>
              </a:spcBef>
            </a:pP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2860340" y="-1997752"/>
            <a:ext cx="3649498" cy="3649498"/>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0" y="9294108"/>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643351" y="6647153"/>
            <a:ext cx="3378891" cy="3378891"/>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402535" y="7611064"/>
            <a:ext cx="17666804" cy="3262125"/>
            <a:chOff x="0" y="0"/>
            <a:chExt cx="4652985" cy="859160"/>
          </a:xfrm>
        </p:grpSpPr>
        <p:sp>
          <p:nvSpPr>
            <p:cNvPr name="Freeform 12" id="12"/>
            <p:cNvSpPr/>
            <p:nvPr/>
          </p:nvSpPr>
          <p:spPr>
            <a:xfrm flipH="false" flipV="false" rot="0">
              <a:off x="0" y="0"/>
              <a:ext cx="4652985" cy="859160"/>
            </a:xfrm>
            <a:custGeom>
              <a:avLst/>
              <a:gdLst/>
              <a:ahLst/>
              <a:cxnLst/>
              <a:rect r="r" b="b" t="t" l="l"/>
              <a:pathLst>
                <a:path h="859160" w="4652985">
                  <a:moveTo>
                    <a:pt x="11832" y="0"/>
                  </a:moveTo>
                  <a:lnTo>
                    <a:pt x="4641154" y="0"/>
                  </a:lnTo>
                  <a:cubicBezTo>
                    <a:pt x="4647688" y="0"/>
                    <a:pt x="4652985" y="5297"/>
                    <a:pt x="4652985" y="11832"/>
                  </a:cubicBezTo>
                  <a:lnTo>
                    <a:pt x="4652985" y="847329"/>
                  </a:lnTo>
                  <a:cubicBezTo>
                    <a:pt x="4652985" y="853863"/>
                    <a:pt x="4647688" y="859160"/>
                    <a:pt x="4641154" y="859160"/>
                  </a:cubicBezTo>
                  <a:lnTo>
                    <a:pt x="11832" y="859160"/>
                  </a:lnTo>
                  <a:cubicBezTo>
                    <a:pt x="5297" y="859160"/>
                    <a:pt x="0" y="853863"/>
                    <a:pt x="0" y="847329"/>
                  </a:cubicBezTo>
                  <a:lnTo>
                    <a:pt x="0" y="11832"/>
                  </a:lnTo>
                  <a:cubicBezTo>
                    <a:pt x="0" y="5297"/>
                    <a:pt x="5297" y="0"/>
                    <a:pt x="11832" y="0"/>
                  </a:cubicBezTo>
                  <a:close/>
                </a:path>
              </a:pathLst>
            </a:custGeom>
            <a:solidFill>
              <a:srgbClr val="FFFEFD"/>
            </a:solidFill>
          </p:spPr>
        </p:sp>
        <p:sp>
          <p:nvSpPr>
            <p:cNvPr name="TextBox 13" id="13"/>
            <p:cNvSpPr txBox="true"/>
            <p:nvPr/>
          </p:nvSpPr>
          <p:spPr>
            <a:xfrm>
              <a:off x="0" y="-38100"/>
              <a:ext cx="4652985" cy="897260"/>
            </a:xfrm>
            <a:prstGeom prst="rect">
              <a:avLst/>
            </a:prstGeom>
          </p:spPr>
          <p:txBody>
            <a:bodyPr anchor="ctr" rtlCol="false" tIns="50800" lIns="50800" bIns="50800" rIns="50800"/>
            <a:lstStyle/>
            <a:p>
              <a:pPr algn="ctr">
                <a:lnSpc>
                  <a:spcPts val="2239"/>
                </a:lnSpc>
              </a:pPr>
            </a:p>
          </p:txBody>
        </p:sp>
      </p:grpSp>
      <p:sp>
        <p:nvSpPr>
          <p:cNvPr name="Freeform 14" id="14"/>
          <p:cNvSpPr/>
          <p:nvPr/>
        </p:nvSpPr>
        <p:spPr>
          <a:xfrm flipH="false" flipV="false" rot="0">
            <a:off x="8765962" y="360580"/>
            <a:ext cx="1401860" cy="1401860"/>
          </a:xfrm>
          <a:custGeom>
            <a:avLst/>
            <a:gdLst/>
            <a:ahLst/>
            <a:cxnLst/>
            <a:rect r="r" b="b" t="t" l="l"/>
            <a:pathLst>
              <a:path h="1401860" w="1401860">
                <a:moveTo>
                  <a:pt x="0" y="0"/>
                </a:moveTo>
                <a:lnTo>
                  <a:pt x="1401860" y="0"/>
                </a:lnTo>
                <a:lnTo>
                  <a:pt x="1401860" y="1401860"/>
                </a:lnTo>
                <a:lnTo>
                  <a:pt x="0" y="140186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5" id="15"/>
          <p:cNvSpPr/>
          <p:nvPr/>
        </p:nvSpPr>
        <p:spPr>
          <a:xfrm flipH="false" flipV="false" rot="0">
            <a:off x="16490193" y="57499"/>
            <a:ext cx="1797807" cy="1011266"/>
          </a:xfrm>
          <a:custGeom>
            <a:avLst/>
            <a:gdLst/>
            <a:ahLst/>
            <a:cxnLst/>
            <a:rect r="r" b="b" t="t" l="l"/>
            <a:pathLst>
              <a:path h="1011266" w="1797807">
                <a:moveTo>
                  <a:pt x="0" y="0"/>
                </a:moveTo>
                <a:lnTo>
                  <a:pt x="1797807" y="0"/>
                </a:lnTo>
                <a:lnTo>
                  <a:pt x="1797807" y="1011266"/>
                </a:lnTo>
                <a:lnTo>
                  <a:pt x="0" y="1011266"/>
                </a:lnTo>
                <a:lnTo>
                  <a:pt x="0" y="0"/>
                </a:lnTo>
                <a:close/>
              </a:path>
            </a:pathLst>
          </a:custGeom>
          <a:blipFill>
            <a:blip r:embed="rId4"/>
            <a:stretch>
              <a:fillRect l="0" t="-9236" r="0" b="-9236"/>
            </a:stretch>
          </a:blipFill>
        </p:spPr>
      </p:sp>
      <p:sp>
        <p:nvSpPr>
          <p:cNvPr name="TextBox 16" id="16"/>
          <p:cNvSpPr txBox="true"/>
          <p:nvPr/>
        </p:nvSpPr>
        <p:spPr>
          <a:xfrm rot="0">
            <a:off x="402535" y="1791015"/>
            <a:ext cx="5512969" cy="848831"/>
          </a:xfrm>
          <a:prstGeom prst="rect">
            <a:avLst/>
          </a:prstGeom>
        </p:spPr>
        <p:txBody>
          <a:bodyPr anchor="t" rtlCol="false" tIns="0" lIns="0" bIns="0" rIns="0">
            <a:spAutoFit/>
          </a:bodyPr>
          <a:lstStyle/>
          <a:p>
            <a:pPr algn="l" marL="0" indent="0" lvl="0">
              <a:lnSpc>
                <a:spcPts val="6588"/>
              </a:lnSpc>
              <a:spcBef>
                <a:spcPct val="0"/>
              </a:spcBef>
            </a:pPr>
            <a:r>
              <a:rPr lang="en-US" b="true" sz="5779" spc="-416">
                <a:solidFill>
                  <a:srgbClr val="000000"/>
                </a:solidFill>
                <a:latin typeface="Open Sauce Bold"/>
                <a:ea typeface="Open Sauce Bold"/>
                <a:cs typeface="Open Sauce Bold"/>
                <a:sym typeface="Open Sauce Bold"/>
              </a:rPr>
              <a:t>Target Audience</a:t>
            </a:r>
          </a:p>
        </p:txBody>
      </p:sp>
      <p:sp>
        <p:nvSpPr>
          <p:cNvPr name="TextBox 17" id="17"/>
          <p:cNvSpPr txBox="true"/>
          <p:nvPr/>
        </p:nvSpPr>
        <p:spPr>
          <a:xfrm rot="0">
            <a:off x="12214239" y="1791015"/>
            <a:ext cx="5512969" cy="844109"/>
          </a:xfrm>
          <a:prstGeom prst="rect">
            <a:avLst/>
          </a:prstGeom>
        </p:spPr>
        <p:txBody>
          <a:bodyPr anchor="t" rtlCol="false" tIns="0" lIns="0" bIns="0" rIns="0">
            <a:spAutoFit/>
          </a:bodyPr>
          <a:lstStyle/>
          <a:p>
            <a:pPr algn="r" rtl="true" marL="0" indent="0" lvl="0">
              <a:lnSpc>
                <a:spcPts val="6588"/>
              </a:lnSpc>
              <a:spcBef>
                <a:spcPct val="0"/>
              </a:spcBef>
            </a:pPr>
            <a:r>
              <a:rPr lang="ar-EG" b="true" sz="5779" spc="-416">
                <a:solidFill>
                  <a:srgbClr val="000000"/>
                </a:solidFill>
                <a:latin typeface="Roboto Bold"/>
                <a:ea typeface="Roboto Bold"/>
                <a:cs typeface="Roboto Bold"/>
                <a:sym typeface="Roboto Bold"/>
                <a:rtl val="true"/>
              </a:rPr>
              <a:t> الفئة المستهدفة</a:t>
            </a:r>
          </a:p>
        </p:txBody>
      </p:sp>
      <p:sp>
        <p:nvSpPr>
          <p:cNvPr name="TextBox 18" id="18"/>
          <p:cNvSpPr txBox="true"/>
          <p:nvPr/>
        </p:nvSpPr>
        <p:spPr>
          <a:xfrm rot="0">
            <a:off x="8801877" y="2707602"/>
            <a:ext cx="8841474" cy="1942830"/>
          </a:xfrm>
          <a:prstGeom prst="rect">
            <a:avLst/>
          </a:prstGeom>
        </p:spPr>
        <p:txBody>
          <a:bodyPr anchor="t" rtlCol="false" tIns="0" lIns="0" bIns="0" rIns="0">
            <a:spAutoFit/>
          </a:bodyPr>
          <a:lstStyle/>
          <a:p>
            <a:pPr algn="r">
              <a:lnSpc>
                <a:spcPts val="2618"/>
              </a:lnSpc>
            </a:pPr>
            <a:r>
              <a:rPr lang="ar-EG" sz="1870">
                <a:solidFill>
                  <a:srgbClr val="000000"/>
                </a:solidFill>
                <a:latin typeface="Roboto"/>
                <a:ea typeface="Roboto"/>
                <a:cs typeface="Roboto"/>
                <a:sym typeface="Roboto"/>
                <a:rtl val="true"/>
              </a:rPr>
              <a:t>محترفي أمان تكنولوجيا المعلومات (أمان الشبكات، أمان المعلومات</a:t>
            </a:r>
          </a:p>
          <a:p>
            <a:pPr algn="r">
              <a:lnSpc>
                <a:spcPts val="2618"/>
              </a:lnSpc>
            </a:pPr>
            <a:r>
              <a:rPr lang="ar-EG" sz="1870">
                <a:solidFill>
                  <a:srgbClr val="000000"/>
                </a:solidFill>
                <a:latin typeface="Roboto"/>
                <a:ea typeface="Roboto"/>
                <a:cs typeface="Roboto"/>
                <a:sym typeface="Roboto"/>
                <a:rtl val="true"/>
              </a:rPr>
              <a:t>مهندسي الشبكات ومديري الأنظمة</a:t>
            </a:r>
          </a:p>
          <a:p>
            <a:pPr algn="r">
              <a:lnSpc>
                <a:spcPts val="2618"/>
              </a:lnSpc>
            </a:pPr>
            <a:r>
              <a:rPr lang="ar-EG" sz="1870">
                <a:solidFill>
                  <a:srgbClr val="000000"/>
                </a:solidFill>
                <a:latin typeface="Roboto"/>
                <a:ea typeface="Roboto"/>
                <a:cs typeface="Roboto"/>
                <a:sym typeface="Roboto"/>
                <a:rtl val="true"/>
              </a:rPr>
              <a:t>مختبري الاختراق والمحللين الأمنيين</a:t>
            </a:r>
          </a:p>
          <a:p>
            <a:pPr algn="r">
              <a:lnSpc>
                <a:spcPts val="2618"/>
              </a:lnSpc>
            </a:pPr>
            <a:r>
              <a:rPr lang="ar-EG" sz="1870">
                <a:solidFill>
                  <a:srgbClr val="000000"/>
                </a:solidFill>
                <a:latin typeface="Roboto"/>
                <a:ea typeface="Roboto"/>
                <a:cs typeface="Roboto"/>
                <a:sym typeface="Roboto"/>
                <a:rtl val="true"/>
              </a:rPr>
              <a:t>مدققي تكنولوجيا المعلومات</a:t>
            </a:r>
          </a:p>
          <a:p>
            <a:pPr algn="r">
              <a:lnSpc>
                <a:spcPts val="2618"/>
              </a:lnSpc>
            </a:pPr>
            <a:r>
              <a:rPr lang="ar-EG" sz="1870">
                <a:solidFill>
                  <a:srgbClr val="000000"/>
                </a:solidFill>
                <a:latin typeface="Roboto"/>
                <a:ea typeface="Roboto"/>
                <a:cs typeface="Roboto"/>
                <a:sym typeface="Roboto"/>
                <a:rtl val="true"/>
              </a:rPr>
              <a:t>أي شخص مهتم بالقرصنة الأخلاقية والأمن السيبراني</a:t>
            </a:r>
          </a:p>
          <a:p>
            <a:pPr algn="r">
              <a:lnSpc>
                <a:spcPts val="2618"/>
              </a:lnSpc>
            </a:pPr>
          </a:p>
        </p:txBody>
      </p:sp>
      <p:sp>
        <p:nvSpPr>
          <p:cNvPr name="TextBox 19" id="19"/>
          <p:cNvSpPr txBox="true"/>
          <p:nvPr/>
        </p:nvSpPr>
        <p:spPr>
          <a:xfrm rot="0">
            <a:off x="14886867" y="4780061"/>
            <a:ext cx="2756484"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 متطلبات الدورة</a:t>
            </a:r>
          </a:p>
        </p:txBody>
      </p:sp>
      <p:sp>
        <p:nvSpPr>
          <p:cNvPr name="TextBox 20" id="20"/>
          <p:cNvSpPr txBox="true"/>
          <p:nvPr/>
        </p:nvSpPr>
        <p:spPr>
          <a:xfrm rot="0">
            <a:off x="476996" y="4560709"/>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Course Requirements</a:t>
            </a:r>
          </a:p>
        </p:txBody>
      </p:sp>
      <p:sp>
        <p:nvSpPr>
          <p:cNvPr name="TextBox 21" id="21"/>
          <p:cNvSpPr txBox="true"/>
          <p:nvPr/>
        </p:nvSpPr>
        <p:spPr>
          <a:xfrm rot="0">
            <a:off x="475166" y="5004820"/>
            <a:ext cx="7348372" cy="2483109"/>
          </a:xfrm>
          <a:prstGeom prst="rect">
            <a:avLst/>
          </a:prstGeom>
        </p:spPr>
        <p:txBody>
          <a:bodyPr anchor="t" rtlCol="false" tIns="0" lIns="0" bIns="0" rIns="0">
            <a:spAutoFit/>
          </a:bodyPr>
          <a:lstStyle/>
          <a:p>
            <a:pPr algn="l" marL="343577" indent="-171789" lvl="1">
              <a:lnSpc>
                <a:spcPts val="2227"/>
              </a:lnSpc>
              <a:buFont typeface="Arial"/>
              <a:buChar char="•"/>
            </a:pPr>
            <a:r>
              <a:rPr lang="en-US" sz="1591">
                <a:solidFill>
                  <a:srgbClr val="000000"/>
                </a:solidFill>
                <a:latin typeface="Open Sauce"/>
                <a:ea typeface="Open Sauce"/>
                <a:cs typeface="Open Sauce"/>
                <a:sym typeface="Open Sauce"/>
              </a:rPr>
              <a:t>Basic Networking Knowledge: Familiarity with networking concepts such as TCP/IP, subnets, and protocols (e.g., DNS, HTTP, FTP).</a:t>
            </a:r>
          </a:p>
          <a:p>
            <a:pPr algn="l" marL="343577" indent="-171789" lvl="1">
              <a:lnSpc>
                <a:spcPts val="2227"/>
              </a:lnSpc>
              <a:buFont typeface="Arial"/>
              <a:buChar char="•"/>
            </a:pPr>
            <a:r>
              <a:rPr lang="en-US" sz="1591">
                <a:solidFill>
                  <a:srgbClr val="000000"/>
                </a:solidFill>
                <a:latin typeface="Open Sauce"/>
                <a:ea typeface="Open Sauce"/>
                <a:cs typeface="Open Sauce"/>
                <a:sym typeface="Open Sauce"/>
              </a:rPr>
              <a:t>Basic Knowledge of Operating Systems: Proficiency in Windows and Linux operating systems.</a:t>
            </a:r>
          </a:p>
          <a:p>
            <a:pPr algn="l" marL="343577" indent="-171789" lvl="1">
              <a:lnSpc>
                <a:spcPts val="2227"/>
              </a:lnSpc>
              <a:buFont typeface="Arial"/>
              <a:buChar char="•"/>
            </a:pPr>
            <a:r>
              <a:rPr lang="en-US" sz="1591">
                <a:solidFill>
                  <a:srgbClr val="000000"/>
                </a:solidFill>
                <a:latin typeface="Open Sauce"/>
                <a:ea typeface="Open Sauce"/>
                <a:cs typeface="Open Sauce"/>
                <a:sym typeface="Open Sauce"/>
              </a:rPr>
              <a:t>Basic Security Concepts: Understanding basic security principles and practices.</a:t>
            </a:r>
          </a:p>
          <a:p>
            <a:pPr algn="l" marL="343577" indent="-171789" lvl="1">
              <a:lnSpc>
                <a:spcPts val="2227"/>
              </a:lnSpc>
              <a:buFont typeface="Arial"/>
              <a:buChar char="•"/>
            </a:pPr>
            <a:r>
              <a:rPr lang="en-US" sz="1591">
                <a:solidFill>
                  <a:srgbClr val="000000"/>
                </a:solidFill>
                <a:latin typeface="Open Sauce"/>
                <a:ea typeface="Open Sauce"/>
                <a:cs typeface="Open Sauce"/>
                <a:sym typeface="Open Sauce"/>
              </a:rPr>
              <a:t>Experience in IT: A minimum of two years of working experience in the information security domain (or completion of the EC-Council’s official CEH training).</a:t>
            </a:r>
          </a:p>
        </p:txBody>
      </p:sp>
      <p:sp>
        <p:nvSpPr>
          <p:cNvPr name="TextBox 22" id="22"/>
          <p:cNvSpPr txBox="true"/>
          <p:nvPr/>
        </p:nvSpPr>
        <p:spPr>
          <a:xfrm rot="0">
            <a:off x="629779" y="7621515"/>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Certification</a:t>
            </a:r>
          </a:p>
        </p:txBody>
      </p:sp>
      <p:sp>
        <p:nvSpPr>
          <p:cNvPr name="TextBox 23" id="23"/>
          <p:cNvSpPr txBox="true"/>
          <p:nvPr/>
        </p:nvSpPr>
        <p:spPr>
          <a:xfrm rot="0">
            <a:off x="629779" y="8048105"/>
            <a:ext cx="8003104" cy="1869550"/>
          </a:xfrm>
          <a:prstGeom prst="rect">
            <a:avLst/>
          </a:prstGeom>
        </p:spPr>
        <p:txBody>
          <a:bodyPr anchor="t" rtlCol="false" tIns="0" lIns="0" bIns="0" rIns="0">
            <a:spAutoFit/>
          </a:bodyPr>
          <a:lstStyle/>
          <a:p>
            <a:pPr algn="just">
              <a:lnSpc>
                <a:spcPts val="2489"/>
              </a:lnSpc>
            </a:pPr>
            <a:r>
              <a:rPr lang="en-US" b="true" sz="1778">
                <a:solidFill>
                  <a:srgbClr val="000000"/>
                </a:solidFill>
                <a:latin typeface="Open Sauce Bold"/>
                <a:ea typeface="Open Sauce Bold"/>
                <a:cs typeface="Open Sauce Bold"/>
                <a:sym typeface="Open Sauce Bold"/>
              </a:rPr>
              <a:t>Upon successfully completing the ITIL certification program and passing the exam, the trainee will receive the ITIL Foundation Certificate in IT Service Management. This certification demonstrates the trainee’s understanding of the ITIL framework and its application in managing IT services, and it is globally recognized by employers in the IT industry.</a:t>
            </a:r>
          </a:p>
        </p:txBody>
      </p:sp>
      <p:sp>
        <p:nvSpPr>
          <p:cNvPr name="TextBox 24" id="24"/>
          <p:cNvSpPr txBox="true"/>
          <p:nvPr/>
        </p:nvSpPr>
        <p:spPr>
          <a:xfrm rot="0">
            <a:off x="14353922" y="7647502"/>
            <a:ext cx="3519573"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الشهادات</a:t>
            </a:r>
          </a:p>
        </p:txBody>
      </p:sp>
      <p:sp>
        <p:nvSpPr>
          <p:cNvPr name="TextBox 25" id="25"/>
          <p:cNvSpPr txBox="true"/>
          <p:nvPr/>
        </p:nvSpPr>
        <p:spPr>
          <a:xfrm rot="0">
            <a:off x="10629071" y="5297415"/>
            <a:ext cx="7014280" cy="1888394"/>
          </a:xfrm>
          <a:prstGeom prst="rect">
            <a:avLst/>
          </a:prstGeom>
        </p:spPr>
        <p:txBody>
          <a:bodyPr anchor="t" rtlCol="false" tIns="0" lIns="0" bIns="0" rIns="0">
            <a:spAutoFit/>
          </a:bodyPr>
          <a:lstStyle/>
          <a:p>
            <a:pPr algn="just" rtl="true">
              <a:lnSpc>
                <a:spcPts val="2501"/>
              </a:lnSpc>
            </a:pPr>
            <a:r>
              <a:rPr lang="ar-EG" sz="1786">
                <a:solidFill>
                  <a:srgbClr val="000000"/>
                </a:solidFill>
                <a:latin typeface="Roboto"/>
                <a:ea typeface="Roboto"/>
                <a:cs typeface="Roboto"/>
                <a:sym typeface="Roboto"/>
                <a:rtl val="true"/>
              </a:rPr>
              <a:t>معرفة أساسية بالشبكات: فهم مفاهيم الشبكات مثل </a:t>
            </a:r>
            <a:r>
              <a:rPr lang="en-US" sz="1786">
                <a:solidFill>
                  <a:srgbClr val="000000"/>
                </a:solidFill>
                <a:latin typeface="Roboto"/>
                <a:ea typeface="Roboto"/>
                <a:cs typeface="Roboto"/>
                <a:sym typeface="Roboto"/>
              </a:rPr>
              <a:t>TCP/IP</a:t>
            </a:r>
            <a:r>
              <a:rPr lang="ar-EG" sz="1786">
                <a:solidFill>
                  <a:srgbClr val="000000"/>
                </a:solidFill>
                <a:latin typeface="Roboto"/>
                <a:ea typeface="Roboto"/>
                <a:cs typeface="Roboto"/>
                <a:sym typeface="Roboto"/>
                <a:rtl val="true"/>
              </a:rPr>
              <a:t>، الشبكات الفرعية، والبروتوكولات (مثل </a:t>
            </a:r>
            <a:r>
              <a:rPr lang="en-US" sz="1786">
                <a:solidFill>
                  <a:srgbClr val="000000"/>
                </a:solidFill>
                <a:latin typeface="Roboto"/>
                <a:ea typeface="Roboto"/>
                <a:cs typeface="Roboto"/>
                <a:sym typeface="Roboto"/>
              </a:rPr>
              <a:t>DNS، HTTP، FTP</a:t>
            </a:r>
            <a:r>
              <a:rPr lang="ar-EG" sz="1786">
                <a:solidFill>
                  <a:srgbClr val="000000"/>
                </a:solidFill>
                <a:latin typeface="Roboto"/>
                <a:ea typeface="Roboto"/>
                <a:cs typeface="Roboto"/>
                <a:sym typeface="Roboto"/>
                <a:rtl val="true"/>
              </a:rPr>
              <a:t>).</a:t>
            </a:r>
          </a:p>
          <a:p>
            <a:pPr algn="just" rtl="true">
              <a:lnSpc>
                <a:spcPts val="2501"/>
              </a:lnSpc>
            </a:pPr>
            <a:r>
              <a:rPr lang="ar-EG" sz="1786">
                <a:solidFill>
                  <a:srgbClr val="000000"/>
                </a:solidFill>
                <a:latin typeface="Roboto"/>
                <a:ea typeface="Roboto"/>
                <a:cs typeface="Roboto"/>
                <a:sym typeface="Roboto"/>
                <a:rtl val="true"/>
              </a:rPr>
              <a:t>معرفة أساسية بأنظمة التشغيل: إتقان أنظمة التشغيل </a:t>
            </a:r>
            <a:r>
              <a:rPr lang="en-US" sz="1786">
                <a:solidFill>
                  <a:srgbClr val="000000"/>
                </a:solidFill>
                <a:latin typeface="Roboto"/>
                <a:ea typeface="Roboto"/>
                <a:cs typeface="Roboto"/>
                <a:sym typeface="Roboto"/>
              </a:rPr>
              <a:t>Windows</a:t>
            </a:r>
            <a:r>
              <a:rPr lang="ar-EG" sz="1786">
                <a:solidFill>
                  <a:srgbClr val="000000"/>
                </a:solidFill>
                <a:latin typeface="Roboto"/>
                <a:ea typeface="Roboto"/>
                <a:cs typeface="Roboto"/>
                <a:sym typeface="Roboto"/>
                <a:rtl val="true"/>
              </a:rPr>
              <a:t> و</a:t>
            </a:r>
            <a:r>
              <a:rPr lang="en-US" sz="1786">
                <a:solidFill>
                  <a:srgbClr val="000000"/>
                </a:solidFill>
                <a:latin typeface="Roboto"/>
                <a:ea typeface="Roboto"/>
                <a:cs typeface="Roboto"/>
                <a:sym typeface="Roboto"/>
              </a:rPr>
              <a:t>Linux</a:t>
            </a:r>
            <a:r>
              <a:rPr lang="ar-EG" sz="1786">
                <a:solidFill>
                  <a:srgbClr val="000000"/>
                </a:solidFill>
                <a:latin typeface="Roboto"/>
                <a:ea typeface="Roboto"/>
                <a:cs typeface="Roboto"/>
                <a:sym typeface="Roboto"/>
                <a:rtl val="true"/>
              </a:rPr>
              <a:t>.</a:t>
            </a:r>
          </a:p>
          <a:p>
            <a:pPr algn="just" rtl="true">
              <a:lnSpc>
                <a:spcPts val="2501"/>
              </a:lnSpc>
            </a:pPr>
            <a:r>
              <a:rPr lang="ar-EG" sz="1786">
                <a:solidFill>
                  <a:srgbClr val="000000"/>
                </a:solidFill>
                <a:latin typeface="Roboto"/>
                <a:ea typeface="Roboto"/>
                <a:cs typeface="Roboto"/>
                <a:sym typeface="Roboto"/>
                <a:rtl val="true"/>
              </a:rPr>
              <a:t>مفاهيم أمان أساسية: فهم المبادئ والممارسات الأمنية الأساسية.</a:t>
            </a:r>
          </a:p>
          <a:p>
            <a:pPr algn="just" rtl="true">
              <a:lnSpc>
                <a:spcPts val="2501"/>
              </a:lnSpc>
            </a:pPr>
            <a:r>
              <a:rPr lang="ar-EG" sz="1786">
                <a:solidFill>
                  <a:srgbClr val="000000"/>
                </a:solidFill>
                <a:latin typeface="Roboto"/>
                <a:ea typeface="Roboto"/>
                <a:cs typeface="Roboto"/>
                <a:sym typeface="Roboto"/>
                <a:rtl val="true"/>
              </a:rPr>
              <a:t>خبرة في تكنولوجيا المعلومات: خبرة عملية لمدة عامين على الأقل في مجال أمان المعلومات (أو إتمام تدريب </a:t>
            </a:r>
            <a:r>
              <a:rPr lang="en-US" sz="1786">
                <a:solidFill>
                  <a:srgbClr val="000000"/>
                </a:solidFill>
                <a:latin typeface="Roboto"/>
                <a:ea typeface="Roboto"/>
                <a:cs typeface="Roboto"/>
                <a:sym typeface="Roboto"/>
              </a:rPr>
              <a:t>CEH</a:t>
            </a:r>
            <a:r>
              <a:rPr lang="ar-EG" sz="1786">
                <a:solidFill>
                  <a:srgbClr val="000000"/>
                </a:solidFill>
                <a:latin typeface="Roboto"/>
                <a:ea typeface="Roboto"/>
                <a:cs typeface="Roboto"/>
                <a:sym typeface="Roboto"/>
                <a:rtl val="true"/>
              </a:rPr>
              <a:t> الرسمي من </a:t>
            </a:r>
            <a:r>
              <a:rPr lang="en-US" sz="1786">
                <a:solidFill>
                  <a:srgbClr val="000000"/>
                </a:solidFill>
                <a:latin typeface="Roboto"/>
                <a:ea typeface="Roboto"/>
                <a:cs typeface="Roboto"/>
                <a:sym typeface="Roboto"/>
              </a:rPr>
              <a:t>EC-Council</a:t>
            </a:r>
            <a:r>
              <a:rPr lang="ar-EG" sz="1786">
                <a:solidFill>
                  <a:srgbClr val="000000"/>
                </a:solidFill>
                <a:latin typeface="Roboto"/>
                <a:ea typeface="Roboto"/>
                <a:cs typeface="Roboto"/>
                <a:sym typeface="Roboto"/>
                <a:rtl val="true"/>
              </a:rPr>
              <a:t>).</a:t>
            </a:r>
          </a:p>
        </p:txBody>
      </p:sp>
      <p:sp>
        <p:nvSpPr>
          <p:cNvPr name="TextBox 26" id="26"/>
          <p:cNvSpPr txBox="true"/>
          <p:nvPr/>
        </p:nvSpPr>
        <p:spPr>
          <a:xfrm rot="0">
            <a:off x="9870392" y="8146968"/>
            <a:ext cx="8003104" cy="1564717"/>
          </a:xfrm>
          <a:prstGeom prst="rect">
            <a:avLst/>
          </a:prstGeom>
        </p:spPr>
        <p:txBody>
          <a:bodyPr anchor="t" rtlCol="false" tIns="0" lIns="0" bIns="0" rIns="0">
            <a:spAutoFit/>
          </a:bodyPr>
          <a:lstStyle/>
          <a:p>
            <a:pPr algn="just" rtl="true">
              <a:lnSpc>
                <a:spcPts val="2489"/>
              </a:lnSpc>
            </a:pPr>
            <a:r>
              <a:rPr lang="ar-EG" b="true" sz="1778">
                <a:solidFill>
                  <a:srgbClr val="000000"/>
                </a:solidFill>
                <a:latin typeface="Roboto Bold"/>
                <a:ea typeface="Roboto Bold"/>
                <a:cs typeface="Roboto Bold"/>
                <a:sym typeface="Roboto Bold"/>
                <a:rtl val="true"/>
              </a:rPr>
              <a:t>بعد إتمام البرنامج بنجاح واجتياز الامتحان، سيحصل المتدرب على شهادة القرصان الأخلاقي المعتمد (</a:t>
            </a:r>
            <a:r>
              <a:rPr lang="en-US" b="true" sz="1778">
                <a:solidFill>
                  <a:srgbClr val="000000"/>
                </a:solidFill>
                <a:latin typeface="Roboto Bold"/>
                <a:ea typeface="Roboto Bold"/>
                <a:cs typeface="Roboto Bold"/>
                <a:sym typeface="Roboto Bold"/>
              </a:rPr>
              <a:t>CEH</a:t>
            </a:r>
            <a:r>
              <a:rPr lang="ar-EG" b="true" sz="1778">
                <a:solidFill>
                  <a:srgbClr val="000000"/>
                </a:solidFill>
                <a:latin typeface="Roboto Bold"/>
                <a:ea typeface="Roboto Bold"/>
                <a:cs typeface="Roboto Bold"/>
                <a:sym typeface="Roboto Bold"/>
                <a:rtl val="true"/>
              </a:rPr>
              <a:t>) من مجلس </a:t>
            </a:r>
            <a:r>
              <a:rPr lang="en-US" b="true" sz="1778">
                <a:solidFill>
                  <a:srgbClr val="000000"/>
                </a:solidFill>
                <a:latin typeface="Roboto Bold"/>
                <a:ea typeface="Roboto Bold"/>
                <a:cs typeface="Roboto Bold"/>
                <a:sym typeface="Roboto Bold"/>
              </a:rPr>
              <a:t>EC-Council</a:t>
            </a:r>
            <a:r>
              <a:rPr lang="ar-EG" b="true" sz="1778">
                <a:solidFill>
                  <a:srgbClr val="000000"/>
                </a:solidFill>
                <a:latin typeface="Roboto Bold"/>
                <a:ea typeface="Roboto Bold"/>
                <a:cs typeface="Roboto Bold"/>
                <a:sym typeface="Roboto Bold"/>
                <a:rtl val="true"/>
              </a:rPr>
              <a:t>. تُعد هذه الشهادة معترفًا بها عالميًا وتثبت المعرفة والمهارات اللازمة لتحديد ومعالجة التهديدات والثغرات في الأنظمة والشبكات. إنها شهادة مرموقة في صناعة الأمن السيبراني وتعد معيارًا للمهنيين العاملين في مجال القرصنة الأخلاقية واختبار الاختراق وأدوار أمان المعلومات.</a:t>
            </a:r>
          </a:p>
        </p:txBody>
      </p:sp>
      <p:sp>
        <p:nvSpPr>
          <p:cNvPr name="TextBox 27" id="27"/>
          <p:cNvSpPr txBox="true"/>
          <p:nvPr/>
        </p:nvSpPr>
        <p:spPr>
          <a:xfrm rot="0">
            <a:off x="402535" y="2836095"/>
            <a:ext cx="7701929" cy="1934441"/>
          </a:xfrm>
          <a:prstGeom prst="rect">
            <a:avLst/>
          </a:prstGeom>
        </p:spPr>
        <p:txBody>
          <a:bodyPr anchor="t" rtlCol="false" tIns="0" lIns="0" bIns="0" rIns="0">
            <a:spAutoFit/>
          </a:bodyPr>
          <a:lstStyle/>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IT Security</a:t>
            </a:r>
            <a:r>
              <a:rPr lang="en-US" sz="1843">
                <a:solidFill>
                  <a:srgbClr val="000000"/>
                </a:solidFill>
                <a:latin typeface="Canva Sans"/>
                <a:ea typeface="Canva Sans"/>
                <a:cs typeface="Canva Sans"/>
                <a:sym typeface="Canva Sans"/>
              </a:rPr>
              <a:t> Professionals (network security, information security)</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Network Engineers and System Administrators</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Penetration Testers and Cybersecurity Analysts</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IT Auditors</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Anyone interested in ethical hacking and cybersecurity</a:t>
            </a:r>
          </a:p>
          <a:p>
            <a:pPr algn="just">
              <a:lnSpc>
                <a:spcPts val="2581"/>
              </a:lnSpc>
            </a:pP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sp>
        <p:nvSpPr>
          <p:cNvPr name="TextBox 2" id="2"/>
          <p:cNvSpPr txBox="true"/>
          <p:nvPr/>
        </p:nvSpPr>
        <p:spPr>
          <a:xfrm rot="0">
            <a:off x="178291" y="1047750"/>
            <a:ext cx="3939905" cy="592777"/>
          </a:xfrm>
          <a:prstGeom prst="rect">
            <a:avLst/>
          </a:prstGeom>
        </p:spPr>
        <p:txBody>
          <a:bodyPr anchor="t" rtlCol="false" tIns="0" lIns="0" bIns="0" rIns="0">
            <a:spAutoFit/>
          </a:bodyPr>
          <a:lstStyle/>
          <a:p>
            <a:pPr algn="l" marL="0" indent="0" lvl="0">
              <a:lnSpc>
                <a:spcPts val="4608"/>
              </a:lnSpc>
              <a:spcBef>
                <a:spcPct val="0"/>
              </a:spcBef>
            </a:pPr>
            <a:r>
              <a:rPr lang="en-US" sz="4042" spc="-291">
                <a:solidFill>
                  <a:srgbClr val="000000"/>
                </a:solidFill>
                <a:latin typeface="Open Sauce"/>
                <a:ea typeface="Open Sauce"/>
                <a:cs typeface="Open Sauce"/>
                <a:sym typeface="Open Sauce"/>
              </a:rPr>
              <a:t>Introduction :</a:t>
            </a:r>
          </a:p>
        </p:txBody>
      </p:sp>
      <p:sp>
        <p:nvSpPr>
          <p:cNvPr name="TextBox 3" id="3"/>
          <p:cNvSpPr txBox="true"/>
          <p:nvPr/>
        </p:nvSpPr>
        <p:spPr>
          <a:xfrm rot="0">
            <a:off x="11661410" y="1047750"/>
            <a:ext cx="6138789" cy="613062"/>
          </a:xfrm>
          <a:prstGeom prst="rect">
            <a:avLst/>
          </a:prstGeom>
        </p:spPr>
        <p:txBody>
          <a:bodyPr anchor="t" rtlCol="false" tIns="0" lIns="0" bIns="0" rIns="0">
            <a:spAutoFit/>
          </a:bodyPr>
          <a:lstStyle/>
          <a:p>
            <a:pPr algn="r" rtl="true" marL="0" indent="0" lvl="0">
              <a:lnSpc>
                <a:spcPts val="4788"/>
              </a:lnSpc>
              <a:spcBef>
                <a:spcPct val="0"/>
              </a:spcBef>
            </a:pPr>
            <a:r>
              <a:rPr lang="ar-EG" sz="4200" spc="-302">
                <a:solidFill>
                  <a:srgbClr val="000000"/>
                </a:solidFill>
                <a:latin typeface="Roboto"/>
                <a:ea typeface="Roboto"/>
                <a:cs typeface="Roboto"/>
                <a:sym typeface="Roboto"/>
                <a:rtl val="true"/>
              </a:rPr>
              <a:t>مقدمة :</a:t>
            </a:r>
          </a:p>
        </p:txBody>
      </p:sp>
      <p:sp>
        <p:nvSpPr>
          <p:cNvPr name="TextBox 4" id="4"/>
          <p:cNvSpPr txBox="true"/>
          <p:nvPr/>
        </p:nvSpPr>
        <p:spPr>
          <a:xfrm rot="0">
            <a:off x="178291" y="1687008"/>
            <a:ext cx="6585812" cy="1644994"/>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The CEH certification is globally recognized, validating professionals skilled in identifying and addressing security vulnerabilities. It trains individuals to legally test and protect IT infrastructures using ethical hacking techniques.</a:t>
            </a:r>
          </a:p>
        </p:txBody>
      </p:sp>
      <p:sp>
        <p:nvSpPr>
          <p:cNvPr name="TextBox 5" id="5"/>
          <p:cNvSpPr txBox="true"/>
          <p:nvPr/>
        </p:nvSpPr>
        <p:spPr>
          <a:xfrm rot="0">
            <a:off x="11214387" y="1677483"/>
            <a:ext cx="6585812" cy="1295262"/>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شهادة </a:t>
            </a:r>
            <a:r>
              <a:rPr lang="en-US" sz="1870">
                <a:solidFill>
                  <a:srgbClr val="000000"/>
                </a:solidFill>
                <a:latin typeface="Roboto"/>
                <a:ea typeface="Roboto"/>
                <a:cs typeface="Roboto"/>
                <a:sym typeface="Roboto"/>
              </a:rPr>
              <a:t>CEH</a:t>
            </a:r>
            <a:r>
              <a:rPr lang="ar-EG" sz="1870">
                <a:solidFill>
                  <a:srgbClr val="000000"/>
                </a:solidFill>
                <a:latin typeface="Roboto"/>
                <a:ea typeface="Roboto"/>
                <a:cs typeface="Roboto"/>
                <a:sym typeface="Roboto"/>
                <a:rtl val="true"/>
              </a:rPr>
              <a:t> هي شهادة معترف بها عالميًا، تؤكد مهارات المحترفين في تحديد ومعالجة الثغرات الأمنية. تقوم بتدريب الأفراد لاختبار وحماية البنى التحتية لتكنولوجيا المعلومات باستخدام تقنيات القرصنة الأخلاقية بشكل قانوني.</a:t>
            </a:r>
          </a:p>
        </p:txBody>
      </p:sp>
      <p:sp>
        <p:nvSpPr>
          <p:cNvPr name="TextBox 6" id="6"/>
          <p:cNvSpPr txBox="true"/>
          <p:nvPr/>
        </p:nvSpPr>
        <p:spPr>
          <a:xfrm rot="0">
            <a:off x="6314153" y="270983"/>
            <a:ext cx="5659695" cy="643417"/>
          </a:xfrm>
          <a:prstGeom prst="rect">
            <a:avLst/>
          </a:prstGeom>
        </p:spPr>
        <p:txBody>
          <a:bodyPr anchor="t" rtlCol="false" tIns="0" lIns="0" bIns="0" rIns="0">
            <a:spAutoFit/>
          </a:bodyPr>
          <a:lstStyle/>
          <a:p>
            <a:pPr algn="l" marL="0" indent="0" lvl="0">
              <a:lnSpc>
                <a:spcPts val="5064"/>
              </a:lnSpc>
              <a:spcBef>
                <a:spcPct val="0"/>
              </a:spcBef>
            </a:pPr>
            <a:r>
              <a:rPr lang="en-US" sz="4442" spc="-319">
                <a:solidFill>
                  <a:srgbClr val="000000"/>
                </a:solidFill>
                <a:latin typeface="Open Sauce"/>
                <a:ea typeface="Open Sauce"/>
                <a:cs typeface="Open Sauce"/>
                <a:sym typeface="Open Sauce"/>
              </a:rPr>
              <a:t>The importance of CEH: </a:t>
            </a:r>
          </a:p>
        </p:txBody>
      </p:sp>
      <p:sp>
        <p:nvSpPr>
          <p:cNvPr name="TextBox 7" id="7"/>
          <p:cNvSpPr txBox="true"/>
          <p:nvPr/>
        </p:nvSpPr>
        <p:spPr>
          <a:xfrm rot="0">
            <a:off x="7992712" y="3605605"/>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أهمية الشهادة:</a:t>
            </a:r>
          </a:p>
        </p:txBody>
      </p:sp>
      <p:sp>
        <p:nvSpPr>
          <p:cNvPr name="TextBox 8" id="8"/>
          <p:cNvSpPr txBox="true"/>
          <p:nvPr/>
        </p:nvSpPr>
        <p:spPr>
          <a:xfrm rot="0">
            <a:off x="178291" y="6696768"/>
            <a:ext cx="6585812" cy="2306751"/>
          </a:xfrm>
          <a:prstGeom prst="rect">
            <a:avLst/>
          </a:prstGeom>
        </p:spPr>
        <p:txBody>
          <a:bodyPr anchor="t" rtlCol="false" tIns="0" lIns="0" bIns="0" rIns="0">
            <a:spAutoFit/>
          </a:bodyPr>
          <a:lstStyle/>
          <a:p>
            <a:pPr algn="l">
              <a:lnSpc>
                <a:spcPts val="2618"/>
              </a:lnSpc>
            </a:pPr>
            <a:r>
              <a:rPr lang="en-US" sz="1870">
                <a:solidFill>
                  <a:srgbClr val="000000"/>
                </a:solidFill>
                <a:latin typeface="Open Sauce"/>
                <a:ea typeface="Open Sauce"/>
                <a:cs typeface="Open Sauce"/>
                <a:sym typeface="Open Sauce"/>
              </a:rPr>
              <a:t>1. Cybersecurity Expertise: Identify and fix vulnerabilities.</a:t>
            </a:r>
          </a:p>
          <a:p>
            <a:pPr algn="l">
              <a:lnSpc>
                <a:spcPts val="2618"/>
              </a:lnSpc>
            </a:pPr>
            <a:r>
              <a:rPr lang="en-US" sz="1870">
                <a:solidFill>
                  <a:srgbClr val="000000"/>
                </a:solidFill>
                <a:latin typeface="Open Sauce"/>
                <a:ea typeface="Open Sauce"/>
                <a:cs typeface="Open Sauce"/>
                <a:sym typeface="Open Sauce"/>
              </a:rPr>
              <a:t>2. Career Growth: Opens diverse job opportunities.</a:t>
            </a:r>
          </a:p>
          <a:p>
            <a:pPr algn="l">
              <a:lnSpc>
                <a:spcPts val="2618"/>
              </a:lnSpc>
            </a:pPr>
            <a:r>
              <a:rPr lang="en-US" sz="1870">
                <a:solidFill>
                  <a:srgbClr val="000000"/>
                </a:solidFill>
                <a:latin typeface="Open Sauce"/>
                <a:ea typeface="Open Sauce"/>
                <a:cs typeface="Open Sauce"/>
                <a:sym typeface="Open Sauce"/>
              </a:rPr>
              <a:t>3. Higher Salary: Certified professionals earn more.</a:t>
            </a:r>
          </a:p>
          <a:p>
            <a:pPr algn="l">
              <a:lnSpc>
                <a:spcPts val="2618"/>
              </a:lnSpc>
            </a:pPr>
            <a:r>
              <a:rPr lang="en-US" sz="1870">
                <a:solidFill>
                  <a:srgbClr val="000000"/>
                </a:solidFill>
                <a:latin typeface="Open Sauce"/>
                <a:ea typeface="Open Sauce"/>
                <a:cs typeface="Open Sauce"/>
                <a:sym typeface="Open Sauce"/>
              </a:rPr>
              <a:t>4. Global Recognition: Recognized worldwide.</a:t>
            </a:r>
          </a:p>
          <a:p>
            <a:pPr algn="l">
              <a:lnSpc>
                <a:spcPts val="2618"/>
              </a:lnSpc>
            </a:pPr>
            <a:r>
              <a:rPr lang="en-US" sz="1870">
                <a:solidFill>
                  <a:srgbClr val="000000"/>
                </a:solidFill>
                <a:latin typeface="Open Sauce"/>
                <a:ea typeface="Open Sauce"/>
                <a:cs typeface="Open Sauce"/>
                <a:sym typeface="Open Sauce"/>
              </a:rPr>
              <a:t>5. Ethical Hacking Skills: Apply legal hacking methods.</a:t>
            </a:r>
          </a:p>
          <a:p>
            <a:pPr algn="l">
              <a:lnSpc>
                <a:spcPts val="2618"/>
              </a:lnSpc>
            </a:pPr>
            <a:r>
              <a:rPr lang="en-US" sz="1870">
                <a:solidFill>
                  <a:srgbClr val="000000"/>
                </a:solidFill>
                <a:latin typeface="Open Sauce"/>
                <a:ea typeface="Open Sauce"/>
                <a:cs typeface="Open Sauce"/>
                <a:sym typeface="Open Sauce"/>
              </a:rPr>
              <a:t>6. Job Security: Ensures long-term career stability.</a:t>
            </a:r>
          </a:p>
          <a:p>
            <a:pPr algn="l" marL="0" indent="0" lvl="0">
              <a:lnSpc>
                <a:spcPts val="2618"/>
              </a:lnSpc>
              <a:spcBef>
                <a:spcPct val="0"/>
              </a:spcBef>
            </a:pPr>
          </a:p>
        </p:txBody>
      </p:sp>
      <p:sp>
        <p:nvSpPr>
          <p:cNvPr name="TextBox 9" id="9"/>
          <p:cNvSpPr txBox="true"/>
          <p:nvPr/>
        </p:nvSpPr>
        <p:spPr>
          <a:xfrm rot="0">
            <a:off x="178291" y="3634909"/>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The Importance of the Certification:  </a:t>
            </a:r>
          </a:p>
        </p:txBody>
      </p:sp>
      <p:sp>
        <p:nvSpPr>
          <p:cNvPr name="TextBox 10" id="10"/>
          <p:cNvSpPr txBox="true"/>
          <p:nvPr/>
        </p:nvSpPr>
        <p:spPr>
          <a:xfrm rot="0">
            <a:off x="7992712" y="5721607"/>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 لماذا تحتاج إلى </a:t>
            </a:r>
            <a:r>
              <a:rPr lang="en-US" sz="3642" spc="-262">
                <a:solidFill>
                  <a:srgbClr val="000000"/>
                </a:solidFill>
                <a:latin typeface="Roboto"/>
                <a:ea typeface="Roboto"/>
                <a:cs typeface="Roboto"/>
                <a:sym typeface="Roboto"/>
              </a:rPr>
              <a:t>CEH</a:t>
            </a:r>
            <a:r>
              <a:rPr lang="ar-EG" sz="3642" spc="-262">
                <a:solidFill>
                  <a:srgbClr val="000000"/>
                </a:solidFill>
                <a:latin typeface="Roboto"/>
                <a:ea typeface="Roboto"/>
                <a:cs typeface="Roboto"/>
                <a:sym typeface="Roboto"/>
                <a:rtl val="true"/>
              </a:rPr>
              <a:t>؟ </a:t>
            </a:r>
          </a:p>
        </p:txBody>
      </p:sp>
      <p:sp>
        <p:nvSpPr>
          <p:cNvPr name="TextBox 11" id="11"/>
          <p:cNvSpPr txBox="true"/>
          <p:nvPr/>
        </p:nvSpPr>
        <p:spPr>
          <a:xfrm rot="0">
            <a:off x="11214387" y="6330387"/>
            <a:ext cx="6585812" cy="2590398"/>
          </a:xfrm>
          <a:prstGeom prst="rect">
            <a:avLst/>
          </a:prstGeom>
        </p:spPr>
        <p:txBody>
          <a:bodyPr anchor="t" rtlCol="false" tIns="0" lIns="0" bIns="0" rIns="0">
            <a:spAutoFit/>
          </a:bodyPr>
          <a:lstStyle/>
          <a:p>
            <a:pPr algn="r" rtl="true">
              <a:lnSpc>
                <a:spcPts val="2618"/>
              </a:lnSpc>
            </a:pPr>
            <a:r>
              <a:rPr lang="en-US" sz="1870">
                <a:solidFill>
                  <a:srgbClr val="000000"/>
                </a:solidFill>
                <a:latin typeface="Roboto"/>
                <a:ea typeface="Roboto"/>
                <a:cs typeface="Roboto"/>
                <a:sym typeface="Roboto"/>
              </a:rPr>
              <a:t>1</a:t>
            </a:r>
            <a:r>
              <a:rPr lang="ar-EG" sz="1870">
                <a:solidFill>
                  <a:srgbClr val="000000"/>
                </a:solidFill>
                <a:latin typeface="Roboto"/>
                <a:ea typeface="Roboto"/>
                <a:cs typeface="Roboto"/>
                <a:sym typeface="Roboto"/>
                <a:rtl val="true"/>
              </a:rPr>
              <a:t>. خبرة في الأمن السيبراني: تحديد وإصلاح الثغرات.</a:t>
            </a:r>
          </a:p>
          <a:p>
            <a:pPr algn="r" rtl="true">
              <a:lnSpc>
                <a:spcPts val="2618"/>
              </a:lnSpc>
            </a:pPr>
            <a:r>
              <a:rPr lang="en-US" sz="1870">
                <a:solidFill>
                  <a:srgbClr val="000000"/>
                </a:solidFill>
                <a:latin typeface="Roboto"/>
                <a:ea typeface="Roboto"/>
                <a:cs typeface="Roboto"/>
                <a:sym typeface="Roboto"/>
              </a:rPr>
              <a:t>2</a:t>
            </a:r>
            <a:r>
              <a:rPr lang="ar-EG" sz="1870">
                <a:solidFill>
                  <a:srgbClr val="000000"/>
                </a:solidFill>
                <a:latin typeface="Roboto"/>
                <a:ea typeface="Roboto"/>
                <a:cs typeface="Roboto"/>
                <a:sym typeface="Roboto"/>
                <a:rtl val="true"/>
              </a:rPr>
              <a:t>. نمو في الحياة المهنية: فتح فرص عمل متنوعة.</a:t>
            </a:r>
          </a:p>
          <a:p>
            <a:pPr algn="r" rtl="true">
              <a:lnSpc>
                <a:spcPts val="2618"/>
              </a:lnSpc>
            </a:pPr>
            <a:r>
              <a:rPr lang="en-US" sz="1870">
                <a:solidFill>
                  <a:srgbClr val="000000"/>
                </a:solidFill>
                <a:latin typeface="Roboto"/>
                <a:ea typeface="Roboto"/>
                <a:cs typeface="Roboto"/>
                <a:sym typeface="Roboto"/>
              </a:rPr>
              <a:t>3</a:t>
            </a:r>
            <a:r>
              <a:rPr lang="ar-EG" sz="1870">
                <a:solidFill>
                  <a:srgbClr val="000000"/>
                </a:solidFill>
                <a:latin typeface="Roboto"/>
                <a:ea typeface="Roboto"/>
                <a:cs typeface="Roboto"/>
                <a:sym typeface="Roboto"/>
                <a:rtl val="true"/>
              </a:rPr>
              <a:t>. راتب أعلى: المحترفون الحاصلون على الشهادة يحققون دخلًا أكبر.</a:t>
            </a:r>
          </a:p>
          <a:p>
            <a:pPr algn="r" rtl="true">
              <a:lnSpc>
                <a:spcPts val="2618"/>
              </a:lnSpc>
            </a:pPr>
            <a:r>
              <a:rPr lang="en-US" sz="1870">
                <a:solidFill>
                  <a:srgbClr val="000000"/>
                </a:solidFill>
                <a:latin typeface="Roboto"/>
                <a:ea typeface="Roboto"/>
                <a:cs typeface="Roboto"/>
                <a:sym typeface="Roboto"/>
              </a:rPr>
              <a:t>4</a:t>
            </a:r>
            <a:r>
              <a:rPr lang="ar-EG" sz="1870">
                <a:solidFill>
                  <a:srgbClr val="000000"/>
                </a:solidFill>
                <a:latin typeface="Roboto"/>
                <a:ea typeface="Roboto"/>
                <a:cs typeface="Roboto"/>
                <a:sym typeface="Roboto"/>
                <a:rtl val="true"/>
              </a:rPr>
              <a:t>. اعتراف عالمي: الشهادة معترف بها عالميًا.</a:t>
            </a:r>
          </a:p>
          <a:p>
            <a:pPr algn="r" rtl="true">
              <a:lnSpc>
                <a:spcPts val="2618"/>
              </a:lnSpc>
            </a:pPr>
            <a:r>
              <a:rPr lang="en-US" sz="1870">
                <a:solidFill>
                  <a:srgbClr val="000000"/>
                </a:solidFill>
                <a:latin typeface="Roboto"/>
                <a:ea typeface="Roboto"/>
                <a:cs typeface="Roboto"/>
                <a:sym typeface="Roboto"/>
              </a:rPr>
              <a:t>5</a:t>
            </a:r>
            <a:r>
              <a:rPr lang="ar-EG" sz="1870">
                <a:solidFill>
                  <a:srgbClr val="000000"/>
                </a:solidFill>
                <a:latin typeface="Roboto"/>
                <a:ea typeface="Roboto"/>
                <a:cs typeface="Roboto"/>
                <a:sym typeface="Roboto"/>
                <a:rtl val="true"/>
              </a:rPr>
              <a:t>. مهارات القرصنة الأخلاقية: تطبيق تقنيات القرصنة القانونية.</a:t>
            </a:r>
          </a:p>
          <a:p>
            <a:pPr algn="r" rtl="true">
              <a:lnSpc>
                <a:spcPts val="2618"/>
              </a:lnSpc>
            </a:pPr>
            <a:r>
              <a:rPr lang="en-US" sz="1870">
                <a:solidFill>
                  <a:srgbClr val="000000"/>
                </a:solidFill>
                <a:latin typeface="Roboto"/>
                <a:ea typeface="Roboto"/>
                <a:cs typeface="Roboto"/>
                <a:sym typeface="Roboto"/>
              </a:rPr>
              <a:t>6</a:t>
            </a:r>
            <a:r>
              <a:rPr lang="ar-EG" sz="1870">
                <a:solidFill>
                  <a:srgbClr val="000000"/>
                </a:solidFill>
                <a:latin typeface="Roboto"/>
                <a:ea typeface="Roboto"/>
                <a:cs typeface="Roboto"/>
                <a:sym typeface="Roboto"/>
                <a:rtl val="true"/>
              </a:rPr>
              <a:t>. أمان وظيفي: يضمن الاستقرار المهني على المدى الطويل.</a:t>
            </a:r>
          </a:p>
          <a:p>
            <a:pPr algn="r" rtl="true">
              <a:lnSpc>
                <a:spcPts val="2618"/>
              </a:lnSpc>
            </a:pPr>
          </a:p>
          <a:p>
            <a:pPr algn="r" rtl="true" marL="0" indent="0" lvl="0">
              <a:lnSpc>
                <a:spcPts val="2618"/>
              </a:lnSpc>
              <a:spcBef>
                <a:spcPct val="0"/>
              </a:spcBef>
            </a:pPr>
          </a:p>
        </p:txBody>
      </p:sp>
      <p:sp>
        <p:nvSpPr>
          <p:cNvPr name="TextBox 12" id="12"/>
          <p:cNvSpPr txBox="true"/>
          <p:nvPr/>
        </p:nvSpPr>
        <p:spPr>
          <a:xfrm rot="0">
            <a:off x="178291" y="6190257"/>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Why You Need CEH:</a:t>
            </a:r>
          </a:p>
        </p:txBody>
      </p:sp>
      <p:sp>
        <p:nvSpPr>
          <p:cNvPr name="TextBox 13" id="13"/>
          <p:cNvSpPr txBox="true"/>
          <p:nvPr/>
        </p:nvSpPr>
        <p:spPr>
          <a:xfrm rot="0">
            <a:off x="178291" y="4195334"/>
            <a:ext cx="6585812" cy="1975873"/>
          </a:xfrm>
          <a:prstGeom prst="rect">
            <a:avLst/>
          </a:prstGeom>
        </p:spPr>
        <p:txBody>
          <a:bodyPr anchor="t" rtlCol="false" tIns="0" lIns="0" bIns="0" rIns="0">
            <a:spAutoFit/>
          </a:bodyPr>
          <a:lstStyle/>
          <a:p>
            <a:pPr algn="l">
              <a:lnSpc>
                <a:spcPts val="2618"/>
              </a:lnSpc>
            </a:pPr>
            <a:r>
              <a:rPr lang="en-US" sz="1870">
                <a:solidFill>
                  <a:srgbClr val="000000"/>
                </a:solidFill>
                <a:latin typeface="Open Sauce"/>
                <a:ea typeface="Open Sauce"/>
                <a:cs typeface="Open Sauce"/>
                <a:sym typeface="Open Sauce"/>
              </a:rPr>
              <a:t>CEH is highly respected in cybersecurity, proving expertise in ethical hacking and penetration testing. It enhances career opportunities, earning potential, and demonstrates a professional’s ability to protect digital infrastructures from cyber threats.</a:t>
            </a:r>
          </a:p>
          <a:p>
            <a:pPr algn="l" marL="0" indent="0" lvl="0">
              <a:lnSpc>
                <a:spcPts val="2618"/>
              </a:lnSpc>
              <a:spcBef>
                <a:spcPct val="0"/>
              </a:spcBef>
            </a:pPr>
          </a:p>
        </p:txBody>
      </p:sp>
      <p:sp>
        <p:nvSpPr>
          <p:cNvPr name="Freeform 14" id="14"/>
          <p:cNvSpPr/>
          <p:nvPr/>
        </p:nvSpPr>
        <p:spPr>
          <a:xfrm flipH="false" flipV="false" rot="0">
            <a:off x="16416623" y="-42283"/>
            <a:ext cx="1871377" cy="1247097"/>
          </a:xfrm>
          <a:custGeom>
            <a:avLst/>
            <a:gdLst/>
            <a:ahLst/>
            <a:cxnLst/>
            <a:rect r="r" b="b" t="t" l="l"/>
            <a:pathLst>
              <a:path h="1247097" w="1871377">
                <a:moveTo>
                  <a:pt x="0" y="0"/>
                </a:moveTo>
                <a:lnTo>
                  <a:pt x="1871377" y="0"/>
                </a:lnTo>
                <a:lnTo>
                  <a:pt x="1871377" y="1247098"/>
                </a:lnTo>
                <a:lnTo>
                  <a:pt x="0" y="1247098"/>
                </a:lnTo>
                <a:lnTo>
                  <a:pt x="0" y="0"/>
                </a:lnTo>
                <a:close/>
              </a:path>
            </a:pathLst>
          </a:custGeom>
          <a:blipFill>
            <a:blip r:embed="rId2"/>
            <a:stretch>
              <a:fillRect l="0" t="0" r="0" b="0"/>
            </a:stretch>
          </a:blipFill>
        </p:spPr>
      </p:sp>
      <p:sp>
        <p:nvSpPr>
          <p:cNvPr name="TextBox 15" id="15"/>
          <p:cNvSpPr txBox="true"/>
          <p:nvPr/>
        </p:nvSpPr>
        <p:spPr>
          <a:xfrm rot="0">
            <a:off x="11214387" y="4218720"/>
            <a:ext cx="6585812" cy="1295262"/>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تعد شهادة </a:t>
            </a:r>
            <a:r>
              <a:rPr lang="en-US" sz="1870">
                <a:solidFill>
                  <a:srgbClr val="000000"/>
                </a:solidFill>
                <a:latin typeface="Roboto"/>
                <a:ea typeface="Roboto"/>
                <a:cs typeface="Roboto"/>
                <a:sym typeface="Roboto"/>
              </a:rPr>
              <a:t>CEH</a:t>
            </a:r>
            <a:r>
              <a:rPr lang="ar-EG" sz="1870">
                <a:solidFill>
                  <a:srgbClr val="000000"/>
                </a:solidFill>
                <a:latin typeface="Roboto"/>
                <a:ea typeface="Roboto"/>
                <a:cs typeface="Roboto"/>
                <a:sym typeface="Roboto"/>
                <a:rtl val="true"/>
              </a:rPr>
              <a:t> مرموقة في مجال الأمن السيبراني، حيث تُظهر الخبرة في القرصنة الأخلاقية واختبار الاختراق. تعزز فرص العمل وزيادة الدخل، وتثبت قدرة المحترفين على حماية البنى التحتية الرقمية من التهديدات الإلكترونية.</a:t>
            </a:r>
          </a:p>
        </p:txBody>
      </p:sp>
      <p:grpSp>
        <p:nvGrpSpPr>
          <p:cNvPr name="Group 16" id="16"/>
          <p:cNvGrpSpPr/>
          <p:nvPr/>
        </p:nvGrpSpPr>
        <p:grpSpPr>
          <a:xfrm rot="0">
            <a:off x="17538837" y="9258300"/>
            <a:ext cx="2236783" cy="2236783"/>
            <a:chOff x="0" y="0"/>
            <a:chExt cx="812800" cy="812800"/>
          </a:xfrm>
        </p:grpSpPr>
        <p:sp>
          <p:nvSpPr>
            <p:cNvPr name="Freeform 17" id="1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8" id="18"/>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1401276"/>
            <a:ext cx="17139385" cy="8030995"/>
          </a:xfrm>
          <a:prstGeom prst="rect">
            <a:avLst/>
          </a:prstGeom>
        </p:spPr>
        <p:txBody>
          <a:bodyPr anchor="t" rtlCol="false" tIns="0" lIns="0" bIns="0" rIns="0">
            <a:spAutoFit/>
          </a:bodyPr>
          <a:lstStyle/>
          <a:p>
            <a:pPr algn="l">
              <a:lnSpc>
                <a:spcPts val="2639"/>
              </a:lnSpc>
            </a:pPr>
          </a:p>
          <a:p>
            <a:pPr algn="l">
              <a:lnSpc>
                <a:spcPts val="2639"/>
              </a:lnSpc>
            </a:pPr>
            <a:r>
              <a:rPr lang="en-US" sz="1885">
                <a:solidFill>
                  <a:srgbClr val="000000"/>
                </a:solidFill>
                <a:latin typeface="Open Sauce"/>
                <a:ea typeface="Open Sauce"/>
                <a:cs typeface="Open Sauce"/>
                <a:sym typeface="Open Sauce"/>
              </a:rPr>
              <a:t>1. Enhanced Security: Employing CEH-certified professionals helps protect your organization's IT infrastructure by proactively identifying and addressing security vulnerabilities.</a:t>
            </a:r>
          </a:p>
          <a:p>
            <a:pPr algn="l">
              <a:lnSpc>
                <a:spcPts val="2639"/>
              </a:lnSpc>
            </a:pPr>
          </a:p>
          <a:p>
            <a:pPr algn="l">
              <a:lnSpc>
                <a:spcPts val="2639"/>
              </a:lnSpc>
            </a:pPr>
            <a:r>
              <a:rPr lang="en-US" sz="1885">
                <a:solidFill>
                  <a:srgbClr val="000000"/>
                </a:solidFill>
                <a:latin typeface="Open Sauce"/>
                <a:ea typeface="Open Sauce"/>
                <a:cs typeface="Open Sauce"/>
                <a:sym typeface="Open Sauce"/>
              </a:rPr>
              <a:t>2. Reduced Risk: With ethical hackers on the team, organizations can identify and fix weaknesses before they are exploited by malicious hackers, reducing the risk of cyberattacks and data breaches.</a:t>
            </a:r>
          </a:p>
          <a:p>
            <a:pPr algn="l">
              <a:lnSpc>
                <a:spcPts val="2639"/>
              </a:lnSpc>
            </a:pPr>
          </a:p>
          <a:p>
            <a:pPr algn="l">
              <a:lnSpc>
                <a:spcPts val="2639"/>
              </a:lnSpc>
            </a:pPr>
            <a:r>
              <a:rPr lang="en-US" sz="1885">
                <a:solidFill>
                  <a:srgbClr val="000000"/>
                </a:solidFill>
                <a:latin typeface="Open Sauce"/>
                <a:ea typeface="Open Sauce"/>
                <a:cs typeface="Open Sauce"/>
                <a:sym typeface="Open Sauce"/>
              </a:rPr>
              <a:t>3. Compliance with Industry Standards: CEH certification ensures your team adheres to best practices and regulatory requirements related to cybersecurity and ethical hacking.</a:t>
            </a:r>
          </a:p>
          <a:p>
            <a:pPr algn="l">
              <a:lnSpc>
                <a:spcPts val="2639"/>
              </a:lnSpc>
            </a:pPr>
          </a:p>
          <a:p>
            <a:pPr algn="l">
              <a:lnSpc>
                <a:spcPts val="2639"/>
              </a:lnSpc>
            </a:pPr>
            <a:r>
              <a:rPr lang="en-US" sz="1885">
                <a:solidFill>
                  <a:srgbClr val="000000"/>
                </a:solidFill>
                <a:latin typeface="Open Sauce"/>
                <a:ea typeface="Open Sauce"/>
                <a:cs typeface="Open Sauce"/>
                <a:sym typeface="Open Sauce"/>
              </a:rPr>
              <a:t>4. Improved Incident Response: CEH professionals can quickly identify, contain, and mitigate security incidents, minimizing potential damage and downtime.</a:t>
            </a:r>
          </a:p>
          <a:p>
            <a:pPr algn="l">
              <a:lnSpc>
                <a:spcPts val="2639"/>
              </a:lnSpc>
            </a:pPr>
          </a:p>
          <a:p>
            <a:pPr algn="l">
              <a:lnSpc>
                <a:spcPts val="2639"/>
              </a:lnSpc>
            </a:pPr>
            <a:r>
              <a:rPr lang="en-US" sz="1885">
                <a:solidFill>
                  <a:srgbClr val="000000"/>
                </a:solidFill>
                <a:latin typeface="Open Sauce"/>
                <a:ea typeface="Open Sauce"/>
                <a:cs typeface="Open Sauce"/>
                <a:sym typeface="Open Sauce"/>
              </a:rPr>
              <a:t>5. Cost Savings: By preventing data breaches and security incidents, certified ethical hackers can save your organization from costly repercussions, such as financial losses, legal fees, and reputational damage.</a:t>
            </a:r>
          </a:p>
          <a:p>
            <a:pPr algn="l">
              <a:lnSpc>
                <a:spcPts val="2639"/>
              </a:lnSpc>
            </a:pPr>
          </a:p>
          <a:p>
            <a:pPr algn="l">
              <a:lnSpc>
                <a:spcPts val="2639"/>
              </a:lnSpc>
            </a:pPr>
            <a:r>
              <a:rPr lang="en-US" sz="1885">
                <a:solidFill>
                  <a:srgbClr val="000000"/>
                </a:solidFill>
                <a:latin typeface="Open Sauce"/>
                <a:ea typeface="Open Sauce"/>
                <a:cs typeface="Open Sauce"/>
                <a:sym typeface="Open Sauce"/>
              </a:rPr>
              <a:t>6. Proactive Cyber Defense: A team with CEH-certified professionals is better equipped to implement proactive security measures, strengthening your organization's overall defense against cyber threats.</a:t>
            </a:r>
          </a:p>
          <a:p>
            <a:pPr algn="l">
              <a:lnSpc>
                <a:spcPts val="2639"/>
              </a:lnSpc>
            </a:pPr>
          </a:p>
          <a:p>
            <a:pPr algn="l">
              <a:lnSpc>
                <a:spcPts val="2639"/>
              </a:lnSpc>
            </a:pPr>
            <a:r>
              <a:rPr lang="en-US" sz="1885">
                <a:solidFill>
                  <a:srgbClr val="000000"/>
                </a:solidFill>
                <a:latin typeface="Open Sauce"/>
                <a:ea typeface="Open Sauce"/>
                <a:cs typeface="Open Sauce"/>
                <a:sym typeface="Open Sauce"/>
              </a:rPr>
              <a:t>7. Competitive Advantage: Organizations with a strong cybersecurity team can gain a competitive edge by demonstrating their commitment to protecting sensitive information, fostering trust with clients and stakeholders.</a:t>
            </a:r>
          </a:p>
          <a:p>
            <a:pPr algn="l">
              <a:lnSpc>
                <a:spcPts val="2639"/>
              </a:lnSpc>
            </a:pPr>
          </a:p>
          <a:p>
            <a:pPr algn="l" marL="0" indent="0" lvl="0">
              <a:lnSpc>
                <a:spcPts val="2639"/>
              </a:lnSpc>
              <a:spcBef>
                <a:spcPct val="0"/>
              </a:spcBef>
            </a:pPr>
            <a:r>
              <a:rPr lang="en-US" sz="1885">
                <a:solidFill>
                  <a:srgbClr val="000000"/>
                </a:solidFill>
                <a:latin typeface="Open Sauce"/>
                <a:ea typeface="Open Sauce"/>
                <a:cs typeface="Open Sauce"/>
                <a:sym typeface="Open Sauce"/>
              </a:rPr>
              <a:t>By hiring CEH-certified professionals, employers can ensure a higher level of security, minimize risks, and improve their overall cybersecurity posture.</a:t>
            </a:r>
          </a:p>
        </p:txBody>
      </p:sp>
      <p:sp>
        <p:nvSpPr>
          <p:cNvPr name="TextBox 7" id="7"/>
          <p:cNvSpPr txBox="true"/>
          <p:nvPr/>
        </p:nvSpPr>
        <p:spPr>
          <a:xfrm rot="0">
            <a:off x="212927" y="781825"/>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Employers:</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1028700" y="1641349"/>
            <a:ext cx="17139385" cy="7798335"/>
          </a:xfrm>
          <a:prstGeom prst="rect">
            <a:avLst/>
          </a:prstGeom>
        </p:spPr>
        <p:txBody>
          <a:bodyPr anchor="t" rtlCol="false" tIns="0" lIns="0" bIns="0" rIns="0">
            <a:spAutoFit/>
          </a:bodyPr>
          <a:lstStyle/>
          <a:p>
            <a:pPr algn="just" rtl="true">
              <a:lnSpc>
                <a:spcPts val="2639"/>
              </a:lnSpc>
            </a:pPr>
          </a:p>
          <a:p>
            <a:pPr algn="just" rtl="true">
              <a:lnSpc>
                <a:spcPts val="2639"/>
              </a:lnSpc>
            </a:pPr>
            <a:r>
              <a:rPr lang="en-US" sz="1885">
                <a:solidFill>
                  <a:srgbClr val="000000"/>
                </a:solidFill>
                <a:latin typeface="Roboto"/>
                <a:ea typeface="Roboto"/>
                <a:cs typeface="Roboto"/>
                <a:sym typeface="Roboto"/>
              </a:rPr>
              <a:t>1</a:t>
            </a:r>
            <a:r>
              <a:rPr lang="ar-EG" sz="1885">
                <a:solidFill>
                  <a:srgbClr val="000000"/>
                </a:solidFill>
                <a:latin typeface="Roboto"/>
                <a:ea typeface="Roboto"/>
                <a:cs typeface="Roboto"/>
                <a:sym typeface="Roboto"/>
                <a:rtl val="true"/>
              </a:rPr>
              <a:t>. تعزيز الأمان: يساعد توظيف المحترفين الحاصلين على شهادة </a:t>
            </a:r>
            <a:r>
              <a:rPr lang="en-US" sz="1885">
                <a:solidFill>
                  <a:srgbClr val="000000"/>
                </a:solidFill>
                <a:latin typeface="Roboto"/>
                <a:ea typeface="Roboto"/>
                <a:cs typeface="Roboto"/>
                <a:sym typeface="Roboto"/>
              </a:rPr>
              <a:t>CEH</a:t>
            </a:r>
            <a:r>
              <a:rPr lang="ar-EG" sz="1885">
                <a:solidFill>
                  <a:srgbClr val="000000"/>
                </a:solidFill>
                <a:latin typeface="Roboto"/>
                <a:ea typeface="Roboto"/>
                <a:cs typeface="Roboto"/>
                <a:sym typeface="Roboto"/>
                <a:rtl val="true"/>
              </a:rPr>
              <a:t> في حماية بنية تكنولوجيا المعلومات في المنظمة من خلال تحديد الثغرات الأمنية ومعالجتها بشكل استباقي.</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2</a:t>
            </a:r>
            <a:r>
              <a:rPr lang="ar-EG" sz="1885">
                <a:solidFill>
                  <a:srgbClr val="000000"/>
                </a:solidFill>
                <a:latin typeface="Roboto"/>
                <a:ea typeface="Roboto"/>
                <a:cs typeface="Roboto"/>
                <a:sym typeface="Roboto"/>
                <a:rtl val="true"/>
              </a:rPr>
              <a:t>. تقليل المخاطر: مع وجود قرصان أخلاقي ضمن الفريق، يمكن للمنظمات تحديد الثغرات وإصلاحها قبل أن يتم استغلالها من قبل القراصنة الخبيثين، مما يقلل من خطر الهجمات الإلكترونية وخرق البيانات.</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3</a:t>
            </a:r>
            <a:r>
              <a:rPr lang="ar-EG" sz="1885">
                <a:solidFill>
                  <a:srgbClr val="000000"/>
                </a:solidFill>
                <a:latin typeface="Roboto"/>
                <a:ea typeface="Roboto"/>
                <a:cs typeface="Roboto"/>
                <a:sym typeface="Roboto"/>
                <a:rtl val="true"/>
              </a:rPr>
              <a:t>. الامتثال للمعايير الصناعية: تضمن شهادة </a:t>
            </a:r>
            <a:r>
              <a:rPr lang="en-US" sz="1885">
                <a:solidFill>
                  <a:srgbClr val="000000"/>
                </a:solidFill>
                <a:latin typeface="Roboto"/>
                <a:ea typeface="Roboto"/>
                <a:cs typeface="Roboto"/>
                <a:sym typeface="Roboto"/>
              </a:rPr>
              <a:t>CEH</a:t>
            </a:r>
            <a:r>
              <a:rPr lang="ar-EG" sz="1885">
                <a:solidFill>
                  <a:srgbClr val="000000"/>
                </a:solidFill>
                <a:latin typeface="Roboto"/>
                <a:ea typeface="Roboto"/>
                <a:cs typeface="Roboto"/>
                <a:sym typeface="Roboto"/>
                <a:rtl val="true"/>
              </a:rPr>
              <a:t> أن الفريق يلتزم بأفضل الممارسات والمتطلبات التنظيمية المتعلقة بالأمن السيبراني والقرصنة الأخلاقية.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4</a:t>
            </a:r>
            <a:r>
              <a:rPr lang="ar-EG" sz="1885">
                <a:solidFill>
                  <a:srgbClr val="000000"/>
                </a:solidFill>
                <a:latin typeface="Roboto"/>
                <a:ea typeface="Roboto"/>
                <a:cs typeface="Roboto"/>
                <a:sym typeface="Roboto"/>
                <a:rtl val="true"/>
              </a:rPr>
              <a:t>. تحسين استجابة الحوادث: يمكن للمحترفين الحاصلين على شهادة </a:t>
            </a:r>
            <a:r>
              <a:rPr lang="en-US" sz="1885">
                <a:solidFill>
                  <a:srgbClr val="000000"/>
                </a:solidFill>
                <a:latin typeface="Roboto"/>
                <a:ea typeface="Roboto"/>
                <a:cs typeface="Roboto"/>
                <a:sym typeface="Roboto"/>
              </a:rPr>
              <a:t>CEH</a:t>
            </a:r>
            <a:r>
              <a:rPr lang="ar-EG" sz="1885">
                <a:solidFill>
                  <a:srgbClr val="000000"/>
                </a:solidFill>
                <a:latin typeface="Roboto"/>
                <a:ea typeface="Roboto"/>
                <a:cs typeface="Roboto"/>
                <a:sym typeface="Roboto"/>
                <a:rtl val="true"/>
              </a:rPr>
              <a:t> التعرف بسرعة على الحوادث الأمنية واحتوائها والتقليل من الأضرار المحتملة، مما يقلل من فترة التوقف والخسائر.</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5</a:t>
            </a:r>
            <a:r>
              <a:rPr lang="ar-EG" sz="1885">
                <a:solidFill>
                  <a:srgbClr val="000000"/>
                </a:solidFill>
                <a:latin typeface="Roboto"/>
                <a:ea typeface="Roboto"/>
                <a:cs typeface="Roboto"/>
                <a:sym typeface="Roboto"/>
                <a:rtl val="true"/>
              </a:rPr>
              <a:t>. توفير التكاليف: من خلال منع خروقات البيانات والحوادث الأمنية، يمكن للقرصان الأخلاقي المعتمد أن يوفر على المنظمة التكاليف الناتجة عن الخسائر المالية، الرسوم القانونية، والأضرار السمعة.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6</a:t>
            </a:r>
            <a:r>
              <a:rPr lang="ar-EG" sz="1885">
                <a:solidFill>
                  <a:srgbClr val="000000"/>
                </a:solidFill>
                <a:latin typeface="Roboto"/>
                <a:ea typeface="Roboto"/>
                <a:cs typeface="Roboto"/>
                <a:sym typeface="Roboto"/>
                <a:rtl val="true"/>
              </a:rPr>
              <a:t>. الدفاع السيبراني الاستباقي: الفريق الذي يضم محترفين معتمدين في </a:t>
            </a:r>
            <a:r>
              <a:rPr lang="en-US" sz="1885">
                <a:solidFill>
                  <a:srgbClr val="000000"/>
                </a:solidFill>
                <a:latin typeface="Roboto"/>
                <a:ea typeface="Roboto"/>
                <a:cs typeface="Roboto"/>
                <a:sym typeface="Roboto"/>
              </a:rPr>
              <a:t>CEH</a:t>
            </a:r>
            <a:r>
              <a:rPr lang="ar-EG" sz="1885">
                <a:solidFill>
                  <a:srgbClr val="000000"/>
                </a:solidFill>
                <a:latin typeface="Roboto"/>
                <a:ea typeface="Roboto"/>
                <a:cs typeface="Roboto"/>
                <a:sym typeface="Roboto"/>
                <a:rtl val="true"/>
              </a:rPr>
              <a:t> مجهز بشكل أفضل لتنفيذ تدابير أمنية استباقية، مما يقوي دفاعات المنظمة ضد التهديدات الإلكترونية.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7</a:t>
            </a:r>
            <a:r>
              <a:rPr lang="ar-EG" sz="1885">
                <a:solidFill>
                  <a:srgbClr val="000000"/>
                </a:solidFill>
                <a:latin typeface="Roboto"/>
                <a:ea typeface="Roboto"/>
                <a:cs typeface="Roboto"/>
                <a:sym typeface="Roboto"/>
                <a:rtl val="true"/>
              </a:rPr>
              <a:t>. الميزة التنافسية: المنظمات التي تمتلك فريقًا قويًا في مجال الأمن السيبراني يمكنها أن تحصل على ميزة تنافسية من خلال إظهار التزامها بحماية المعلومات الحساسة، مما يعزز الثقة مع العملاء وأصحاب المصلحة.</a:t>
            </a:r>
          </a:p>
          <a:p>
            <a:pPr algn="just" rtl="true">
              <a:lnSpc>
                <a:spcPts val="2639"/>
              </a:lnSpc>
            </a:pPr>
          </a:p>
          <a:p>
            <a:pPr algn="just">
              <a:lnSpc>
                <a:spcPts val="2639"/>
              </a:lnSpc>
            </a:pPr>
          </a:p>
          <a:p>
            <a:pPr algn="r">
              <a:lnSpc>
                <a:spcPts val="2639"/>
              </a:lnSpc>
            </a:pPr>
            <a:r>
              <a:rPr lang="en-US" sz="1885">
                <a:solidFill>
                  <a:srgbClr val="000000"/>
                </a:solidFill>
                <a:latin typeface="Roboto"/>
                <a:ea typeface="Roboto"/>
                <a:cs typeface="Roboto"/>
                <a:sym typeface="Roboto"/>
              </a:rPr>
              <a:t>  CEH </a:t>
            </a:r>
            <a:r>
              <a:rPr lang="ar-EG" sz="1885">
                <a:solidFill>
                  <a:srgbClr val="000000"/>
                </a:solidFill>
                <a:latin typeface="Roboto"/>
                <a:ea typeface="Roboto"/>
                <a:cs typeface="Roboto"/>
                <a:sym typeface="Roboto"/>
                <a:rtl val="true"/>
              </a:rPr>
              <a:t>من خلال توظيف محترفين معتمدين في  يمكن لأصحاب العمل ضمان مستوى أعلى من الأمان، وتقليل المخاطر، وتحسين الوضع الأمني العام في المنظمة</a:t>
            </a:r>
          </a:p>
          <a:p>
            <a:pPr algn="just" rtl="true">
              <a:lnSpc>
                <a:spcPts val="2639"/>
              </a:lnSpc>
            </a:pPr>
          </a:p>
          <a:p>
            <a:pPr algn="just" rtl="true">
              <a:lnSpc>
                <a:spcPts val="2639"/>
              </a:lnSpc>
            </a:pPr>
          </a:p>
          <a:p>
            <a:pPr algn="just" marL="0" indent="0" lvl="0">
              <a:lnSpc>
                <a:spcPts val="615"/>
              </a:lnSpc>
              <a:spcBef>
                <a:spcPct val="0"/>
              </a:spcBef>
            </a:pPr>
          </a:p>
        </p:txBody>
      </p:sp>
      <p:sp>
        <p:nvSpPr>
          <p:cNvPr name="TextBox 7" id="7"/>
          <p:cNvSpPr txBox="true"/>
          <p:nvPr/>
        </p:nvSpPr>
        <p:spPr>
          <a:xfrm rot="0">
            <a:off x="7131989" y="1329893"/>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 مزايا لصاحب العمل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1771751"/>
            <a:ext cx="17387591" cy="7325413"/>
          </a:xfrm>
          <a:prstGeom prst="rect">
            <a:avLst/>
          </a:prstGeom>
        </p:spPr>
        <p:txBody>
          <a:bodyPr anchor="t" rtlCol="false" tIns="0" lIns="0" bIns="0" rIns="0">
            <a:spAutoFit/>
          </a:bodyPr>
          <a:lstStyle/>
          <a:p>
            <a:pPr algn="l">
              <a:lnSpc>
                <a:spcPts val="2405"/>
              </a:lnSpc>
            </a:pPr>
          </a:p>
          <a:p>
            <a:pPr algn="l">
              <a:lnSpc>
                <a:spcPts val="2405"/>
              </a:lnSpc>
            </a:pPr>
            <a:r>
              <a:rPr lang="en-US" sz="1717">
                <a:solidFill>
                  <a:srgbClr val="000000"/>
                </a:solidFill>
                <a:latin typeface="Open Sauce"/>
                <a:ea typeface="Open Sauce"/>
                <a:cs typeface="Open Sauce"/>
                <a:sym typeface="Open Sauce"/>
              </a:rPr>
              <a:t>1. Enhanced Cybersecurity Skills: Gain advanced knowledge and practical skills in ethical hacking, penetration testing, and vulnerability assessment, helping you to better understand and secure IT systems.</a:t>
            </a:r>
          </a:p>
          <a:p>
            <a:pPr algn="l">
              <a:lnSpc>
                <a:spcPts val="2405"/>
              </a:lnSpc>
            </a:pPr>
          </a:p>
          <a:p>
            <a:pPr algn="l">
              <a:lnSpc>
                <a:spcPts val="2405"/>
              </a:lnSpc>
            </a:pPr>
            <a:r>
              <a:rPr lang="en-US" sz="1717">
                <a:solidFill>
                  <a:srgbClr val="000000"/>
                </a:solidFill>
                <a:latin typeface="Open Sauce"/>
                <a:ea typeface="Open Sauce"/>
                <a:cs typeface="Open Sauce"/>
                <a:sym typeface="Open Sauce"/>
              </a:rPr>
              <a:t>2. Career Advancement: CEH certification opens doors to high-demand cybersecurity roles, increasing your job opportunities and career growth in a rapidly evolving field.</a:t>
            </a:r>
          </a:p>
          <a:p>
            <a:pPr algn="l">
              <a:lnSpc>
                <a:spcPts val="2405"/>
              </a:lnSpc>
            </a:pPr>
          </a:p>
          <a:p>
            <a:pPr algn="l">
              <a:lnSpc>
                <a:spcPts val="2405"/>
              </a:lnSpc>
            </a:pPr>
            <a:r>
              <a:rPr lang="en-US" sz="1717">
                <a:solidFill>
                  <a:srgbClr val="000000"/>
                </a:solidFill>
                <a:latin typeface="Open Sauce"/>
                <a:ea typeface="Open Sauce"/>
                <a:cs typeface="Open Sauce"/>
                <a:sym typeface="Open Sauce"/>
              </a:rPr>
              <a:t>3. Higher Earning Potential: Certified ethical hackers generally earn higher salaries than non-certified professionals, as their expertise is highly sought after in the cybersecurity industry.</a:t>
            </a:r>
          </a:p>
          <a:p>
            <a:pPr algn="l">
              <a:lnSpc>
                <a:spcPts val="2405"/>
              </a:lnSpc>
            </a:pPr>
          </a:p>
          <a:p>
            <a:pPr algn="l">
              <a:lnSpc>
                <a:spcPts val="2405"/>
              </a:lnSpc>
            </a:pPr>
            <a:r>
              <a:rPr lang="en-US" sz="1717">
                <a:solidFill>
                  <a:srgbClr val="000000"/>
                </a:solidFill>
                <a:latin typeface="Open Sauce"/>
                <a:ea typeface="Open Sauce"/>
                <a:cs typeface="Open Sauce"/>
                <a:sym typeface="Open Sauce"/>
              </a:rPr>
              <a:t>4. Global Recognition: CEH is a globally recognized certification, allowing you to work anywhere in the world and apply your skills to combat cybersecurity threats in various industries.</a:t>
            </a:r>
          </a:p>
          <a:p>
            <a:pPr algn="l">
              <a:lnSpc>
                <a:spcPts val="2405"/>
              </a:lnSpc>
            </a:pPr>
          </a:p>
          <a:p>
            <a:pPr algn="l">
              <a:lnSpc>
                <a:spcPts val="2405"/>
              </a:lnSpc>
            </a:pPr>
            <a:r>
              <a:rPr lang="en-US" sz="1717">
                <a:solidFill>
                  <a:srgbClr val="000000"/>
                </a:solidFill>
                <a:latin typeface="Open Sauce"/>
                <a:ea typeface="Open Sauce"/>
                <a:cs typeface="Open Sauce"/>
                <a:sym typeface="Open Sauce"/>
              </a:rPr>
              <a:t>5. Job Security: With the increasing need for cybersecurity professionals, CEH-certified individuals enjoy better job stability and long-term career prospects.</a:t>
            </a:r>
          </a:p>
          <a:p>
            <a:pPr algn="l">
              <a:lnSpc>
                <a:spcPts val="2405"/>
              </a:lnSpc>
            </a:pPr>
          </a:p>
          <a:p>
            <a:pPr algn="l">
              <a:lnSpc>
                <a:spcPts val="2405"/>
              </a:lnSpc>
            </a:pPr>
            <a:r>
              <a:rPr lang="en-US" sz="1717">
                <a:solidFill>
                  <a:srgbClr val="000000"/>
                </a:solidFill>
                <a:latin typeface="Open Sauce"/>
                <a:ea typeface="Open Sauce"/>
                <a:cs typeface="Open Sauce"/>
                <a:sym typeface="Open Sauce"/>
              </a:rPr>
              <a:t>6. Legal and Ethical Hacking Knowledge: Learn how to apply ethical hacking techniques in a legal and responsible manner, helping you to stay compliant with regulations and industry standards.</a:t>
            </a:r>
          </a:p>
          <a:p>
            <a:pPr algn="l">
              <a:lnSpc>
                <a:spcPts val="2405"/>
              </a:lnSpc>
            </a:pPr>
          </a:p>
          <a:p>
            <a:pPr algn="l">
              <a:lnSpc>
                <a:spcPts val="2405"/>
              </a:lnSpc>
            </a:pPr>
            <a:r>
              <a:rPr lang="en-US" sz="1717">
                <a:solidFill>
                  <a:srgbClr val="000000"/>
                </a:solidFill>
                <a:latin typeface="Open Sauce"/>
                <a:ea typeface="Open Sauce"/>
                <a:cs typeface="Open Sauce"/>
                <a:sym typeface="Open Sauce"/>
              </a:rPr>
              <a:t>7. Hands-on Experience: CEH programs often provide practical labs and real-world scenarios, allowing you to gain hands-on experience in ethical hacking techniques and tools.</a:t>
            </a:r>
          </a:p>
          <a:p>
            <a:pPr algn="l">
              <a:lnSpc>
                <a:spcPts val="2405"/>
              </a:lnSpc>
            </a:pPr>
          </a:p>
          <a:p>
            <a:pPr algn="l">
              <a:lnSpc>
                <a:spcPts val="2405"/>
              </a:lnSpc>
            </a:pPr>
            <a:r>
              <a:rPr lang="en-US" sz="1717">
                <a:solidFill>
                  <a:srgbClr val="000000"/>
                </a:solidFill>
                <a:latin typeface="Open Sauce"/>
                <a:ea typeface="Open Sauce"/>
                <a:cs typeface="Open Sauce"/>
                <a:sym typeface="Open Sauce"/>
              </a:rPr>
              <a:t>8. Networking Opportunities: Becoming CEH-certified connects you with a global community of cybersecurity professionals, offering valuable networking opportunities for career growth and knowledge exchange.</a:t>
            </a:r>
          </a:p>
          <a:p>
            <a:pPr algn="l" marL="0" indent="0" lvl="0">
              <a:lnSpc>
                <a:spcPts val="2685"/>
              </a:lnSpc>
              <a:spcBef>
                <a:spcPct val="0"/>
              </a:spcBef>
            </a:pPr>
          </a:p>
        </p:txBody>
      </p:sp>
      <p:sp>
        <p:nvSpPr>
          <p:cNvPr name="TextBox 7" id="7"/>
          <p:cNvSpPr txBox="true"/>
          <p:nvPr/>
        </p:nvSpPr>
        <p:spPr>
          <a:xfrm rot="0">
            <a:off x="212927" y="1140905"/>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Trainees: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1028700" y="2083226"/>
            <a:ext cx="17139385" cy="6123172"/>
          </a:xfrm>
          <a:prstGeom prst="rect">
            <a:avLst/>
          </a:prstGeom>
        </p:spPr>
        <p:txBody>
          <a:bodyPr anchor="t" rtlCol="false" tIns="0" lIns="0" bIns="0" rIns="0">
            <a:spAutoFit/>
          </a:bodyPr>
          <a:lstStyle/>
          <a:p>
            <a:pPr algn="just" rtl="true">
              <a:lnSpc>
                <a:spcPts val="2639"/>
              </a:lnSpc>
            </a:pPr>
          </a:p>
          <a:p>
            <a:pPr algn="just" rtl="true">
              <a:lnSpc>
                <a:spcPts val="2639"/>
              </a:lnSpc>
            </a:pPr>
            <a:r>
              <a:rPr lang="en-US" sz="1885">
                <a:solidFill>
                  <a:srgbClr val="000000"/>
                </a:solidFill>
                <a:latin typeface="Roboto"/>
                <a:ea typeface="Roboto"/>
                <a:cs typeface="Roboto"/>
                <a:sym typeface="Roboto"/>
              </a:rPr>
              <a:t>1</a:t>
            </a:r>
            <a:r>
              <a:rPr lang="ar-EG" sz="1885">
                <a:solidFill>
                  <a:srgbClr val="000000"/>
                </a:solidFill>
                <a:latin typeface="Roboto"/>
                <a:ea typeface="Roboto"/>
                <a:cs typeface="Roboto"/>
                <a:sym typeface="Roboto"/>
                <a:rtl val="true"/>
              </a:rPr>
              <a:t>. تعزيز المهارات في الأمن السيبراني: اكتساب المعرفة المتقدمة والمهارات العملية في القرصنة الأخلاقية، واختبار الاختراق، وتقييم الثغرات الأمنية، مما يساعدك على فهم أفضل وتأمين الأنظمة المعلوماتية.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2</a:t>
            </a:r>
            <a:r>
              <a:rPr lang="ar-EG" sz="1885">
                <a:solidFill>
                  <a:srgbClr val="000000"/>
                </a:solidFill>
                <a:latin typeface="Roboto"/>
                <a:ea typeface="Roboto"/>
                <a:cs typeface="Roboto"/>
                <a:sym typeface="Roboto"/>
                <a:rtl val="true"/>
              </a:rPr>
              <a:t>. التقدم الوظيفي: تفتح شهادة </a:t>
            </a:r>
            <a:r>
              <a:rPr lang="en-US" sz="1885">
                <a:solidFill>
                  <a:srgbClr val="000000"/>
                </a:solidFill>
                <a:latin typeface="Roboto"/>
                <a:ea typeface="Roboto"/>
                <a:cs typeface="Roboto"/>
                <a:sym typeface="Roboto"/>
              </a:rPr>
              <a:t>CEH</a:t>
            </a:r>
            <a:r>
              <a:rPr lang="ar-EG" sz="1885">
                <a:solidFill>
                  <a:srgbClr val="000000"/>
                </a:solidFill>
                <a:latin typeface="Roboto"/>
                <a:ea typeface="Roboto"/>
                <a:cs typeface="Roboto"/>
                <a:sym typeface="Roboto"/>
                <a:rtl val="true"/>
              </a:rPr>
              <a:t> أبوابًا للعديد من الوظائف في مجال الأمن السيبراني، مما يزيد من فرص العمل والنمو المهني في هذا المجال سريع التطور.</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3</a:t>
            </a:r>
            <a:r>
              <a:rPr lang="ar-EG" sz="1885">
                <a:solidFill>
                  <a:srgbClr val="000000"/>
                </a:solidFill>
                <a:latin typeface="Roboto"/>
                <a:ea typeface="Roboto"/>
                <a:cs typeface="Roboto"/>
                <a:sym typeface="Roboto"/>
                <a:rtl val="true"/>
              </a:rPr>
              <a:t>. زيادة القدرة على الكسب: يحصل المحترفون الحاصلون على شهادة </a:t>
            </a:r>
            <a:r>
              <a:rPr lang="en-US" sz="1885">
                <a:solidFill>
                  <a:srgbClr val="000000"/>
                </a:solidFill>
                <a:latin typeface="Roboto"/>
                <a:ea typeface="Roboto"/>
                <a:cs typeface="Roboto"/>
                <a:sym typeface="Roboto"/>
              </a:rPr>
              <a:t>CEH</a:t>
            </a:r>
            <a:r>
              <a:rPr lang="ar-EG" sz="1885">
                <a:solidFill>
                  <a:srgbClr val="000000"/>
                </a:solidFill>
                <a:latin typeface="Roboto"/>
                <a:ea typeface="Roboto"/>
                <a:cs typeface="Roboto"/>
                <a:sym typeface="Roboto"/>
                <a:rtl val="true"/>
              </a:rPr>
              <a:t> عادة على رواتب أعلى مقارنة بالذين ليس لديهم شهادة، حيث أن خبراتهم مطلوبة في صناعة الأمن السيبراني.</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4</a:t>
            </a:r>
            <a:r>
              <a:rPr lang="ar-EG" sz="1885">
                <a:solidFill>
                  <a:srgbClr val="000000"/>
                </a:solidFill>
                <a:latin typeface="Roboto"/>
                <a:ea typeface="Roboto"/>
                <a:cs typeface="Roboto"/>
                <a:sym typeface="Roboto"/>
                <a:rtl val="true"/>
              </a:rPr>
              <a:t>. الاعتراف العالمي: شهادة </a:t>
            </a:r>
            <a:r>
              <a:rPr lang="en-US" sz="1885">
                <a:solidFill>
                  <a:srgbClr val="000000"/>
                </a:solidFill>
                <a:latin typeface="Roboto"/>
                <a:ea typeface="Roboto"/>
                <a:cs typeface="Roboto"/>
                <a:sym typeface="Roboto"/>
              </a:rPr>
              <a:t>CEH</a:t>
            </a:r>
            <a:r>
              <a:rPr lang="ar-EG" sz="1885">
                <a:solidFill>
                  <a:srgbClr val="000000"/>
                </a:solidFill>
                <a:latin typeface="Roboto"/>
                <a:ea typeface="Roboto"/>
                <a:cs typeface="Roboto"/>
                <a:sym typeface="Roboto"/>
                <a:rtl val="true"/>
              </a:rPr>
              <a:t> معترف بها عالميًا، مما يتيح لك العمل في أي مكان في العالم وتطبيق مهاراتك لمكافحة التهديدات الإلكترونية في صناعات مختلفة.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5</a:t>
            </a:r>
            <a:r>
              <a:rPr lang="ar-EG" sz="1885">
                <a:solidFill>
                  <a:srgbClr val="000000"/>
                </a:solidFill>
                <a:latin typeface="Roboto"/>
                <a:ea typeface="Roboto"/>
                <a:cs typeface="Roboto"/>
                <a:sym typeface="Roboto"/>
                <a:rtl val="true"/>
              </a:rPr>
              <a:t>. أمان وظيفي: مع تزايد الحاجة إلى محترفي الأمن السيبراني، يتمتع الحاصلون على شهادة </a:t>
            </a:r>
            <a:r>
              <a:rPr lang="en-US" sz="1885">
                <a:solidFill>
                  <a:srgbClr val="000000"/>
                </a:solidFill>
                <a:latin typeface="Roboto"/>
                <a:ea typeface="Roboto"/>
                <a:cs typeface="Roboto"/>
                <a:sym typeface="Roboto"/>
              </a:rPr>
              <a:t>CEH</a:t>
            </a:r>
            <a:r>
              <a:rPr lang="ar-EG" sz="1885">
                <a:solidFill>
                  <a:srgbClr val="000000"/>
                </a:solidFill>
                <a:latin typeface="Roboto"/>
                <a:ea typeface="Roboto"/>
                <a:cs typeface="Roboto"/>
                <a:sym typeface="Roboto"/>
                <a:rtl val="true"/>
              </a:rPr>
              <a:t> بمستوى أعلى من الأمان الوظيفي وآفاق مهنية طويلة الأمد.</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6</a:t>
            </a:r>
            <a:r>
              <a:rPr lang="ar-EG" sz="1885">
                <a:solidFill>
                  <a:srgbClr val="000000"/>
                </a:solidFill>
                <a:latin typeface="Roboto"/>
                <a:ea typeface="Roboto"/>
                <a:cs typeface="Roboto"/>
                <a:sym typeface="Roboto"/>
                <a:rtl val="true"/>
              </a:rPr>
              <a:t>. معرفة القرصنة الأخلاقية والقانونية: تعلم كيفية تطبيق تقنيات القرصنة الأخلاقية بشكل قانوني ومسؤول، مما يساعدك على الالتزام باللوائح والمعايير الصناعية.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7</a:t>
            </a:r>
            <a:r>
              <a:rPr lang="ar-EG" sz="1885">
                <a:solidFill>
                  <a:srgbClr val="000000"/>
                </a:solidFill>
                <a:latin typeface="Roboto"/>
                <a:ea typeface="Roboto"/>
                <a:cs typeface="Roboto"/>
                <a:sym typeface="Roboto"/>
                <a:rtl val="true"/>
              </a:rPr>
              <a:t>. خبرة عملية: تقدم برامج </a:t>
            </a:r>
            <a:r>
              <a:rPr lang="en-US" sz="1885">
                <a:solidFill>
                  <a:srgbClr val="000000"/>
                </a:solidFill>
                <a:latin typeface="Roboto"/>
                <a:ea typeface="Roboto"/>
                <a:cs typeface="Roboto"/>
                <a:sym typeface="Roboto"/>
              </a:rPr>
              <a:t>CEH</a:t>
            </a:r>
            <a:r>
              <a:rPr lang="ar-EG" sz="1885">
                <a:solidFill>
                  <a:srgbClr val="000000"/>
                </a:solidFill>
                <a:latin typeface="Roboto"/>
                <a:ea typeface="Roboto"/>
                <a:cs typeface="Roboto"/>
                <a:sym typeface="Roboto"/>
                <a:rtl val="true"/>
              </a:rPr>
              <a:t> غالبًا مختبرات عملية وسيناريوهات واقعية، مما يتيح لك اكتساب الخبرة العملية في تقنيات وأدوات القرصنة الأخلاقية.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8</a:t>
            </a:r>
            <a:r>
              <a:rPr lang="ar-EG" sz="1885">
                <a:solidFill>
                  <a:srgbClr val="000000"/>
                </a:solidFill>
                <a:latin typeface="Roboto"/>
                <a:ea typeface="Roboto"/>
                <a:cs typeface="Roboto"/>
                <a:sym typeface="Roboto"/>
                <a:rtl val="true"/>
              </a:rPr>
              <a:t>. فرص للتواصل المهني: حصولك على شهادة </a:t>
            </a:r>
            <a:r>
              <a:rPr lang="en-US" sz="1885">
                <a:solidFill>
                  <a:srgbClr val="000000"/>
                </a:solidFill>
                <a:latin typeface="Roboto"/>
                <a:ea typeface="Roboto"/>
                <a:cs typeface="Roboto"/>
                <a:sym typeface="Roboto"/>
              </a:rPr>
              <a:t>CEH</a:t>
            </a:r>
            <a:r>
              <a:rPr lang="ar-EG" sz="1885">
                <a:solidFill>
                  <a:srgbClr val="000000"/>
                </a:solidFill>
                <a:latin typeface="Roboto"/>
                <a:ea typeface="Roboto"/>
                <a:cs typeface="Roboto"/>
                <a:sym typeface="Roboto"/>
                <a:rtl val="true"/>
              </a:rPr>
              <a:t> يتيح لك الانضمام إلى مجتمع عالمي من محترفي الأمن السيبراني، مما يوفر فرصًا قيمة للتواصل والنمو المهني وتبادل المعرفة.</a:t>
            </a:r>
          </a:p>
          <a:p>
            <a:pPr algn="just">
              <a:lnSpc>
                <a:spcPts val="2639"/>
              </a:lnSpc>
            </a:pPr>
          </a:p>
          <a:p>
            <a:pPr algn="r" marL="0" indent="0" lvl="0">
              <a:lnSpc>
                <a:spcPts val="615"/>
              </a:lnSpc>
              <a:spcBef>
                <a:spcPct val="0"/>
              </a:spcBef>
            </a:pPr>
          </a:p>
        </p:txBody>
      </p:sp>
      <p:sp>
        <p:nvSpPr>
          <p:cNvPr name="TextBox 7" id="7"/>
          <p:cNvSpPr txBox="true"/>
          <p:nvPr/>
        </p:nvSpPr>
        <p:spPr>
          <a:xfrm rot="0">
            <a:off x="7131989" y="1423049"/>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مزايا للمتدرب :</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2430424" y="-637807"/>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36146" y="9576918"/>
            <a:ext cx="710082" cy="710082"/>
          </a:xfrm>
          <a:custGeom>
            <a:avLst/>
            <a:gdLst/>
            <a:ahLst/>
            <a:cxnLst/>
            <a:rect r="r" b="b" t="t" l="l"/>
            <a:pathLst>
              <a:path h="710082" w="710082">
                <a:moveTo>
                  <a:pt x="0" y="0"/>
                </a:moveTo>
                <a:lnTo>
                  <a:pt x="710083" y="0"/>
                </a:lnTo>
                <a:lnTo>
                  <a:pt x="710083" y="710082"/>
                </a:lnTo>
                <a:lnTo>
                  <a:pt x="0" y="71008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604678"/>
            <a:ext cx="16336225" cy="7818987"/>
            <a:chOff x="0" y="0"/>
            <a:chExt cx="4302545" cy="2059322"/>
          </a:xfrm>
        </p:grpSpPr>
        <p:sp>
          <p:nvSpPr>
            <p:cNvPr name="Freeform 7" id="7"/>
            <p:cNvSpPr/>
            <p:nvPr/>
          </p:nvSpPr>
          <p:spPr>
            <a:xfrm flipH="false" flipV="false" rot="0">
              <a:off x="0" y="0"/>
              <a:ext cx="4302545" cy="2059322"/>
            </a:xfrm>
            <a:custGeom>
              <a:avLst/>
              <a:gdLst/>
              <a:ahLst/>
              <a:cxnLst/>
              <a:rect r="r" b="b" t="t" l="l"/>
              <a:pathLst>
                <a:path h="2059322" w="4302545">
                  <a:moveTo>
                    <a:pt x="12796" y="0"/>
                  </a:moveTo>
                  <a:lnTo>
                    <a:pt x="4289749" y="0"/>
                  </a:lnTo>
                  <a:cubicBezTo>
                    <a:pt x="4293143" y="0"/>
                    <a:pt x="4296397" y="1348"/>
                    <a:pt x="4298797" y="3748"/>
                  </a:cubicBezTo>
                  <a:cubicBezTo>
                    <a:pt x="4301197" y="6147"/>
                    <a:pt x="4302545" y="9402"/>
                    <a:pt x="4302545" y="12796"/>
                  </a:cubicBezTo>
                  <a:lnTo>
                    <a:pt x="4302545" y="2046526"/>
                  </a:lnTo>
                  <a:cubicBezTo>
                    <a:pt x="4302545" y="2053593"/>
                    <a:pt x="4296816" y="2059322"/>
                    <a:pt x="4289749" y="2059322"/>
                  </a:cubicBezTo>
                  <a:lnTo>
                    <a:pt x="12796" y="2059322"/>
                  </a:lnTo>
                  <a:cubicBezTo>
                    <a:pt x="9402" y="2059322"/>
                    <a:pt x="6147" y="2057974"/>
                    <a:pt x="3748" y="2055574"/>
                  </a:cubicBezTo>
                  <a:cubicBezTo>
                    <a:pt x="1348" y="2053174"/>
                    <a:pt x="0" y="2049920"/>
                    <a:pt x="0" y="2046526"/>
                  </a:cubicBezTo>
                  <a:lnTo>
                    <a:pt x="0" y="12796"/>
                  </a:lnTo>
                  <a:cubicBezTo>
                    <a:pt x="0" y="5729"/>
                    <a:pt x="5729" y="0"/>
                    <a:pt x="12796" y="0"/>
                  </a:cubicBezTo>
                  <a:close/>
                </a:path>
              </a:pathLst>
            </a:custGeom>
            <a:solidFill>
              <a:srgbClr val="FFFFFF"/>
            </a:solidFill>
          </p:spPr>
        </p:sp>
        <p:sp>
          <p:nvSpPr>
            <p:cNvPr name="TextBox 8" id="8"/>
            <p:cNvSpPr txBox="true"/>
            <p:nvPr/>
          </p:nvSpPr>
          <p:spPr>
            <a:xfrm>
              <a:off x="0" y="-38100"/>
              <a:ext cx="4302545" cy="2097422"/>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23075" y="630716"/>
            <a:ext cx="5478032" cy="813261"/>
          </a:xfrm>
          <a:prstGeom prst="rect">
            <a:avLst/>
          </a:prstGeom>
        </p:spPr>
        <p:txBody>
          <a:bodyPr anchor="t" rtlCol="false" tIns="0" lIns="0" bIns="0" rIns="0">
            <a:spAutoFit/>
          </a:bodyPr>
          <a:lstStyle/>
          <a:p>
            <a:pPr algn="l" marL="0" indent="0" lvl="0">
              <a:lnSpc>
                <a:spcPts val="6243"/>
              </a:lnSpc>
              <a:spcBef>
                <a:spcPct val="0"/>
              </a:spcBef>
            </a:pPr>
            <a:r>
              <a:rPr lang="en-US" sz="5477" spc="-394">
                <a:solidFill>
                  <a:srgbClr val="000000"/>
                </a:solidFill>
                <a:latin typeface="Open Sauce"/>
                <a:ea typeface="Open Sauce"/>
                <a:cs typeface="Open Sauce"/>
                <a:sym typeface="Open Sauce"/>
              </a:rPr>
              <a:t>Program Topics</a:t>
            </a:r>
          </a:p>
        </p:txBody>
      </p:sp>
      <p:sp>
        <p:nvSpPr>
          <p:cNvPr name="Freeform 10" id="10"/>
          <p:cNvSpPr/>
          <p:nvPr/>
        </p:nvSpPr>
        <p:spPr>
          <a:xfrm flipH="false" flipV="false" rot="0">
            <a:off x="1656431" y="9448634"/>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686377" y="9423665"/>
            <a:ext cx="863335" cy="863335"/>
          </a:xfrm>
          <a:custGeom>
            <a:avLst/>
            <a:gdLst/>
            <a:ahLst/>
            <a:cxnLst/>
            <a:rect r="r" b="b" t="t" l="l"/>
            <a:pathLst>
              <a:path h="863335" w="863335">
                <a:moveTo>
                  <a:pt x="0" y="0"/>
                </a:moveTo>
                <a:lnTo>
                  <a:pt x="863335" y="0"/>
                </a:lnTo>
                <a:lnTo>
                  <a:pt x="863335"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075351" y="1670442"/>
            <a:ext cx="16031674" cy="7991119"/>
          </a:xfrm>
          <a:prstGeom prst="rect">
            <a:avLst/>
          </a:prstGeom>
        </p:spPr>
        <p:txBody>
          <a:bodyPr anchor="t" rtlCol="false" tIns="0" lIns="0" bIns="0" rIns="0">
            <a:spAutoFit/>
          </a:bodyPr>
          <a:lstStyle/>
          <a:p>
            <a:pPr algn="just">
              <a:lnSpc>
                <a:spcPts val="2644"/>
              </a:lnSpc>
            </a:pPr>
            <a:r>
              <a:rPr lang="en-US" sz="1889" b="true">
                <a:solidFill>
                  <a:srgbClr val="000000"/>
                </a:solidFill>
                <a:latin typeface="Canva Sans Bold"/>
                <a:ea typeface="Canva Sans Bold"/>
                <a:cs typeface="Canva Sans Bold"/>
                <a:sym typeface="Canva Sans Bold"/>
              </a:rPr>
              <a:t>1. Introduction to Ethical Hacking: Overview of ethical hacking, its importance, and how it differs from malicious hacking.</a:t>
            </a:r>
          </a:p>
          <a:p>
            <a:pPr algn="just">
              <a:lnSpc>
                <a:spcPts val="2644"/>
              </a:lnSpc>
            </a:pPr>
            <a:r>
              <a:rPr lang="en-US" sz="1889" b="true">
                <a:solidFill>
                  <a:srgbClr val="000000"/>
                </a:solidFill>
                <a:latin typeface="Canva Sans Bold"/>
                <a:ea typeface="Canva Sans Bold"/>
                <a:cs typeface="Canva Sans Bold"/>
                <a:sym typeface="Canva Sans Bold"/>
              </a:rPr>
              <a:t>2. Ethical Hacking Process and Techniques: Step-by-step methodology for performing ethical hacking, including reconnaissance, scanning, gaining access, maintaining access, and covering tracks.</a:t>
            </a:r>
          </a:p>
          <a:p>
            <a:pPr algn="just">
              <a:lnSpc>
                <a:spcPts val="2644"/>
              </a:lnSpc>
            </a:pPr>
            <a:r>
              <a:rPr lang="en-US" sz="1889" b="true">
                <a:solidFill>
                  <a:srgbClr val="000000"/>
                </a:solidFill>
                <a:latin typeface="Canva Sans Bold"/>
                <a:ea typeface="Canva Sans Bold"/>
                <a:cs typeface="Canva Sans Bold"/>
                <a:sym typeface="Canva Sans Bold"/>
              </a:rPr>
              <a:t>3. Footprinting and Reconnaissance: Techniques to gather information about a target system or network, including passive and active methods.</a:t>
            </a:r>
          </a:p>
          <a:p>
            <a:pPr algn="just">
              <a:lnSpc>
                <a:spcPts val="2644"/>
              </a:lnSpc>
            </a:pPr>
            <a:r>
              <a:rPr lang="en-US" sz="1889" b="true">
                <a:solidFill>
                  <a:srgbClr val="000000"/>
                </a:solidFill>
                <a:latin typeface="Canva Sans Bold"/>
                <a:ea typeface="Canva Sans Bold"/>
                <a:cs typeface="Canva Sans Bold"/>
                <a:sym typeface="Canva Sans Bold"/>
              </a:rPr>
              <a:t>4. Scanning Networks: How to discover live hosts, open ports, and services running on a network, and using tools like Nmap.</a:t>
            </a:r>
          </a:p>
          <a:p>
            <a:pPr algn="just">
              <a:lnSpc>
                <a:spcPts val="2644"/>
              </a:lnSpc>
            </a:pPr>
            <a:r>
              <a:rPr lang="en-US" sz="1889" b="true">
                <a:solidFill>
                  <a:srgbClr val="000000"/>
                </a:solidFill>
                <a:latin typeface="Canva Sans Bold"/>
                <a:ea typeface="Canva Sans Bold"/>
                <a:cs typeface="Canva Sans Bold"/>
                <a:sym typeface="Canva Sans Bold"/>
              </a:rPr>
              <a:t>5. Enumeration: Techniques for extracting more detailed information about systems and networks through services and protocols.</a:t>
            </a:r>
          </a:p>
          <a:p>
            <a:pPr algn="just">
              <a:lnSpc>
                <a:spcPts val="2644"/>
              </a:lnSpc>
            </a:pPr>
            <a:r>
              <a:rPr lang="en-US" sz="1889" b="true">
                <a:solidFill>
                  <a:srgbClr val="000000"/>
                </a:solidFill>
                <a:latin typeface="Canva Sans Bold"/>
                <a:ea typeface="Canva Sans Bold"/>
                <a:cs typeface="Canva Sans Bold"/>
                <a:sym typeface="Canva Sans Bold"/>
              </a:rPr>
              <a:t>6. System Hacking: Understanding how hackers exploit systems, including password cracking, privilege escalation, and exploiting system vulnerabilities.</a:t>
            </a:r>
          </a:p>
          <a:p>
            <a:pPr algn="just">
              <a:lnSpc>
                <a:spcPts val="2644"/>
              </a:lnSpc>
            </a:pPr>
            <a:r>
              <a:rPr lang="en-US" sz="1889" b="true">
                <a:solidFill>
                  <a:srgbClr val="000000"/>
                </a:solidFill>
                <a:latin typeface="Canva Sans Bold"/>
                <a:ea typeface="Canva Sans Bold"/>
                <a:cs typeface="Canva Sans Bold"/>
                <a:sym typeface="Canva Sans Bold"/>
              </a:rPr>
              <a:t>7. Malware Threats: Study of common malware types (viruses, worms, Trojans) and techniques used to detect and prevent them.</a:t>
            </a:r>
          </a:p>
          <a:p>
            <a:pPr algn="just">
              <a:lnSpc>
                <a:spcPts val="2644"/>
              </a:lnSpc>
            </a:pPr>
            <a:r>
              <a:rPr lang="en-US" sz="1889" b="true">
                <a:solidFill>
                  <a:srgbClr val="000000"/>
                </a:solidFill>
                <a:latin typeface="Canva Sans Bold"/>
                <a:ea typeface="Canva Sans Bold"/>
                <a:cs typeface="Canva Sans Bold"/>
                <a:sym typeface="Canva Sans Bold"/>
              </a:rPr>
              <a:t>8. Sniffing: Using network sniffing tools to capture and analyze network traffic, and identify vulnerabilities in communication protocols.</a:t>
            </a:r>
          </a:p>
          <a:p>
            <a:pPr algn="just">
              <a:lnSpc>
                <a:spcPts val="2644"/>
              </a:lnSpc>
            </a:pPr>
            <a:r>
              <a:rPr lang="en-US" sz="1889" b="true">
                <a:solidFill>
                  <a:srgbClr val="000000"/>
                </a:solidFill>
                <a:latin typeface="Canva Sans Bold"/>
                <a:ea typeface="Canva Sans Bold"/>
                <a:cs typeface="Canva Sans Bold"/>
                <a:sym typeface="Canva Sans Bold"/>
              </a:rPr>
              <a:t>9. Social Engineering: Techniques used by hackers to manipulate people into divulging sensitive information or granting unauthorized access.</a:t>
            </a:r>
          </a:p>
          <a:p>
            <a:pPr algn="just">
              <a:lnSpc>
                <a:spcPts val="2644"/>
              </a:lnSpc>
            </a:pPr>
            <a:r>
              <a:rPr lang="en-US" sz="1889" b="true">
                <a:solidFill>
                  <a:srgbClr val="000000"/>
                </a:solidFill>
                <a:latin typeface="Canva Sans Bold"/>
                <a:ea typeface="Canva Sans Bold"/>
                <a:cs typeface="Canva Sans Bold"/>
                <a:sym typeface="Canva Sans Bold"/>
              </a:rPr>
              <a:t>10. Web Application Security: Identifying and exploiting vulnerabilities in web applications, including SQL injection, Cross-Site Scripting (XSS), and Cross-Site Request Forgery (CSRF).</a:t>
            </a:r>
          </a:p>
          <a:p>
            <a:pPr algn="just">
              <a:lnSpc>
                <a:spcPts val="2644"/>
              </a:lnSpc>
            </a:pPr>
            <a:r>
              <a:rPr lang="en-US" sz="1889" b="true">
                <a:solidFill>
                  <a:srgbClr val="000000"/>
                </a:solidFill>
                <a:latin typeface="Canva Sans Bold"/>
                <a:ea typeface="Canva Sans Bold"/>
                <a:cs typeface="Canva Sans Bold"/>
                <a:sym typeface="Canva Sans Bold"/>
              </a:rPr>
              <a:t>11. Wireless Network Security: Understanding wireless network vulnerabilities and techniques for exploiting and defending against them.</a:t>
            </a:r>
          </a:p>
          <a:p>
            <a:pPr algn="just">
              <a:lnSpc>
                <a:spcPts val="2644"/>
              </a:lnSpc>
            </a:pPr>
            <a:r>
              <a:rPr lang="en-US" sz="1889" b="true">
                <a:solidFill>
                  <a:srgbClr val="000000"/>
                </a:solidFill>
                <a:latin typeface="Canva Sans Bold"/>
                <a:ea typeface="Canva Sans Bold"/>
                <a:cs typeface="Canva Sans Bold"/>
                <a:sym typeface="Canva Sans Bold"/>
              </a:rPr>
              <a:t>12. Hacking Mobile Devices: Identifying vulnerabilities in mobile applications and devices, and exploiting them for ethical hacking purposes.</a:t>
            </a:r>
          </a:p>
          <a:p>
            <a:pPr algn="just">
              <a:lnSpc>
                <a:spcPts val="2644"/>
              </a:lnSpc>
            </a:pPr>
            <a:r>
              <a:rPr lang="en-US" sz="1889" b="true">
                <a:solidFill>
                  <a:srgbClr val="000000"/>
                </a:solidFill>
                <a:latin typeface="Canva Sans Bold"/>
                <a:ea typeface="Canva Sans Bold"/>
                <a:cs typeface="Canva Sans Bold"/>
                <a:sym typeface="Canva Sans Bold"/>
              </a:rPr>
              <a:t>13. Cloud Security: Exploring security risks associated with cloud computing environments and how to secure cloud services.</a:t>
            </a:r>
          </a:p>
          <a:p>
            <a:pPr algn="just">
              <a:lnSpc>
                <a:spcPts val="2644"/>
              </a:lnSpc>
            </a:pPr>
            <a:r>
              <a:rPr lang="en-US" sz="1889" b="true">
                <a:solidFill>
                  <a:srgbClr val="000000"/>
                </a:solidFill>
                <a:latin typeface="Canva Sans Bold"/>
                <a:ea typeface="Canva Sans Bold"/>
                <a:cs typeface="Canva Sans Bold"/>
                <a:sym typeface="Canva Sans Bold"/>
              </a:rPr>
              <a:t>14. Cryptography: Understanding the basics of cryptography and how encryption/decryption is used to protect data during transmission.</a:t>
            </a:r>
          </a:p>
          <a:p>
            <a:pPr algn="just">
              <a:lnSpc>
                <a:spcPts val="2644"/>
              </a:lnSpc>
            </a:pPr>
            <a:r>
              <a:rPr lang="en-US" sz="1889" b="true">
                <a:solidFill>
                  <a:srgbClr val="000000"/>
                </a:solidFill>
                <a:latin typeface="Canva Sans Bold"/>
                <a:ea typeface="Canva Sans Bold"/>
                <a:cs typeface="Canva Sans Bold"/>
                <a:sym typeface="Canva Sans Bold"/>
              </a:rPr>
              <a:t>15. Penetration Testing Tools: Introduction to common ethical hacking and penetration testing tools such as Metasploit, Burp Suite, and Wireshark.</a:t>
            </a:r>
          </a:p>
          <a:p>
            <a:pPr algn="just">
              <a:lnSpc>
                <a:spcPts val="2644"/>
              </a:lnSpc>
            </a:pPr>
            <a:r>
              <a:rPr lang="en-US" sz="1889" b="true">
                <a:solidFill>
                  <a:srgbClr val="000000"/>
                </a:solidFill>
                <a:latin typeface="Canva Sans Bold"/>
                <a:ea typeface="Canva Sans Bold"/>
                <a:cs typeface="Canva Sans Bold"/>
                <a:sym typeface="Canva Sans Bold"/>
              </a:rPr>
              <a:t>16. Ethical Hacking Legislation and Standards: Overview of laws and ethical standards related to hacking and cybersecurity.</a:t>
            </a:r>
          </a:p>
          <a:p>
            <a:pPr algn="just" marL="0" indent="0" lvl="0">
              <a:lnSpc>
                <a:spcPts val="2644"/>
              </a:lnSpc>
              <a:spcBef>
                <a:spcPct val="0"/>
              </a:spcBef>
            </a:pP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2430424" y="-637807"/>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88959" y="8851601"/>
            <a:ext cx="710082" cy="710082"/>
          </a:xfrm>
          <a:custGeom>
            <a:avLst/>
            <a:gdLst/>
            <a:ahLst/>
            <a:cxnLst/>
            <a:rect r="r" b="b" t="t" l="l"/>
            <a:pathLst>
              <a:path h="710082" w="710082">
                <a:moveTo>
                  <a:pt x="0" y="0"/>
                </a:moveTo>
                <a:lnTo>
                  <a:pt x="710082" y="0"/>
                </a:lnTo>
                <a:lnTo>
                  <a:pt x="710082" y="710083"/>
                </a:lnTo>
                <a:lnTo>
                  <a:pt x="0" y="7100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604678"/>
            <a:ext cx="16336225" cy="6810983"/>
            <a:chOff x="0" y="0"/>
            <a:chExt cx="4302545" cy="1793839"/>
          </a:xfrm>
        </p:grpSpPr>
        <p:sp>
          <p:nvSpPr>
            <p:cNvPr name="Freeform 7" id="7"/>
            <p:cNvSpPr/>
            <p:nvPr/>
          </p:nvSpPr>
          <p:spPr>
            <a:xfrm flipH="false" flipV="false" rot="0">
              <a:off x="0" y="0"/>
              <a:ext cx="4302545" cy="1793839"/>
            </a:xfrm>
            <a:custGeom>
              <a:avLst/>
              <a:gdLst/>
              <a:ahLst/>
              <a:cxnLst/>
              <a:rect r="r" b="b" t="t" l="l"/>
              <a:pathLst>
                <a:path h="1793839" w="4302545">
                  <a:moveTo>
                    <a:pt x="12796" y="0"/>
                  </a:moveTo>
                  <a:lnTo>
                    <a:pt x="4289749" y="0"/>
                  </a:lnTo>
                  <a:cubicBezTo>
                    <a:pt x="4293143" y="0"/>
                    <a:pt x="4296397" y="1348"/>
                    <a:pt x="4298797" y="3748"/>
                  </a:cubicBezTo>
                  <a:cubicBezTo>
                    <a:pt x="4301197" y="6147"/>
                    <a:pt x="4302545" y="9402"/>
                    <a:pt x="4302545" y="12796"/>
                  </a:cubicBezTo>
                  <a:lnTo>
                    <a:pt x="4302545" y="1781044"/>
                  </a:lnTo>
                  <a:cubicBezTo>
                    <a:pt x="4302545" y="1788110"/>
                    <a:pt x="4296816" y="1793839"/>
                    <a:pt x="4289749" y="1793839"/>
                  </a:cubicBezTo>
                  <a:lnTo>
                    <a:pt x="12796" y="1793839"/>
                  </a:lnTo>
                  <a:cubicBezTo>
                    <a:pt x="9402" y="1793839"/>
                    <a:pt x="6147" y="1792491"/>
                    <a:pt x="3748" y="1790092"/>
                  </a:cubicBezTo>
                  <a:cubicBezTo>
                    <a:pt x="1348" y="1787692"/>
                    <a:pt x="0" y="1784437"/>
                    <a:pt x="0" y="1781044"/>
                  </a:cubicBezTo>
                  <a:lnTo>
                    <a:pt x="0" y="12796"/>
                  </a:lnTo>
                  <a:cubicBezTo>
                    <a:pt x="0" y="5729"/>
                    <a:pt x="5729" y="0"/>
                    <a:pt x="12796" y="0"/>
                  </a:cubicBezTo>
                  <a:close/>
                </a:path>
              </a:pathLst>
            </a:custGeom>
            <a:solidFill>
              <a:srgbClr val="FFFEFD"/>
            </a:solidFill>
          </p:spPr>
        </p:sp>
        <p:sp>
          <p:nvSpPr>
            <p:cNvPr name="TextBox 8" id="8"/>
            <p:cNvSpPr txBox="true"/>
            <p:nvPr/>
          </p:nvSpPr>
          <p:spPr>
            <a:xfrm>
              <a:off x="0" y="-38100"/>
              <a:ext cx="4302545" cy="1831939"/>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499041" y="533710"/>
            <a:ext cx="7760259" cy="908544"/>
          </a:xfrm>
          <a:prstGeom prst="rect">
            <a:avLst/>
          </a:prstGeom>
        </p:spPr>
        <p:txBody>
          <a:bodyPr anchor="t" rtlCol="false" tIns="0" lIns="0" bIns="0" rIns="0">
            <a:spAutoFit/>
          </a:bodyPr>
          <a:lstStyle/>
          <a:p>
            <a:pPr algn="r" rtl="true" marL="0" indent="0" lvl="0">
              <a:lnSpc>
                <a:spcPts val="6243"/>
              </a:lnSpc>
              <a:spcBef>
                <a:spcPct val="0"/>
              </a:spcBef>
            </a:pPr>
            <a:r>
              <a:rPr lang="ar-EG" sz="5477" spc="-394">
                <a:solidFill>
                  <a:srgbClr val="000000"/>
                </a:solidFill>
                <a:latin typeface="Arial"/>
                <a:ea typeface="Arial"/>
                <a:cs typeface="Arial"/>
                <a:sym typeface="Arial"/>
                <a:rtl val="true"/>
              </a:rPr>
              <a:t>محاور البرنامج - دورة </a:t>
            </a:r>
            <a:r>
              <a:rPr lang="en-US" sz="5477" spc="-394">
                <a:solidFill>
                  <a:srgbClr val="000000"/>
                </a:solidFill>
                <a:latin typeface="Arial"/>
                <a:ea typeface="Arial"/>
                <a:cs typeface="Arial"/>
                <a:sym typeface="Arial"/>
              </a:rPr>
              <a:t>CEH</a:t>
            </a:r>
            <a:r>
              <a:rPr lang="ar-EG" sz="5477" spc="-394">
                <a:solidFill>
                  <a:srgbClr val="000000"/>
                </a:solidFill>
                <a:latin typeface="Arial"/>
                <a:ea typeface="Arial"/>
                <a:cs typeface="Arial"/>
                <a:sym typeface="Arial"/>
                <a:rtl val="true"/>
              </a:rPr>
              <a:t> </a:t>
            </a:r>
          </a:p>
        </p:txBody>
      </p:sp>
      <p:sp>
        <p:nvSpPr>
          <p:cNvPr name="Freeform 10" id="10"/>
          <p:cNvSpPr/>
          <p:nvPr/>
        </p:nvSpPr>
        <p:spPr>
          <a:xfrm flipH="false" flipV="false" rot="0">
            <a:off x="1696354" y="8799944"/>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500066" y="8774975"/>
            <a:ext cx="863335" cy="863335"/>
          </a:xfrm>
          <a:custGeom>
            <a:avLst/>
            <a:gdLst/>
            <a:ahLst/>
            <a:cxnLst/>
            <a:rect r="r" b="b" t="t" l="l"/>
            <a:pathLst>
              <a:path h="863335" w="863335">
                <a:moveTo>
                  <a:pt x="0" y="0"/>
                </a:moveTo>
                <a:lnTo>
                  <a:pt x="863335" y="0"/>
                </a:lnTo>
                <a:lnTo>
                  <a:pt x="863335"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128163" y="1743364"/>
            <a:ext cx="16031674" cy="7231024"/>
          </a:xfrm>
          <a:prstGeom prst="rect">
            <a:avLst/>
          </a:prstGeom>
        </p:spPr>
        <p:txBody>
          <a:bodyPr anchor="t" rtlCol="false" tIns="0" lIns="0" bIns="0" rIns="0">
            <a:spAutoFit/>
          </a:bodyPr>
          <a:lstStyle/>
          <a:p>
            <a:pPr algn="just" rtl="true">
              <a:lnSpc>
                <a:spcPts val="3064"/>
              </a:lnSpc>
            </a:pPr>
            <a:r>
              <a:rPr lang="en-US" sz="2189">
                <a:solidFill>
                  <a:srgbClr val="000000"/>
                </a:solidFill>
                <a:latin typeface="Roboto"/>
                <a:ea typeface="Roboto"/>
                <a:cs typeface="Roboto"/>
                <a:sym typeface="Roboto"/>
              </a:rPr>
              <a:t>1</a:t>
            </a:r>
            <a:r>
              <a:rPr lang="ar-EG" sz="2189">
                <a:solidFill>
                  <a:srgbClr val="000000"/>
                </a:solidFill>
                <a:latin typeface="Roboto"/>
                <a:ea typeface="Roboto"/>
                <a:cs typeface="Roboto"/>
                <a:sym typeface="Roboto"/>
                <a:rtl val="true"/>
              </a:rPr>
              <a:t>. مقدمة في القرصنة الأخلاقية: نظرة عامة على القرصنة الأخلاقية وأهميتها وكيف تختلف عن القرصنة الخبيثة.</a:t>
            </a:r>
          </a:p>
          <a:p>
            <a:pPr algn="just" rtl="true">
              <a:lnSpc>
                <a:spcPts val="3064"/>
              </a:lnSpc>
            </a:pPr>
            <a:r>
              <a:rPr lang="en-US" sz="2189">
                <a:solidFill>
                  <a:srgbClr val="000000"/>
                </a:solidFill>
                <a:latin typeface="Roboto"/>
                <a:ea typeface="Roboto"/>
                <a:cs typeface="Roboto"/>
                <a:sym typeface="Roboto"/>
              </a:rPr>
              <a:t>2</a:t>
            </a:r>
            <a:r>
              <a:rPr lang="ar-EG" sz="2189">
                <a:solidFill>
                  <a:srgbClr val="000000"/>
                </a:solidFill>
                <a:latin typeface="Roboto"/>
                <a:ea typeface="Roboto"/>
                <a:cs typeface="Roboto"/>
                <a:sym typeface="Roboto"/>
                <a:rtl val="true"/>
              </a:rPr>
              <a:t>. عملية وتقنيات القرصنة الأخلاقية: منهجية خطوة بخطوة لأداء القرصنة الأخلاقية، بما في ذلك الاستطلاع، الفحص، الوصول، الحفاظ على الوصول، وإخفاء الآثار.</a:t>
            </a:r>
          </a:p>
          <a:p>
            <a:pPr algn="just" rtl="true">
              <a:lnSpc>
                <a:spcPts val="3064"/>
              </a:lnSpc>
            </a:pPr>
            <a:r>
              <a:rPr lang="en-US" sz="2189">
                <a:solidFill>
                  <a:srgbClr val="000000"/>
                </a:solidFill>
                <a:latin typeface="Roboto"/>
                <a:ea typeface="Roboto"/>
                <a:cs typeface="Roboto"/>
                <a:sym typeface="Roboto"/>
              </a:rPr>
              <a:t>3</a:t>
            </a:r>
            <a:r>
              <a:rPr lang="ar-EG" sz="2189">
                <a:solidFill>
                  <a:srgbClr val="000000"/>
                </a:solidFill>
                <a:latin typeface="Roboto"/>
                <a:ea typeface="Roboto"/>
                <a:cs typeface="Roboto"/>
                <a:sym typeface="Roboto"/>
                <a:rtl val="true"/>
              </a:rPr>
              <a:t>. التتبع والاستطلاع: تقنيات جمع المعلومات حول نظام أو شبكة الهدف، بما في ذلك الطرق السلبية والنشطة.</a:t>
            </a:r>
          </a:p>
          <a:p>
            <a:pPr algn="just" rtl="true">
              <a:lnSpc>
                <a:spcPts val="3064"/>
              </a:lnSpc>
            </a:pPr>
            <a:r>
              <a:rPr lang="en-US" sz="2189">
                <a:solidFill>
                  <a:srgbClr val="000000"/>
                </a:solidFill>
                <a:latin typeface="Roboto"/>
                <a:ea typeface="Roboto"/>
                <a:cs typeface="Roboto"/>
                <a:sym typeface="Roboto"/>
              </a:rPr>
              <a:t>4</a:t>
            </a:r>
            <a:r>
              <a:rPr lang="ar-EG" sz="2189">
                <a:solidFill>
                  <a:srgbClr val="000000"/>
                </a:solidFill>
                <a:latin typeface="Roboto"/>
                <a:ea typeface="Roboto"/>
                <a:cs typeface="Roboto"/>
                <a:sym typeface="Roboto"/>
                <a:rtl val="true"/>
              </a:rPr>
              <a:t>. فحص الشبكات: كيفية اكتشاف المضيفين الأحياء، المنافذ المفتوحة، والخدمات التي تعمل على الشبكة، واستخدام أدوات مثل </a:t>
            </a:r>
            <a:r>
              <a:rPr lang="en-US" sz="2189">
                <a:solidFill>
                  <a:srgbClr val="000000"/>
                </a:solidFill>
                <a:latin typeface="Roboto"/>
                <a:ea typeface="Roboto"/>
                <a:cs typeface="Roboto"/>
                <a:sym typeface="Roboto"/>
              </a:rPr>
              <a:t>Nmap</a:t>
            </a:r>
            <a:r>
              <a:rPr lang="ar-EG" sz="2189">
                <a:solidFill>
                  <a:srgbClr val="000000"/>
                </a:solidFill>
                <a:latin typeface="Roboto"/>
                <a:ea typeface="Roboto"/>
                <a:cs typeface="Roboto"/>
                <a:sym typeface="Roboto"/>
                <a:rtl val="true"/>
              </a:rPr>
              <a:t>.</a:t>
            </a:r>
          </a:p>
          <a:p>
            <a:pPr algn="just" rtl="true">
              <a:lnSpc>
                <a:spcPts val="3064"/>
              </a:lnSpc>
            </a:pPr>
            <a:r>
              <a:rPr lang="en-US" sz="2189">
                <a:solidFill>
                  <a:srgbClr val="000000"/>
                </a:solidFill>
                <a:latin typeface="Roboto"/>
                <a:ea typeface="Roboto"/>
                <a:cs typeface="Roboto"/>
                <a:sym typeface="Roboto"/>
              </a:rPr>
              <a:t>5</a:t>
            </a:r>
            <a:r>
              <a:rPr lang="ar-EG" sz="2189">
                <a:solidFill>
                  <a:srgbClr val="000000"/>
                </a:solidFill>
                <a:latin typeface="Roboto"/>
                <a:ea typeface="Roboto"/>
                <a:cs typeface="Roboto"/>
                <a:sym typeface="Roboto"/>
                <a:rtl val="true"/>
              </a:rPr>
              <a:t>. التعداد: تقنيات استخراج معلومات أكثر تفصيلًا حول الأنظمة والشبكات من خلال الخدمات والبروتوكولات.</a:t>
            </a:r>
          </a:p>
          <a:p>
            <a:pPr algn="just" rtl="true">
              <a:lnSpc>
                <a:spcPts val="3064"/>
              </a:lnSpc>
            </a:pPr>
            <a:r>
              <a:rPr lang="en-US" sz="2189">
                <a:solidFill>
                  <a:srgbClr val="000000"/>
                </a:solidFill>
                <a:latin typeface="Roboto"/>
                <a:ea typeface="Roboto"/>
                <a:cs typeface="Roboto"/>
                <a:sym typeface="Roboto"/>
              </a:rPr>
              <a:t>6</a:t>
            </a:r>
            <a:r>
              <a:rPr lang="ar-EG" sz="2189">
                <a:solidFill>
                  <a:srgbClr val="000000"/>
                </a:solidFill>
                <a:latin typeface="Roboto"/>
                <a:ea typeface="Roboto"/>
                <a:cs typeface="Roboto"/>
                <a:sym typeface="Roboto"/>
                <a:rtl val="true"/>
              </a:rPr>
              <a:t>. اختراق الأنظمة: فهم كيفية استغلال القراصنة للأنظمة، بما في ذلك كسر كلمات المرور، تصعيد الامتيازات، واستغلال الثغرات في الأنظمة.</a:t>
            </a:r>
          </a:p>
          <a:p>
            <a:pPr algn="just" rtl="true">
              <a:lnSpc>
                <a:spcPts val="3064"/>
              </a:lnSpc>
            </a:pPr>
            <a:r>
              <a:rPr lang="en-US" sz="2189">
                <a:solidFill>
                  <a:srgbClr val="000000"/>
                </a:solidFill>
                <a:latin typeface="Roboto"/>
                <a:ea typeface="Roboto"/>
                <a:cs typeface="Roboto"/>
                <a:sym typeface="Roboto"/>
              </a:rPr>
              <a:t>7</a:t>
            </a:r>
            <a:r>
              <a:rPr lang="ar-EG" sz="2189">
                <a:solidFill>
                  <a:srgbClr val="000000"/>
                </a:solidFill>
                <a:latin typeface="Roboto"/>
                <a:ea typeface="Roboto"/>
                <a:cs typeface="Roboto"/>
                <a:sym typeface="Roboto"/>
                <a:rtl val="true"/>
              </a:rPr>
              <a:t>. تهديدات البرمجيات الخبيثة: دراسة أنواع البرمجيات الخبيثة الشائعة (الفيروسات، الديدان، التروجان) وتقنيات اكتشافها ومنعها.</a:t>
            </a:r>
          </a:p>
          <a:p>
            <a:pPr algn="just" rtl="true">
              <a:lnSpc>
                <a:spcPts val="3064"/>
              </a:lnSpc>
            </a:pPr>
            <a:r>
              <a:rPr lang="en-US" sz="2189">
                <a:solidFill>
                  <a:srgbClr val="000000"/>
                </a:solidFill>
                <a:latin typeface="Roboto"/>
                <a:ea typeface="Roboto"/>
                <a:cs typeface="Roboto"/>
                <a:sym typeface="Roboto"/>
              </a:rPr>
              <a:t>8</a:t>
            </a:r>
            <a:r>
              <a:rPr lang="ar-EG" sz="2189">
                <a:solidFill>
                  <a:srgbClr val="000000"/>
                </a:solidFill>
                <a:latin typeface="Roboto"/>
                <a:ea typeface="Roboto"/>
                <a:cs typeface="Roboto"/>
                <a:sym typeface="Roboto"/>
                <a:rtl val="true"/>
              </a:rPr>
              <a:t>. التنصت: استخدام أدوات التنصت على الشبكة لالتقاط وتحليل حركة مرور الشبكة، وتحديد الثغرات في بروتوكولات الاتصال.</a:t>
            </a:r>
          </a:p>
          <a:p>
            <a:pPr algn="just" rtl="true">
              <a:lnSpc>
                <a:spcPts val="3064"/>
              </a:lnSpc>
            </a:pPr>
            <a:r>
              <a:rPr lang="en-US" sz="2189">
                <a:solidFill>
                  <a:srgbClr val="000000"/>
                </a:solidFill>
                <a:latin typeface="Roboto"/>
                <a:ea typeface="Roboto"/>
                <a:cs typeface="Roboto"/>
                <a:sym typeface="Roboto"/>
              </a:rPr>
              <a:t>9</a:t>
            </a:r>
            <a:r>
              <a:rPr lang="ar-EG" sz="2189">
                <a:solidFill>
                  <a:srgbClr val="000000"/>
                </a:solidFill>
                <a:latin typeface="Roboto"/>
                <a:ea typeface="Roboto"/>
                <a:cs typeface="Roboto"/>
                <a:sym typeface="Roboto"/>
                <a:rtl val="true"/>
              </a:rPr>
              <a:t>. الهندسة الاجتماعية: تقنيات يستخدمها القراصنة للتلاعب بالأشخاص لكشف المعلومات الحساسة أو منح الوصول غير المصرح به.</a:t>
            </a:r>
          </a:p>
          <a:p>
            <a:pPr algn="just" rtl="true">
              <a:lnSpc>
                <a:spcPts val="3064"/>
              </a:lnSpc>
            </a:pPr>
            <a:r>
              <a:rPr lang="en-US" sz="2189">
                <a:solidFill>
                  <a:srgbClr val="000000"/>
                </a:solidFill>
                <a:latin typeface="Roboto"/>
                <a:ea typeface="Roboto"/>
                <a:cs typeface="Roboto"/>
                <a:sym typeface="Roboto"/>
              </a:rPr>
              <a:t>10</a:t>
            </a:r>
            <a:r>
              <a:rPr lang="ar-EG" sz="2189">
                <a:solidFill>
                  <a:srgbClr val="000000"/>
                </a:solidFill>
                <a:latin typeface="Roboto"/>
                <a:ea typeface="Roboto"/>
                <a:cs typeface="Roboto"/>
                <a:sym typeface="Roboto"/>
                <a:rtl val="true"/>
              </a:rPr>
              <a:t>. أمن التطبيقات الويبية: تحديد واستغلال الثغرات في التطبيقات الويبية، بما في ذلك حقن </a:t>
            </a:r>
            <a:r>
              <a:rPr lang="en-US" sz="2189">
                <a:solidFill>
                  <a:srgbClr val="000000"/>
                </a:solidFill>
                <a:latin typeface="Roboto"/>
                <a:ea typeface="Roboto"/>
                <a:cs typeface="Roboto"/>
                <a:sym typeface="Roboto"/>
              </a:rPr>
              <a:t>SQL، XSS</a:t>
            </a:r>
            <a:r>
              <a:rPr lang="ar-EG" sz="2189">
                <a:solidFill>
                  <a:srgbClr val="000000"/>
                </a:solidFill>
                <a:latin typeface="Roboto"/>
                <a:ea typeface="Roboto"/>
                <a:cs typeface="Roboto"/>
                <a:sym typeface="Roboto"/>
                <a:rtl val="true"/>
              </a:rPr>
              <a:t>، و</a:t>
            </a:r>
            <a:r>
              <a:rPr lang="en-US" sz="2189">
                <a:solidFill>
                  <a:srgbClr val="000000"/>
                </a:solidFill>
                <a:latin typeface="Roboto"/>
                <a:ea typeface="Roboto"/>
                <a:cs typeface="Roboto"/>
                <a:sym typeface="Roboto"/>
              </a:rPr>
              <a:t>CSRF</a:t>
            </a:r>
            <a:r>
              <a:rPr lang="ar-EG" sz="2189">
                <a:solidFill>
                  <a:srgbClr val="000000"/>
                </a:solidFill>
                <a:latin typeface="Roboto"/>
                <a:ea typeface="Roboto"/>
                <a:cs typeface="Roboto"/>
                <a:sym typeface="Roboto"/>
                <a:rtl val="true"/>
              </a:rPr>
              <a:t>.</a:t>
            </a:r>
          </a:p>
          <a:p>
            <a:pPr algn="just" rtl="true">
              <a:lnSpc>
                <a:spcPts val="3064"/>
              </a:lnSpc>
            </a:pPr>
            <a:r>
              <a:rPr lang="en-US" sz="2189">
                <a:solidFill>
                  <a:srgbClr val="000000"/>
                </a:solidFill>
                <a:latin typeface="Roboto"/>
                <a:ea typeface="Roboto"/>
                <a:cs typeface="Roboto"/>
                <a:sym typeface="Roboto"/>
              </a:rPr>
              <a:t>11</a:t>
            </a:r>
            <a:r>
              <a:rPr lang="ar-EG" sz="2189">
                <a:solidFill>
                  <a:srgbClr val="000000"/>
                </a:solidFill>
                <a:latin typeface="Roboto"/>
                <a:ea typeface="Roboto"/>
                <a:cs typeface="Roboto"/>
                <a:sym typeface="Roboto"/>
                <a:rtl val="true"/>
              </a:rPr>
              <a:t>. أمن الشبكات اللاسلكية: فهم الثغرات في الشبكات اللاسلكية وتقنيات استغلالها والدفاع ضدها.</a:t>
            </a:r>
          </a:p>
          <a:p>
            <a:pPr algn="just" rtl="true">
              <a:lnSpc>
                <a:spcPts val="3064"/>
              </a:lnSpc>
            </a:pPr>
            <a:r>
              <a:rPr lang="en-US" sz="2189">
                <a:solidFill>
                  <a:srgbClr val="000000"/>
                </a:solidFill>
                <a:latin typeface="Roboto"/>
                <a:ea typeface="Roboto"/>
                <a:cs typeface="Roboto"/>
                <a:sym typeface="Roboto"/>
              </a:rPr>
              <a:t>12</a:t>
            </a:r>
            <a:r>
              <a:rPr lang="ar-EG" sz="2189">
                <a:solidFill>
                  <a:srgbClr val="000000"/>
                </a:solidFill>
                <a:latin typeface="Roboto"/>
                <a:ea typeface="Roboto"/>
                <a:cs typeface="Roboto"/>
                <a:sym typeface="Roboto"/>
                <a:rtl val="true"/>
              </a:rPr>
              <a:t>. اختراق الأجهزة المحمولة: تحديد الثغرات في التطبيقات والأجهزة المحمولة واستغلالها لأغراض القرصنة الأخلاقية.</a:t>
            </a:r>
          </a:p>
          <a:p>
            <a:pPr algn="just" rtl="true">
              <a:lnSpc>
                <a:spcPts val="3064"/>
              </a:lnSpc>
            </a:pPr>
            <a:r>
              <a:rPr lang="en-US" sz="2189">
                <a:solidFill>
                  <a:srgbClr val="000000"/>
                </a:solidFill>
                <a:latin typeface="Roboto"/>
                <a:ea typeface="Roboto"/>
                <a:cs typeface="Roboto"/>
                <a:sym typeface="Roboto"/>
              </a:rPr>
              <a:t>13</a:t>
            </a:r>
            <a:r>
              <a:rPr lang="ar-EG" sz="2189">
                <a:solidFill>
                  <a:srgbClr val="000000"/>
                </a:solidFill>
                <a:latin typeface="Roboto"/>
                <a:ea typeface="Roboto"/>
                <a:cs typeface="Roboto"/>
                <a:sym typeface="Roboto"/>
                <a:rtl val="true"/>
              </a:rPr>
              <a:t>. أمن السحابة: استكشاف المخاطر الأمنية المتعلقة ببيئات الحوسبة السحابية وكيفية تأمين خدمات السحابة.</a:t>
            </a:r>
          </a:p>
          <a:p>
            <a:pPr algn="just" rtl="true">
              <a:lnSpc>
                <a:spcPts val="3064"/>
              </a:lnSpc>
            </a:pPr>
            <a:r>
              <a:rPr lang="en-US" sz="2189">
                <a:solidFill>
                  <a:srgbClr val="000000"/>
                </a:solidFill>
                <a:latin typeface="Roboto"/>
                <a:ea typeface="Roboto"/>
                <a:cs typeface="Roboto"/>
                <a:sym typeface="Roboto"/>
              </a:rPr>
              <a:t>14</a:t>
            </a:r>
            <a:r>
              <a:rPr lang="ar-EG" sz="2189">
                <a:solidFill>
                  <a:srgbClr val="000000"/>
                </a:solidFill>
                <a:latin typeface="Roboto"/>
                <a:ea typeface="Roboto"/>
                <a:cs typeface="Roboto"/>
                <a:sym typeface="Roboto"/>
                <a:rtl val="true"/>
              </a:rPr>
              <a:t>. التشفير: فهم أساسيات التشفير وكيفية استخدام التشفير/فك التشفير لحماية البيانات أثناء النقل.</a:t>
            </a:r>
          </a:p>
          <a:p>
            <a:pPr algn="just" rtl="true">
              <a:lnSpc>
                <a:spcPts val="3064"/>
              </a:lnSpc>
            </a:pPr>
            <a:r>
              <a:rPr lang="en-US" sz="2189">
                <a:solidFill>
                  <a:srgbClr val="000000"/>
                </a:solidFill>
                <a:latin typeface="Roboto"/>
                <a:ea typeface="Roboto"/>
                <a:cs typeface="Roboto"/>
                <a:sym typeface="Roboto"/>
              </a:rPr>
              <a:t>15</a:t>
            </a:r>
            <a:r>
              <a:rPr lang="ar-EG" sz="2189">
                <a:solidFill>
                  <a:srgbClr val="000000"/>
                </a:solidFill>
                <a:latin typeface="Roboto"/>
                <a:ea typeface="Roboto"/>
                <a:cs typeface="Roboto"/>
                <a:sym typeface="Roboto"/>
                <a:rtl val="true"/>
              </a:rPr>
              <a:t>. أدوات اختبار الاختراق: مقدمة للأدوات الشائعة في القرصنة الأخلاقية واختبار الاختراق مثل </a:t>
            </a:r>
            <a:r>
              <a:rPr lang="en-US" sz="2189">
                <a:solidFill>
                  <a:srgbClr val="000000"/>
                </a:solidFill>
                <a:latin typeface="Roboto"/>
                <a:ea typeface="Roboto"/>
                <a:cs typeface="Roboto"/>
                <a:sym typeface="Roboto"/>
              </a:rPr>
              <a:t>Metasploit، Burp Suite</a:t>
            </a:r>
            <a:r>
              <a:rPr lang="ar-EG" sz="2189">
                <a:solidFill>
                  <a:srgbClr val="000000"/>
                </a:solidFill>
                <a:latin typeface="Roboto"/>
                <a:ea typeface="Roboto"/>
                <a:cs typeface="Roboto"/>
                <a:sym typeface="Roboto"/>
                <a:rtl val="true"/>
              </a:rPr>
              <a:t>، و</a:t>
            </a:r>
            <a:r>
              <a:rPr lang="en-US" sz="2189">
                <a:solidFill>
                  <a:srgbClr val="000000"/>
                </a:solidFill>
                <a:latin typeface="Roboto"/>
                <a:ea typeface="Roboto"/>
                <a:cs typeface="Roboto"/>
                <a:sym typeface="Roboto"/>
              </a:rPr>
              <a:t>Wireshark</a:t>
            </a:r>
            <a:r>
              <a:rPr lang="ar-EG" sz="2189">
                <a:solidFill>
                  <a:srgbClr val="000000"/>
                </a:solidFill>
                <a:latin typeface="Roboto"/>
                <a:ea typeface="Roboto"/>
                <a:cs typeface="Roboto"/>
                <a:sym typeface="Roboto"/>
                <a:rtl val="true"/>
              </a:rPr>
              <a:t>.</a:t>
            </a:r>
          </a:p>
          <a:p>
            <a:pPr algn="just" rtl="true">
              <a:lnSpc>
                <a:spcPts val="3064"/>
              </a:lnSpc>
            </a:pPr>
            <a:r>
              <a:rPr lang="en-US" sz="2189">
                <a:solidFill>
                  <a:srgbClr val="000000"/>
                </a:solidFill>
                <a:latin typeface="Roboto"/>
                <a:ea typeface="Roboto"/>
                <a:cs typeface="Roboto"/>
                <a:sym typeface="Roboto"/>
              </a:rPr>
              <a:t>16</a:t>
            </a:r>
            <a:r>
              <a:rPr lang="ar-EG" sz="2189">
                <a:solidFill>
                  <a:srgbClr val="000000"/>
                </a:solidFill>
                <a:latin typeface="Roboto"/>
                <a:ea typeface="Roboto"/>
                <a:cs typeface="Roboto"/>
                <a:sym typeface="Roboto"/>
                <a:rtl val="true"/>
              </a:rPr>
              <a:t>. التشريعات والمعايير الأخلاقية للقرصنة: نظرة عامة على القوانين والمعايير الأخلاقية المتعلقة بالقرصنة والأمن السيبراني.</a:t>
            </a:r>
          </a:p>
          <a:p>
            <a:pPr algn="just" rtl="true">
              <a:lnSpc>
                <a:spcPts val="3064"/>
              </a:lnSpc>
            </a:pPr>
          </a:p>
          <a:p>
            <a:pPr algn="just" rtl="true">
              <a:lnSpc>
                <a:spcPts val="3064"/>
              </a:lnSpc>
            </a:pP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F7F5F7"/>
        </a:solidFill>
      </p:bgPr>
    </p:bg>
    <p:spTree>
      <p:nvGrpSpPr>
        <p:cNvPr id="1" name=""/>
        <p:cNvGrpSpPr/>
        <p:nvPr/>
      </p:nvGrpSpPr>
      <p:grpSpPr>
        <a:xfrm>
          <a:off x="0" y="0"/>
          <a:ext cx="0" cy="0"/>
          <a:chOff x="0" y="0"/>
          <a:chExt cx="0" cy="0"/>
        </a:xfrm>
      </p:grpSpPr>
      <p:sp>
        <p:nvSpPr>
          <p:cNvPr name="TextBox 2" id="2"/>
          <p:cNvSpPr txBox="true"/>
          <p:nvPr/>
        </p:nvSpPr>
        <p:spPr>
          <a:xfrm rot="0">
            <a:off x="473905" y="2052824"/>
            <a:ext cx="17554025" cy="6162439"/>
          </a:xfrm>
          <a:prstGeom prst="rect">
            <a:avLst/>
          </a:prstGeom>
        </p:spPr>
        <p:txBody>
          <a:bodyPr anchor="t" rtlCol="false" tIns="0" lIns="0" bIns="0" rIns="0">
            <a:spAutoFit/>
          </a:bodyPr>
          <a:lstStyle/>
          <a:p>
            <a:pPr algn="l">
              <a:lnSpc>
                <a:spcPts val="2703"/>
              </a:lnSpc>
            </a:pPr>
            <a:r>
              <a:rPr lang="en-US" sz="1931" b="true">
                <a:solidFill>
                  <a:srgbClr val="000000"/>
                </a:solidFill>
                <a:latin typeface="Open Sauce Bold"/>
                <a:ea typeface="Open Sauce Bold"/>
                <a:cs typeface="Open Sauce Bold"/>
                <a:sym typeface="Open Sauce Bold"/>
              </a:rPr>
              <a:t>1. Understand Ethical Hacking Process: Learn the key stages of ethical hacking, including reconnaissance, scanning, and clearing traces.</a:t>
            </a:r>
          </a:p>
          <a:p>
            <a:pPr algn="l">
              <a:lnSpc>
                <a:spcPts val="2703"/>
              </a:lnSpc>
            </a:pPr>
            <a:r>
              <a:rPr lang="en-US" sz="1931" b="true">
                <a:solidFill>
                  <a:srgbClr val="000000"/>
                </a:solidFill>
                <a:latin typeface="Open Sauce Bold"/>
                <a:ea typeface="Open Sauce Bold"/>
                <a:cs typeface="Open Sauce Bold"/>
                <a:sym typeface="Open Sauce Bold"/>
              </a:rPr>
              <a:t>2. Reconnaissance Techniques: Master information gathering techniques using passive and active methods.</a:t>
            </a:r>
          </a:p>
          <a:p>
            <a:pPr algn="l">
              <a:lnSpc>
                <a:spcPts val="2703"/>
              </a:lnSpc>
            </a:pPr>
            <a:r>
              <a:rPr lang="en-US" sz="1931" b="true">
                <a:solidFill>
                  <a:srgbClr val="000000"/>
                </a:solidFill>
                <a:latin typeface="Open Sauce Bold"/>
                <a:ea typeface="Open Sauce Bold"/>
                <a:cs typeface="Open Sauce Bold"/>
                <a:sym typeface="Open Sauce Bold"/>
              </a:rPr>
              <a:t>3. Network Scanning: Learn how to identify live hosts, open ports, and services using tools like Nmap.</a:t>
            </a:r>
          </a:p>
          <a:p>
            <a:pPr algn="l">
              <a:lnSpc>
                <a:spcPts val="2703"/>
              </a:lnSpc>
            </a:pPr>
            <a:r>
              <a:rPr lang="en-US" sz="1931" b="true">
                <a:solidFill>
                  <a:srgbClr val="000000"/>
                </a:solidFill>
                <a:latin typeface="Open Sauce Bold"/>
                <a:ea typeface="Open Sauce Bold"/>
                <a:cs typeface="Open Sauce Bold"/>
                <a:sym typeface="Open Sauce Bold"/>
              </a:rPr>
              <a:t>4. Enumeration: Develop skills to extract detailed information from systems and networks.</a:t>
            </a:r>
          </a:p>
          <a:p>
            <a:pPr algn="l">
              <a:lnSpc>
                <a:spcPts val="2703"/>
              </a:lnSpc>
            </a:pPr>
            <a:r>
              <a:rPr lang="en-US" sz="1931" b="true">
                <a:solidFill>
                  <a:srgbClr val="000000"/>
                </a:solidFill>
                <a:latin typeface="Open Sauce Bold"/>
                <a:ea typeface="Open Sauce Bold"/>
                <a:cs typeface="Open Sauce Bold"/>
                <a:sym typeface="Open Sauce Bold"/>
              </a:rPr>
              <a:t>5. System Hacking: Learn ethical techniques for exploiting system vulnerabilities, including password cracking and privilege escalation.</a:t>
            </a:r>
          </a:p>
          <a:p>
            <a:pPr algn="l">
              <a:lnSpc>
                <a:spcPts val="2703"/>
              </a:lnSpc>
            </a:pPr>
            <a:r>
              <a:rPr lang="en-US" sz="1931" b="true">
                <a:solidFill>
                  <a:srgbClr val="000000"/>
                </a:solidFill>
                <a:latin typeface="Open Sauce Bold"/>
                <a:ea typeface="Open Sauce Bold"/>
                <a:cs typeface="Open Sauce Bold"/>
                <a:sym typeface="Open Sauce Bold"/>
              </a:rPr>
              <a:t>6. Malware Identification: Understand various types of malware and methods for detection and prevention.</a:t>
            </a:r>
          </a:p>
          <a:p>
            <a:pPr algn="l">
              <a:lnSpc>
                <a:spcPts val="2703"/>
              </a:lnSpc>
            </a:pPr>
            <a:r>
              <a:rPr lang="en-US" sz="1931" b="true">
                <a:solidFill>
                  <a:srgbClr val="000000"/>
                </a:solidFill>
                <a:latin typeface="Open Sauce Bold"/>
                <a:ea typeface="Open Sauce Bold"/>
                <a:cs typeface="Open Sauce Bold"/>
                <a:sym typeface="Open Sauce Bold"/>
              </a:rPr>
              <a:t>7. Sniffing: Gain expertise in capturing and analyzing network traffic using sniffing tools.</a:t>
            </a:r>
          </a:p>
          <a:p>
            <a:pPr algn="l">
              <a:lnSpc>
                <a:spcPts val="2703"/>
              </a:lnSpc>
            </a:pPr>
            <a:r>
              <a:rPr lang="en-US" sz="1931" b="true">
                <a:solidFill>
                  <a:srgbClr val="000000"/>
                </a:solidFill>
                <a:latin typeface="Open Sauce Bold"/>
                <a:ea typeface="Open Sauce Bold"/>
                <a:cs typeface="Open Sauce Bold"/>
                <a:sym typeface="Open Sauce Bold"/>
              </a:rPr>
              <a:t>8. Social Engineering: Learn techniques used by attackers to manipulate individuals into revealing sensitive information.</a:t>
            </a:r>
          </a:p>
          <a:p>
            <a:pPr algn="l">
              <a:lnSpc>
                <a:spcPts val="2703"/>
              </a:lnSpc>
            </a:pPr>
            <a:r>
              <a:rPr lang="en-US" sz="1931" b="true">
                <a:solidFill>
                  <a:srgbClr val="000000"/>
                </a:solidFill>
                <a:latin typeface="Open Sauce Bold"/>
                <a:ea typeface="Open Sauce Bold"/>
                <a:cs typeface="Open Sauce Bold"/>
                <a:sym typeface="Open Sauce Bold"/>
              </a:rPr>
              <a:t>9. Web Application Security: Identify and exploit vulnerabilities in web applications like SQL injection and XSS.</a:t>
            </a:r>
          </a:p>
          <a:p>
            <a:pPr algn="l">
              <a:lnSpc>
                <a:spcPts val="2703"/>
              </a:lnSpc>
            </a:pPr>
            <a:r>
              <a:rPr lang="en-US" sz="1931" b="true">
                <a:solidFill>
                  <a:srgbClr val="000000"/>
                </a:solidFill>
                <a:latin typeface="Open Sauce Bold"/>
                <a:ea typeface="Open Sauce Bold"/>
                <a:cs typeface="Open Sauce Bold"/>
                <a:sym typeface="Open Sauce Bold"/>
              </a:rPr>
              <a:t>10. Wireless Network Security: Understand wireless network vulnerabilities and how to defend against them.</a:t>
            </a:r>
          </a:p>
          <a:p>
            <a:pPr algn="l">
              <a:lnSpc>
                <a:spcPts val="2703"/>
              </a:lnSpc>
            </a:pPr>
            <a:r>
              <a:rPr lang="en-US" sz="1931" b="true">
                <a:solidFill>
                  <a:srgbClr val="000000"/>
                </a:solidFill>
                <a:latin typeface="Open Sauce Bold"/>
                <a:ea typeface="Open Sauce Bold"/>
                <a:cs typeface="Open Sauce Bold"/>
                <a:sym typeface="Open Sauce Bold"/>
              </a:rPr>
              <a:t>11. Mobile Security: Learn to identify and exploit vulnerabilities in mobile applications and devices.</a:t>
            </a:r>
          </a:p>
          <a:p>
            <a:pPr algn="l">
              <a:lnSpc>
                <a:spcPts val="2703"/>
              </a:lnSpc>
            </a:pPr>
            <a:r>
              <a:rPr lang="en-US" sz="1931" b="true">
                <a:solidFill>
                  <a:srgbClr val="000000"/>
                </a:solidFill>
                <a:latin typeface="Open Sauce Bold"/>
                <a:ea typeface="Open Sauce Bold"/>
                <a:cs typeface="Open Sauce Bold"/>
                <a:sym typeface="Open Sauce Bold"/>
              </a:rPr>
              <a:t>12. Cloud Security: Explore security challenges in cloud environments and how to secure cloud services.</a:t>
            </a:r>
          </a:p>
          <a:p>
            <a:pPr algn="l">
              <a:lnSpc>
                <a:spcPts val="2703"/>
              </a:lnSpc>
            </a:pPr>
            <a:r>
              <a:rPr lang="en-US" sz="1931" b="true">
                <a:solidFill>
                  <a:srgbClr val="000000"/>
                </a:solidFill>
                <a:latin typeface="Open Sauce Bold"/>
                <a:ea typeface="Open Sauce Bold"/>
                <a:cs typeface="Open Sauce Bold"/>
                <a:sym typeface="Open Sauce Bold"/>
              </a:rPr>
              <a:t>13. Cryptography: Learn encryption and decryption techniques to protect sensitive data.</a:t>
            </a:r>
          </a:p>
          <a:p>
            <a:pPr algn="l">
              <a:lnSpc>
                <a:spcPts val="2703"/>
              </a:lnSpc>
            </a:pPr>
            <a:r>
              <a:rPr lang="en-US" sz="1931" b="true">
                <a:solidFill>
                  <a:srgbClr val="000000"/>
                </a:solidFill>
                <a:latin typeface="Open Sauce Bold"/>
                <a:ea typeface="Open Sauce Bold"/>
                <a:cs typeface="Open Sauce Bold"/>
                <a:sym typeface="Open Sauce Bold"/>
              </a:rPr>
              <a:t>14. Penetration Testing Tools: Get hands-on experience with tools like Metasploit, Burp Suite, and Wireshark.</a:t>
            </a:r>
          </a:p>
          <a:p>
            <a:pPr algn="l">
              <a:lnSpc>
                <a:spcPts val="2703"/>
              </a:lnSpc>
            </a:pPr>
            <a:r>
              <a:rPr lang="en-US" sz="1931" b="true">
                <a:solidFill>
                  <a:srgbClr val="000000"/>
                </a:solidFill>
                <a:latin typeface="Open Sauce Bold"/>
                <a:ea typeface="Open Sauce Bold"/>
                <a:cs typeface="Open Sauce Bold"/>
                <a:sym typeface="Open Sauce Bold"/>
              </a:rPr>
              <a:t>15. Ethical Hacking Legislation: Understand the legal and ethical issues surrounding hacking activities.</a:t>
            </a:r>
          </a:p>
          <a:p>
            <a:pPr algn="l">
              <a:lnSpc>
                <a:spcPts val="2703"/>
              </a:lnSpc>
            </a:pPr>
            <a:r>
              <a:rPr lang="en-US" sz="1931" b="true">
                <a:solidFill>
                  <a:srgbClr val="000000"/>
                </a:solidFill>
                <a:latin typeface="Open Sauce Bold"/>
                <a:ea typeface="Open Sauce Bold"/>
                <a:cs typeface="Open Sauce Bold"/>
                <a:sym typeface="Open Sauce Bold"/>
              </a:rPr>
              <a:t>16. CEH Exam Preparation: Review concepts, tools, and methodologies to successfully pass the CEH exam.</a:t>
            </a:r>
          </a:p>
          <a:p>
            <a:pPr algn="l">
              <a:lnSpc>
                <a:spcPts val="2703"/>
              </a:lnSpc>
            </a:pPr>
          </a:p>
          <a:p>
            <a:pPr algn="l">
              <a:lnSpc>
                <a:spcPts val="2703"/>
              </a:lnSpc>
            </a:pPr>
          </a:p>
        </p:txBody>
      </p:sp>
      <p:sp>
        <p:nvSpPr>
          <p:cNvPr name="TextBox 3" id="3"/>
          <p:cNvSpPr txBox="true"/>
          <p:nvPr/>
        </p:nvSpPr>
        <p:spPr>
          <a:xfrm rot="0">
            <a:off x="473905" y="1362358"/>
            <a:ext cx="5727937" cy="468534"/>
          </a:xfrm>
          <a:prstGeom prst="rect">
            <a:avLst/>
          </a:prstGeom>
        </p:spPr>
        <p:txBody>
          <a:bodyPr anchor="t" rtlCol="false" tIns="0" lIns="0" bIns="0" rIns="0">
            <a:spAutoFit/>
          </a:bodyPr>
          <a:lstStyle/>
          <a:p>
            <a:pPr algn="l">
              <a:lnSpc>
                <a:spcPts val="3253"/>
              </a:lnSpc>
            </a:pPr>
            <a:r>
              <a:rPr lang="en-US" sz="2853" spc="-205" b="true">
                <a:solidFill>
                  <a:srgbClr val="000000"/>
                </a:solidFill>
                <a:latin typeface="Open Sauce Bold"/>
                <a:ea typeface="Open Sauce Bold"/>
                <a:cs typeface="Open Sauce Bold"/>
                <a:sym typeface="Open Sauce Bold"/>
              </a:rPr>
              <a:t>Detailed Objectives of the Program:</a:t>
            </a:r>
          </a:p>
          <a:p>
            <a:pPr algn="l" marL="0" indent="0" lvl="0">
              <a:lnSpc>
                <a:spcPts val="436"/>
              </a:lnSpc>
              <a:spcBef>
                <a:spcPct val="0"/>
              </a:spcBef>
            </a:pPr>
          </a:p>
        </p:txBody>
      </p:sp>
      <p:grpSp>
        <p:nvGrpSpPr>
          <p:cNvPr name="Group 4" id="4"/>
          <p:cNvGrpSpPr/>
          <p:nvPr/>
        </p:nvGrpSpPr>
        <p:grpSpPr>
          <a:xfrm rot="0">
            <a:off x="-6271806" y="-7553463"/>
            <a:ext cx="8646264" cy="8646264"/>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6" id="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7" id="7"/>
          <p:cNvGrpSpPr/>
          <p:nvPr/>
        </p:nvGrpSpPr>
        <p:grpSpPr>
          <a:xfrm rot="0">
            <a:off x="15102834" y="9130512"/>
            <a:ext cx="4318004" cy="4318004"/>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DAGdcH2O5D0</dc:identifier>
  <dcterms:modified xsi:type="dcterms:W3CDTF">2011-08-01T06:04:30Z</dcterms:modified>
  <cp:revision>1</cp:revision>
  <dc:title>CEH (Certified Ethical Hacker)</dc:title>
</cp:coreProperties>
</file>