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Bold" charset="1" panose="00000800000000000000"/>
      <p:regular r:id="rId17"/>
    </p:embeddedFont>
    <p:embeddedFont>
      <p:font typeface="Open Sauce" charset="1" panose="00000500000000000000"/>
      <p:regular r:id="rId18"/>
    </p:embeddedFont>
    <p:embeddedFont>
      <p:font typeface="Arial Bold" charset="1" panose="020B0802020202020204"/>
      <p:regular r:id="rId19"/>
    </p:embeddedFont>
    <p:embeddedFont>
      <p:font typeface="Roboto" charset="1" panose="02000000000000000000"/>
      <p:regular r:id="rId20"/>
    </p:embeddedFont>
    <p:embeddedFont>
      <p:font typeface="Canva Sans Bold" charset="1" panose="020B0803030501040103"/>
      <p:regular r:id="rId21"/>
    </p:embeddedFont>
    <p:embeddedFont>
      <p:font typeface="Arial" charset="1" panose="020B0502020202020204"/>
      <p:regular r:id="rId22"/>
    </p:embeddedFont>
    <p:embeddedFont>
      <p:font typeface="Roboto Bold" charset="1" panose="0200000000000000000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 Id="rId3" Target="../media/image7.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 Id="rId3" Target="../media/image7.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985866" y="9258300"/>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145919" y="7572294"/>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259300" y="5954528"/>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7" id="17"/>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2"/>
            <a:stretch>
              <a:fillRect l="0" t="0" r="0" b="0"/>
            </a:stretch>
          </a:blipFill>
        </p:spPr>
      </p:sp>
      <p:sp>
        <p:nvSpPr>
          <p:cNvPr name="Freeform 18" id="18"/>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3"/>
            <a:stretch>
              <a:fillRect l="0" t="0" r="0" b="0"/>
            </a:stretch>
          </a:blipFill>
        </p:spPr>
      </p:sp>
      <p:sp>
        <p:nvSpPr>
          <p:cNvPr name="Freeform 19" id="19"/>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4"/>
            <a:stretch>
              <a:fillRect l="0" t="0" r="0" b="0"/>
            </a:stretch>
          </a:blipFill>
        </p:spPr>
      </p:sp>
      <p:sp>
        <p:nvSpPr>
          <p:cNvPr name="Freeform 20" id="20"/>
          <p:cNvSpPr/>
          <p:nvPr/>
        </p:nvSpPr>
        <p:spPr>
          <a:xfrm flipH="false" flipV="false" rot="0">
            <a:off x="6722973" y="4174198"/>
            <a:ext cx="5349350" cy="3560661"/>
          </a:xfrm>
          <a:custGeom>
            <a:avLst/>
            <a:gdLst/>
            <a:ahLst/>
            <a:cxnLst/>
            <a:rect r="r" b="b" t="t" l="l"/>
            <a:pathLst>
              <a:path h="3560661" w="5349350">
                <a:moveTo>
                  <a:pt x="0" y="0"/>
                </a:moveTo>
                <a:lnTo>
                  <a:pt x="5349350" y="0"/>
                </a:lnTo>
                <a:lnTo>
                  <a:pt x="5349350" y="3560661"/>
                </a:lnTo>
                <a:lnTo>
                  <a:pt x="0" y="3560661"/>
                </a:lnTo>
                <a:lnTo>
                  <a:pt x="0" y="0"/>
                </a:lnTo>
                <a:close/>
              </a:path>
            </a:pathLst>
          </a:custGeom>
          <a:blipFill>
            <a:blip r:embed="rId5"/>
            <a:stretch>
              <a:fillRect l="0" t="0" r="0" b="0"/>
            </a:stretch>
          </a:blipFill>
        </p:spPr>
      </p:sp>
      <p:sp>
        <p:nvSpPr>
          <p:cNvPr name="Freeform 21" id="21"/>
          <p:cNvSpPr/>
          <p:nvPr/>
        </p:nvSpPr>
        <p:spPr>
          <a:xfrm flipH="false" flipV="false" rot="0">
            <a:off x="-2691779" y="1361677"/>
            <a:ext cx="10875611" cy="5696749"/>
          </a:xfrm>
          <a:custGeom>
            <a:avLst/>
            <a:gdLst/>
            <a:ahLst/>
            <a:cxnLst/>
            <a:rect r="r" b="b" t="t" l="l"/>
            <a:pathLst>
              <a:path h="5696749" w="10875611">
                <a:moveTo>
                  <a:pt x="0" y="0"/>
                </a:moveTo>
                <a:lnTo>
                  <a:pt x="10875611" y="0"/>
                </a:lnTo>
                <a:lnTo>
                  <a:pt x="10875611" y="5696749"/>
                </a:lnTo>
                <a:lnTo>
                  <a:pt x="0" y="5696749"/>
                </a:lnTo>
                <a:lnTo>
                  <a:pt x="0" y="0"/>
                </a:lnTo>
                <a:close/>
              </a:path>
            </a:pathLst>
          </a:custGeom>
          <a:blipFill>
            <a:blip r:embed="rId6"/>
            <a:stretch>
              <a:fillRect l="0" t="0" r="0" b="0"/>
            </a:stretch>
          </a:blipFill>
        </p:spPr>
      </p:sp>
      <p:sp>
        <p:nvSpPr>
          <p:cNvPr name="TextBox 22" id="22"/>
          <p:cNvSpPr txBox="true"/>
          <p:nvPr/>
        </p:nvSpPr>
        <p:spPr>
          <a:xfrm rot="0">
            <a:off x="5569344" y="1380727"/>
            <a:ext cx="12013998" cy="743016"/>
          </a:xfrm>
          <a:prstGeom prst="rect">
            <a:avLst/>
          </a:prstGeom>
        </p:spPr>
        <p:txBody>
          <a:bodyPr anchor="t" rtlCol="false" tIns="0" lIns="0" bIns="0" rIns="0">
            <a:spAutoFit/>
          </a:bodyPr>
          <a:lstStyle/>
          <a:p>
            <a:pPr algn="l" marL="0" indent="0" lvl="0">
              <a:lnSpc>
                <a:spcPts val="5700"/>
              </a:lnSpc>
            </a:pPr>
            <a:r>
              <a:rPr lang="en-US" b="true" sz="5000" spc="-360">
                <a:solidFill>
                  <a:srgbClr val="000000"/>
                </a:solidFill>
                <a:latin typeface="Open Sauce Bold"/>
                <a:ea typeface="Open Sauce Bold"/>
                <a:cs typeface="Open Sauce Bold"/>
                <a:sym typeface="Open Sauce Bold"/>
              </a:rPr>
              <a:t>CFE (Certified Fraud Examiner)</a:t>
            </a:r>
          </a:p>
        </p:txBody>
      </p:sp>
      <p:sp>
        <p:nvSpPr>
          <p:cNvPr name="TextBox 23" id="23"/>
          <p:cNvSpPr txBox="true"/>
          <p:nvPr/>
        </p:nvSpPr>
        <p:spPr>
          <a:xfrm rot="0">
            <a:off x="4914322" y="9629847"/>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CEF</a:t>
            </a:r>
          </a:p>
        </p:txBody>
      </p:sp>
      <p:sp>
        <p:nvSpPr>
          <p:cNvPr name="TextBox 24" id="24"/>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25" id="25"/>
          <p:cNvSpPr txBox="true"/>
          <p:nvPr/>
        </p:nvSpPr>
        <p:spPr>
          <a:xfrm rot="0">
            <a:off x="8064061" y="5150638"/>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30-50</a:t>
            </a:r>
            <a:r>
              <a:rPr lang="en-US" b="true" sz="1870">
                <a:solidFill>
                  <a:srgbClr val="000000"/>
                </a:solidFill>
                <a:latin typeface="Arial Bold"/>
                <a:ea typeface="Arial Bold"/>
                <a:cs typeface="Arial Bold"/>
                <a:sym typeface="Arial Bold"/>
              </a:rPr>
              <a:t>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26" id="26"/>
          <p:cNvSpPr txBox="true"/>
          <p:nvPr/>
        </p:nvSpPr>
        <p:spPr>
          <a:xfrm rot="0">
            <a:off x="5240663" y="2836886"/>
            <a:ext cx="11774456" cy="838543"/>
          </a:xfrm>
          <a:prstGeom prst="rect">
            <a:avLst/>
          </a:prstGeom>
        </p:spPr>
        <p:txBody>
          <a:bodyPr anchor="t" rtlCol="false" tIns="0" lIns="0" bIns="0" rIns="0">
            <a:spAutoFit/>
          </a:bodyPr>
          <a:lstStyle/>
          <a:p>
            <a:pPr algn="r" rtl="true" marL="0" indent="0" lvl="0">
              <a:lnSpc>
                <a:spcPts val="5741"/>
              </a:lnSpc>
            </a:pPr>
            <a:r>
              <a:rPr lang="ar-EG" b="true" sz="5036" spc="-362">
                <a:solidFill>
                  <a:srgbClr val="000000"/>
                </a:solidFill>
                <a:latin typeface="Arial Bold"/>
                <a:ea typeface="Arial Bold"/>
                <a:cs typeface="Arial Bold"/>
                <a:sym typeface="Arial Bold"/>
                <a:rtl val="true"/>
              </a:rPr>
              <a:t>خبير كشف الاحتيال </a:t>
            </a:r>
          </a:p>
        </p:txBody>
      </p:sp>
      <p:sp>
        <p:nvSpPr>
          <p:cNvPr name="TextBox 27" id="27"/>
          <p:cNvSpPr txBox="true"/>
          <p:nvPr/>
        </p:nvSpPr>
        <p:spPr>
          <a:xfrm rot="0">
            <a:off x="5569344" y="2931118"/>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30-50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16317368" y="9448005"/>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345076" y="-494781"/>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358644" y="1440767"/>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773316" y="1988253"/>
            <a:ext cx="17073722" cy="7543515"/>
          </a:xfrm>
          <a:prstGeom prst="rect">
            <a:avLst/>
          </a:prstGeom>
        </p:spPr>
        <p:txBody>
          <a:bodyPr anchor="t" rtlCol="false" tIns="0" lIns="0" bIns="0" rIns="0">
            <a:spAutoFit/>
          </a:bodyPr>
          <a:lstStyle/>
          <a:p>
            <a:pPr algn="just" rtl="true">
              <a:lnSpc>
                <a:spcPts val="2720"/>
              </a:lnSpc>
            </a:pPr>
            <a:r>
              <a:rPr lang="en-US" sz="1943">
                <a:solidFill>
                  <a:srgbClr val="000000"/>
                </a:solidFill>
                <a:latin typeface="Roboto"/>
                <a:ea typeface="Roboto"/>
                <a:cs typeface="Roboto"/>
                <a:sym typeface="Roboto"/>
              </a:rPr>
              <a:t>1</a:t>
            </a:r>
            <a:r>
              <a:rPr lang="ar-EG" sz="1943">
                <a:solidFill>
                  <a:srgbClr val="000000"/>
                </a:solidFill>
                <a:latin typeface="Roboto"/>
                <a:ea typeface="Roboto"/>
                <a:cs typeface="Roboto"/>
                <a:sym typeface="Roboto"/>
                <a:rtl val="true"/>
              </a:rPr>
              <a:t>. التعرف على أنواع الاحتيال المختلفة</a:t>
            </a:r>
          </a:p>
          <a:p>
            <a:pPr algn="just" rtl="true">
              <a:lnSpc>
                <a:spcPts val="2720"/>
              </a:lnSpc>
            </a:pPr>
            <a:r>
              <a:rPr lang="ar-EG" sz="1943">
                <a:solidFill>
                  <a:srgbClr val="000000"/>
                </a:solidFill>
                <a:latin typeface="Roboto"/>
                <a:ea typeface="Roboto"/>
                <a:cs typeface="Roboto"/>
                <a:sym typeface="Roboto"/>
                <a:rtl val="true"/>
              </a:rPr>
              <a:t>تعلم كيفية اكتشاف التلاعب في البيانات المالية، الاستيلاء على الأصول، الفساد، وأنواع أخرى من مخططات الاحتيال.</a:t>
            </a:r>
          </a:p>
          <a:p>
            <a:pPr algn="just" rtl="true">
              <a:lnSpc>
                <a:spcPts val="2720"/>
              </a:lnSpc>
            </a:pPr>
            <a:r>
              <a:rPr lang="en-US" sz="1943">
                <a:solidFill>
                  <a:srgbClr val="000000"/>
                </a:solidFill>
                <a:latin typeface="Roboto"/>
                <a:ea typeface="Roboto"/>
                <a:cs typeface="Roboto"/>
                <a:sym typeface="Roboto"/>
              </a:rPr>
              <a:t>2</a:t>
            </a:r>
            <a:r>
              <a:rPr lang="ar-EG" sz="1943">
                <a:solidFill>
                  <a:srgbClr val="000000"/>
                </a:solidFill>
                <a:latin typeface="Roboto"/>
                <a:ea typeface="Roboto"/>
                <a:cs typeface="Roboto"/>
                <a:sym typeface="Roboto"/>
                <a:rtl val="true"/>
              </a:rPr>
              <a:t>. تطوير المهارات التحليلية لاكتشاف الاحتيال</a:t>
            </a:r>
          </a:p>
          <a:p>
            <a:pPr algn="just" rtl="true">
              <a:lnSpc>
                <a:spcPts val="2720"/>
              </a:lnSpc>
            </a:pPr>
            <a:r>
              <a:rPr lang="ar-EG" sz="1943">
                <a:solidFill>
                  <a:srgbClr val="000000"/>
                </a:solidFill>
                <a:latin typeface="Roboto"/>
                <a:ea typeface="Roboto"/>
                <a:cs typeface="Roboto"/>
                <a:sym typeface="Roboto"/>
                <a:rtl val="true"/>
              </a:rPr>
              <a:t>فهم كيفية التعرف على علامات التحذير، والإشارات المشبوهة، والأنشطة غير الطبيعية في السجلات المالية والعمليات.</a:t>
            </a:r>
          </a:p>
          <a:p>
            <a:pPr algn="just" rtl="true">
              <a:lnSpc>
                <a:spcPts val="2720"/>
              </a:lnSpc>
            </a:pPr>
            <a:r>
              <a:rPr lang="en-US" sz="1943">
                <a:solidFill>
                  <a:srgbClr val="000000"/>
                </a:solidFill>
                <a:latin typeface="Roboto"/>
                <a:ea typeface="Roboto"/>
                <a:cs typeface="Roboto"/>
                <a:sym typeface="Roboto"/>
              </a:rPr>
              <a:t>3</a:t>
            </a:r>
            <a:r>
              <a:rPr lang="ar-EG" sz="1943">
                <a:solidFill>
                  <a:srgbClr val="000000"/>
                </a:solidFill>
                <a:latin typeface="Roboto"/>
                <a:ea typeface="Roboto"/>
                <a:cs typeface="Roboto"/>
                <a:sym typeface="Roboto"/>
                <a:rtl val="true"/>
              </a:rPr>
              <a:t>. تعزيز المعرفة بالأطر القانونية</a:t>
            </a:r>
          </a:p>
          <a:p>
            <a:pPr algn="just" rtl="true">
              <a:lnSpc>
                <a:spcPts val="2720"/>
              </a:lnSpc>
            </a:pPr>
            <a:r>
              <a:rPr lang="ar-EG" sz="1943">
                <a:solidFill>
                  <a:srgbClr val="000000"/>
                </a:solidFill>
                <a:latin typeface="Roboto"/>
                <a:ea typeface="Roboto"/>
                <a:cs typeface="Roboto"/>
                <a:sym typeface="Roboto"/>
                <a:rtl val="true"/>
              </a:rPr>
              <a:t>اكتساب الخبرة في الجوانب القانونية للتحقيقات في الاحتيال، بما في ذلك القوانين الجنائية والمدنية وكيفية تطبيقها في قضايا الاحتيال.</a:t>
            </a:r>
          </a:p>
          <a:p>
            <a:pPr algn="just" rtl="true">
              <a:lnSpc>
                <a:spcPts val="2720"/>
              </a:lnSpc>
            </a:pPr>
            <a:r>
              <a:rPr lang="en-US" sz="1943">
                <a:solidFill>
                  <a:srgbClr val="000000"/>
                </a:solidFill>
                <a:latin typeface="Roboto"/>
                <a:ea typeface="Roboto"/>
                <a:cs typeface="Roboto"/>
                <a:sym typeface="Roboto"/>
              </a:rPr>
              <a:t>4</a:t>
            </a:r>
            <a:r>
              <a:rPr lang="ar-EG" sz="1943">
                <a:solidFill>
                  <a:srgbClr val="000000"/>
                </a:solidFill>
                <a:latin typeface="Roboto"/>
                <a:ea typeface="Roboto"/>
                <a:cs typeface="Roboto"/>
                <a:sym typeface="Roboto"/>
                <a:rtl val="true"/>
              </a:rPr>
              <a:t>. إتقان تقنيات التحقيق</a:t>
            </a:r>
          </a:p>
          <a:p>
            <a:pPr algn="just" rtl="true">
              <a:lnSpc>
                <a:spcPts val="2720"/>
              </a:lnSpc>
            </a:pPr>
            <a:r>
              <a:rPr lang="ar-EG" sz="1943">
                <a:solidFill>
                  <a:srgbClr val="000000"/>
                </a:solidFill>
                <a:latin typeface="Roboto"/>
                <a:ea typeface="Roboto"/>
                <a:cs typeface="Roboto"/>
                <a:sym typeface="Roboto"/>
                <a:rtl val="true"/>
              </a:rPr>
              <a:t>ت</a:t>
            </a:r>
            <a:r>
              <a:rPr lang="ar-EG" sz="1943">
                <a:solidFill>
                  <a:srgbClr val="000000"/>
                </a:solidFill>
                <a:latin typeface="Roboto"/>
                <a:ea typeface="Roboto"/>
                <a:cs typeface="Roboto"/>
                <a:sym typeface="Roboto"/>
                <a:rtl val="true"/>
              </a:rPr>
              <a:t>علم تقنيات التحقيق المتقدمة، مثل جمع الأدلة، وفحص الوثائق، وأساليب المحاسبة الجنائية.</a:t>
            </a:r>
          </a:p>
          <a:p>
            <a:pPr algn="just" rtl="true">
              <a:lnSpc>
                <a:spcPts val="2720"/>
              </a:lnSpc>
            </a:pPr>
            <a:r>
              <a:rPr lang="en-US" sz="1943">
                <a:solidFill>
                  <a:srgbClr val="000000"/>
                </a:solidFill>
                <a:latin typeface="Roboto"/>
                <a:ea typeface="Roboto"/>
                <a:cs typeface="Roboto"/>
                <a:sym typeface="Roboto"/>
              </a:rPr>
              <a:t>5</a:t>
            </a:r>
            <a:r>
              <a:rPr lang="ar-EG" sz="1943">
                <a:solidFill>
                  <a:srgbClr val="000000"/>
                </a:solidFill>
                <a:latin typeface="Roboto"/>
                <a:ea typeface="Roboto"/>
                <a:cs typeface="Roboto"/>
                <a:sym typeface="Roboto"/>
                <a:rtl val="true"/>
              </a:rPr>
              <a:t>. إجراء مقابلات فعّالة</a:t>
            </a:r>
          </a:p>
          <a:p>
            <a:pPr algn="just" rtl="true">
              <a:lnSpc>
                <a:spcPts val="2720"/>
              </a:lnSpc>
            </a:pPr>
            <a:r>
              <a:rPr lang="ar-EG" sz="1943">
                <a:solidFill>
                  <a:srgbClr val="000000"/>
                </a:solidFill>
                <a:latin typeface="Roboto"/>
                <a:ea typeface="Roboto"/>
                <a:cs typeface="Roboto"/>
                <a:sym typeface="Roboto"/>
                <a:rtl val="true"/>
              </a:rPr>
              <a:t>تطوير القدرة على إجراء مقابلات مع المشتبه بهم والشهود والمبلغين عن المخالفات وفقًا للمعايير القانونية والأخلاقية.</a:t>
            </a:r>
          </a:p>
          <a:p>
            <a:pPr algn="just" rtl="true">
              <a:lnSpc>
                <a:spcPts val="2720"/>
              </a:lnSpc>
            </a:pPr>
            <a:r>
              <a:rPr lang="en-US" sz="1943">
                <a:solidFill>
                  <a:srgbClr val="000000"/>
                </a:solidFill>
                <a:latin typeface="Roboto"/>
                <a:ea typeface="Roboto"/>
                <a:cs typeface="Roboto"/>
                <a:sym typeface="Roboto"/>
              </a:rPr>
              <a:t>6</a:t>
            </a:r>
            <a:r>
              <a:rPr lang="ar-EG" sz="1943">
                <a:solidFill>
                  <a:srgbClr val="000000"/>
                </a:solidFill>
                <a:latin typeface="Roboto"/>
                <a:ea typeface="Roboto"/>
                <a:cs typeface="Roboto"/>
                <a:sym typeface="Roboto"/>
                <a:rtl val="true"/>
              </a:rPr>
              <a:t>. تطبيق استراتيجيات تقييم المخاطر</a:t>
            </a:r>
          </a:p>
          <a:p>
            <a:pPr algn="just" rtl="true">
              <a:lnSpc>
                <a:spcPts val="2720"/>
              </a:lnSpc>
            </a:pPr>
            <a:r>
              <a:rPr lang="ar-EG" sz="1943">
                <a:solidFill>
                  <a:srgbClr val="000000"/>
                </a:solidFill>
                <a:latin typeface="Roboto"/>
                <a:ea typeface="Roboto"/>
                <a:cs typeface="Roboto"/>
                <a:sym typeface="Roboto"/>
                <a:rtl val="true"/>
              </a:rPr>
              <a:t>فهم كيفية تقييم مخاطر الاحتيال داخل المنظمات وتصميم استراتيجيات مخصصة للكشف عن الاحتيال ومنعه.</a:t>
            </a:r>
          </a:p>
          <a:p>
            <a:pPr algn="just" rtl="true">
              <a:lnSpc>
                <a:spcPts val="2720"/>
              </a:lnSpc>
            </a:pPr>
            <a:r>
              <a:rPr lang="en-US" sz="1943">
                <a:solidFill>
                  <a:srgbClr val="000000"/>
                </a:solidFill>
                <a:latin typeface="Roboto"/>
                <a:ea typeface="Roboto"/>
                <a:cs typeface="Roboto"/>
                <a:sym typeface="Roboto"/>
              </a:rPr>
              <a:t>7</a:t>
            </a:r>
            <a:r>
              <a:rPr lang="ar-EG" sz="1943">
                <a:solidFill>
                  <a:srgbClr val="000000"/>
                </a:solidFill>
                <a:latin typeface="Roboto"/>
                <a:ea typeface="Roboto"/>
                <a:cs typeface="Roboto"/>
                <a:sym typeface="Roboto"/>
                <a:rtl val="true"/>
              </a:rPr>
              <a:t>. تنفيذ الضوابط الوقائية</a:t>
            </a:r>
          </a:p>
          <a:p>
            <a:pPr algn="just" rtl="true">
              <a:lnSpc>
                <a:spcPts val="2720"/>
              </a:lnSpc>
            </a:pPr>
            <a:r>
              <a:rPr lang="ar-EG" sz="1943">
                <a:solidFill>
                  <a:srgbClr val="000000"/>
                </a:solidFill>
                <a:latin typeface="Roboto"/>
                <a:ea typeface="Roboto"/>
                <a:cs typeface="Roboto"/>
                <a:sym typeface="Roboto"/>
                <a:rtl val="true"/>
              </a:rPr>
              <a:t>تعلم كيفية إنشاء وتعزيز الضوابط الداخلية والسياسات والإجراءات لمنع الاحتيال داخل المنظمة.</a:t>
            </a:r>
          </a:p>
          <a:p>
            <a:pPr algn="just" rtl="true">
              <a:lnSpc>
                <a:spcPts val="2720"/>
              </a:lnSpc>
            </a:pPr>
            <a:r>
              <a:rPr lang="en-US" sz="1943">
                <a:solidFill>
                  <a:srgbClr val="000000"/>
                </a:solidFill>
                <a:latin typeface="Roboto"/>
                <a:ea typeface="Roboto"/>
                <a:cs typeface="Roboto"/>
                <a:sym typeface="Roboto"/>
              </a:rPr>
              <a:t>8</a:t>
            </a:r>
            <a:r>
              <a:rPr lang="ar-EG" sz="1943">
                <a:solidFill>
                  <a:srgbClr val="000000"/>
                </a:solidFill>
                <a:latin typeface="Roboto"/>
                <a:ea typeface="Roboto"/>
                <a:cs typeface="Roboto"/>
                <a:sym typeface="Roboto"/>
                <a:rtl val="true"/>
              </a:rPr>
              <a:t>. استخدام التكنولوجيا في كشف الاحتيال</a:t>
            </a:r>
          </a:p>
          <a:p>
            <a:pPr algn="just" rtl="true">
              <a:lnSpc>
                <a:spcPts val="2720"/>
              </a:lnSpc>
            </a:pPr>
            <a:r>
              <a:rPr lang="ar-EG" sz="1943">
                <a:solidFill>
                  <a:srgbClr val="000000"/>
                </a:solidFill>
                <a:latin typeface="Roboto"/>
                <a:ea typeface="Roboto"/>
                <a:cs typeface="Roboto"/>
                <a:sym typeface="Roboto"/>
                <a:rtl val="true"/>
              </a:rPr>
              <a:t>اكتساب المهارات لاستخدام الأدوات الرقمية، والبرمجيات، وتحليل البيانات للكشف عن الاحتيال والتحقيق فيه ومنعه بفعالية.</a:t>
            </a:r>
          </a:p>
          <a:p>
            <a:pPr algn="just" rtl="true">
              <a:lnSpc>
                <a:spcPts val="2720"/>
              </a:lnSpc>
            </a:pPr>
            <a:r>
              <a:rPr lang="en-US" sz="1943">
                <a:solidFill>
                  <a:srgbClr val="000000"/>
                </a:solidFill>
                <a:latin typeface="Roboto"/>
                <a:ea typeface="Roboto"/>
                <a:cs typeface="Roboto"/>
                <a:sym typeface="Roboto"/>
              </a:rPr>
              <a:t>9</a:t>
            </a:r>
            <a:r>
              <a:rPr lang="ar-EG" sz="1943">
                <a:solidFill>
                  <a:srgbClr val="000000"/>
                </a:solidFill>
                <a:latin typeface="Roboto"/>
                <a:ea typeface="Roboto"/>
                <a:cs typeface="Roboto"/>
                <a:sym typeface="Roboto"/>
                <a:rtl val="true"/>
              </a:rPr>
              <a:t>. فهم تأثير الاحتيال الرقمي</a:t>
            </a:r>
          </a:p>
          <a:p>
            <a:pPr algn="just" rtl="true">
              <a:lnSpc>
                <a:spcPts val="2720"/>
              </a:lnSpc>
            </a:pPr>
            <a:r>
              <a:rPr lang="ar-EG" sz="1943">
                <a:solidFill>
                  <a:srgbClr val="000000"/>
                </a:solidFill>
                <a:latin typeface="Roboto"/>
                <a:ea typeface="Roboto"/>
                <a:cs typeface="Roboto"/>
                <a:sym typeface="Roboto"/>
                <a:rtl val="true"/>
              </a:rPr>
              <a:t>اكتساب الخبرة في التعرف على ومعالجة مخططات الاحتيال الرقمي الحديثة، بما في ذلك السرقة الرقمية، والقرصنة، والتصيد الاحتيالي.</a:t>
            </a:r>
          </a:p>
          <a:p>
            <a:pPr algn="just" rtl="true">
              <a:lnSpc>
                <a:spcPts val="2720"/>
              </a:lnSpc>
            </a:pPr>
            <a:r>
              <a:rPr lang="en-US" sz="1943">
                <a:solidFill>
                  <a:srgbClr val="000000"/>
                </a:solidFill>
                <a:latin typeface="Roboto"/>
                <a:ea typeface="Roboto"/>
                <a:cs typeface="Roboto"/>
                <a:sym typeface="Roboto"/>
              </a:rPr>
              <a:t>10</a:t>
            </a:r>
            <a:r>
              <a:rPr lang="ar-EG" sz="1943">
                <a:solidFill>
                  <a:srgbClr val="000000"/>
                </a:solidFill>
                <a:latin typeface="Roboto"/>
                <a:ea typeface="Roboto"/>
                <a:cs typeface="Roboto"/>
                <a:sym typeface="Roboto"/>
                <a:rtl val="true"/>
              </a:rPr>
              <a:t>. تعزيز الممارسات الأخلاقية والمهنية</a:t>
            </a:r>
          </a:p>
          <a:p>
            <a:pPr algn="just" rtl="true">
              <a:lnSpc>
                <a:spcPts val="2720"/>
              </a:lnSpc>
            </a:pPr>
            <a:r>
              <a:rPr lang="ar-EG" sz="1943">
                <a:solidFill>
                  <a:srgbClr val="000000"/>
                </a:solidFill>
                <a:latin typeface="Roboto"/>
                <a:ea typeface="Roboto"/>
                <a:cs typeface="Roboto"/>
                <a:sym typeface="Roboto"/>
                <a:rtl val="true"/>
              </a:rPr>
              <a:t>الالتزام بالمعايير الأخلاقية العالية، واتباع مدونة أخلاقيات </a:t>
            </a:r>
            <a:r>
              <a:rPr lang="en-US" sz="1943">
                <a:solidFill>
                  <a:srgbClr val="000000"/>
                </a:solidFill>
                <a:latin typeface="Roboto"/>
                <a:ea typeface="Roboto"/>
                <a:cs typeface="Roboto"/>
                <a:sym typeface="Roboto"/>
              </a:rPr>
              <a:t>ACFE</a:t>
            </a:r>
            <a:r>
              <a:rPr lang="ar-EG" sz="1943">
                <a:solidFill>
                  <a:srgbClr val="000000"/>
                </a:solidFill>
                <a:latin typeface="Roboto"/>
                <a:ea typeface="Roboto"/>
                <a:cs typeface="Roboto"/>
                <a:sym typeface="Roboto"/>
                <a:rtl val="true"/>
              </a:rPr>
              <a:t>، وإظهار المهنية في جميع التحقيقات في الاحتيال.</a:t>
            </a:r>
          </a:p>
          <a:p>
            <a:pPr algn="just" rtl="true">
              <a:lnSpc>
                <a:spcPts val="2720"/>
              </a:lnSpc>
            </a:pPr>
            <a:r>
              <a:rPr lang="en-US" sz="1943">
                <a:solidFill>
                  <a:srgbClr val="000000"/>
                </a:solidFill>
                <a:latin typeface="Roboto"/>
                <a:ea typeface="Roboto"/>
                <a:cs typeface="Roboto"/>
                <a:sym typeface="Roboto"/>
              </a:rPr>
              <a:t>11</a:t>
            </a:r>
            <a:r>
              <a:rPr lang="ar-EG" sz="1943">
                <a:solidFill>
                  <a:srgbClr val="000000"/>
                </a:solidFill>
                <a:latin typeface="Roboto"/>
                <a:ea typeface="Roboto"/>
                <a:cs typeface="Roboto"/>
                <a:sym typeface="Roboto"/>
                <a:rtl val="true"/>
              </a:rPr>
              <a:t>. تعزيز مهارات الاتصال والتقارير</a:t>
            </a:r>
          </a:p>
          <a:p>
            <a:pPr algn="just" rtl="true" marL="0" indent="0" lvl="0">
              <a:lnSpc>
                <a:spcPts val="2720"/>
              </a:lnSpc>
              <a:spcBef>
                <a:spcPct val="0"/>
              </a:spcBef>
            </a:pPr>
            <a:r>
              <a:rPr lang="ar-EG" sz="1943">
                <a:solidFill>
                  <a:srgbClr val="000000"/>
                </a:solidFill>
                <a:latin typeface="Roboto"/>
                <a:ea typeface="Roboto"/>
                <a:cs typeface="Roboto"/>
                <a:sym typeface="Roboto"/>
                <a:rtl val="true"/>
              </a:rPr>
              <a:t>تعلم كيفية التواصل الفعّال للنتائج من خلال التقارير الكتابية والعروض الشفوية للإدارة أو السلطات القانونية أو المحكمة.</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1711526" y="-1261617"/>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611064"/>
            <a:ext cx="17666804" cy="3262125"/>
            <a:chOff x="0" y="0"/>
            <a:chExt cx="4652985" cy="859160"/>
          </a:xfrm>
        </p:grpSpPr>
        <p:sp>
          <p:nvSpPr>
            <p:cNvPr name="Freeform 12" id="12"/>
            <p:cNvSpPr/>
            <p:nvPr/>
          </p:nvSpPr>
          <p:spPr>
            <a:xfrm flipH="false" flipV="false" rot="0">
              <a:off x="0" y="0"/>
              <a:ext cx="4652985" cy="859160"/>
            </a:xfrm>
            <a:custGeom>
              <a:avLst/>
              <a:gdLst/>
              <a:ahLst/>
              <a:cxnLst/>
              <a:rect r="r" b="b" t="t" l="l"/>
              <a:pathLst>
                <a:path h="859160" w="4652985">
                  <a:moveTo>
                    <a:pt x="11832" y="0"/>
                  </a:moveTo>
                  <a:lnTo>
                    <a:pt x="4641154" y="0"/>
                  </a:lnTo>
                  <a:cubicBezTo>
                    <a:pt x="4647688" y="0"/>
                    <a:pt x="4652985" y="5297"/>
                    <a:pt x="4652985" y="11832"/>
                  </a:cubicBezTo>
                  <a:lnTo>
                    <a:pt x="4652985" y="847329"/>
                  </a:lnTo>
                  <a:cubicBezTo>
                    <a:pt x="4652985" y="853863"/>
                    <a:pt x="4647688" y="859160"/>
                    <a:pt x="4641154" y="859160"/>
                  </a:cubicBezTo>
                  <a:lnTo>
                    <a:pt x="11832" y="859160"/>
                  </a:lnTo>
                  <a:cubicBezTo>
                    <a:pt x="5297" y="859160"/>
                    <a:pt x="0" y="853863"/>
                    <a:pt x="0" y="847329"/>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897260"/>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765962" y="360580"/>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57499"/>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508999" y="2858666"/>
            <a:ext cx="8841474" cy="961953"/>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Fraud Investigators, Internal Auditors, Compliance Officers, Financial Analysts, Accountants, Law Enforcement, Legal Professionals, Risk Managers, and anyone interested in fraud prevention and detection.</a:t>
            </a:r>
          </a:p>
        </p:txBody>
      </p:sp>
      <p:sp>
        <p:nvSpPr>
          <p:cNvPr name="TextBox 17" id="17"/>
          <p:cNvSpPr txBox="true"/>
          <p:nvPr/>
        </p:nvSpPr>
        <p:spPr>
          <a:xfrm rot="0">
            <a:off x="1471566" y="1791015"/>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8" id="18"/>
          <p:cNvSpPr txBox="true"/>
          <p:nvPr/>
        </p:nvSpPr>
        <p:spPr>
          <a:xfrm rot="0">
            <a:off x="11276204" y="1791015"/>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9" id="19"/>
          <p:cNvSpPr txBox="true"/>
          <p:nvPr/>
        </p:nvSpPr>
        <p:spPr>
          <a:xfrm rot="0">
            <a:off x="8632883" y="3001541"/>
            <a:ext cx="8841474" cy="1619046"/>
          </a:xfrm>
          <a:prstGeom prst="rect">
            <a:avLst/>
          </a:prstGeom>
        </p:spPr>
        <p:txBody>
          <a:bodyPr anchor="t" rtlCol="false" tIns="0" lIns="0" bIns="0" rIns="0">
            <a:spAutoFit/>
          </a:bodyPr>
          <a:lstStyle/>
          <a:p>
            <a:pPr algn="r">
              <a:lnSpc>
                <a:spcPts val="2618"/>
              </a:lnSpc>
            </a:pPr>
            <a:r>
              <a:rPr lang="ar-EG" sz="1870">
                <a:solidFill>
                  <a:srgbClr val="000000"/>
                </a:solidFill>
                <a:latin typeface="Roboto"/>
                <a:ea typeface="Roboto"/>
                <a:cs typeface="Roboto"/>
                <a:sym typeface="Roboto"/>
                <a:rtl val="true"/>
              </a:rPr>
              <a:t>مديري الموارد البشرية</a:t>
            </a:r>
          </a:p>
          <a:p>
            <a:pPr algn="r">
              <a:lnSpc>
                <a:spcPts val="2618"/>
              </a:lnSpc>
            </a:pPr>
            <a:r>
              <a:rPr lang="ar-EG" sz="1870">
                <a:solidFill>
                  <a:srgbClr val="000000"/>
                </a:solidFill>
                <a:latin typeface="Roboto"/>
                <a:ea typeface="Roboto"/>
                <a:cs typeface="Roboto"/>
                <a:sym typeface="Roboto"/>
                <a:rtl val="true"/>
              </a:rPr>
              <a:t>المتخصصين في الموارد البشرية</a:t>
            </a:r>
          </a:p>
          <a:p>
            <a:pPr algn="r">
              <a:lnSpc>
                <a:spcPts val="2618"/>
              </a:lnSpc>
            </a:pPr>
            <a:r>
              <a:rPr lang="ar-EG" sz="1870">
                <a:solidFill>
                  <a:srgbClr val="000000"/>
                </a:solidFill>
                <a:latin typeface="Roboto"/>
                <a:ea typeface="Roboto"/>
                <a:cs typeface="Roboto"/>
                <a:sym typeface="Roboto"/>
                <a:rtl val="true"/>
              </a:rPr>
              <a:t>المستشارين في مجالات التوظيف والتطوير الوظيفي</a:t>
            </a:r>
          </a:p>
          <a:p>
            <a:pPr algn="r">
              <a:lnSpc>
                <a:spcPts val="2618"/>
              </a:lnSpc>
            </a:pPr>
            <a:r>
              <a:rPr lang="ar-EG" sz="1870">
                <a:solidFill>
                  <a:srgbClr val="000000"/>
                </a:solidFill>
                <a:latin typeface="Roboto"/>
                <a:ea typeface="Roboto"/>
                <a:cs typeface="Roboto"/>
                <a:sym typeface="Roboto"/>
                <a:rtl val="true"/>
              </a:rPr>
              <a:t>المسؤولين عن استراتيجيات الموارد البشرية في الشركات والمؤسسات</a:t>
            </a:r>
          </a:p>
          <a:p>
            <a:pPr algn="r">
              <a:lnSpc>
                <a:spcPts val="2618"/>
              </a:lnSpc>
            </a:pPr>
            <a:r>
              <a:rPr lang="ar-EG" sz="1870">
                <a:solidFill>
                  <a:srgbClr val="000000"/>
                </a:solidFill>
                <a:latin typeface="Roboto"/>
                <a:ea typeface="Roboto"/>
                <a:cs typeface="Roboto"/>
                <a:sym typeface="Roboto"/>
                <a:rtl val="true"/>
              </a:rPr>
              <a:t>المهتمين بالحصول على شهادة معترف بها دولياً في مجال الموارد البشرية</a:t>
            </a:r>
          </a:p>
        </p:txBody>
      </p:sp>
      <p:sp>
        <p:nvSpPr>
          <p:cNvPr name="TextBox 20" id="20"/>
          <p:cNvSpPr txBox="true"/>
          <p:nvPr/>
        </p:nvSpPr>
        <p:spPr>
          <a:xfrm rot="0">
            <a:off x="15117012" y="4772987"/>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1" id="21"/>
          <p:cNvSpPr txBox="true"/>
          <p:nvPr/>
        </p:nvSpPr>
        <p:spPr>
          <a:xfrm rot="0">
            <a:off x="402535" y="3885169"/>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2" id="22"/>
          <p:cNvSpPr txBox="true"/>
          <p:nvPr/>
        </p:nvSpPr>
        <p:spPr>
          <a:xfrm rot="0">
            <a:off x="508999" y="4056895"/>
            <a:ext cx="8635001" cy="2904657"/>
          </a:xfrm>
          <a:prstGeom prst="rect">
            <a:avLst/>
          </a:prstGeom>
        </p:spPr>
        <p:txBody>
          <a:bodyPr anchor="t" rtlCol="false" tIns="0" lIns="0" bIns="0" rIns="0">
            <a:spAutoFit/>
          </a:bodyPr>
          <a:lstStyle/>
          <a:p>
            <a:pPr algn="l">
              <a:lnSpc>
                <a:spcPts val="2618"/>
              </a:lnSpc>
            </a:pPr>
          </a:p>
          <a:p>
            <a:pPr algn="l">
              <a:lnSpc>
                <a:spcPts val="2618"/>
              </a:lnSpc>
            </a:pPr>
            <a:r>
              <a:rPr lang="en-US" sz="1870">
                <a:solidFill>
                  <a:srgbClr val="000000"/>
                </a:solidFill>
                <a:latin typeface="Open Sauce"/>
                <a:ea typeface="Open Sauce"/>
                <a:cs typeface="Open Sauce"/>
                <a:sym typeface="Open Sauce"/>
              </a:rPr>
              <a:t>1. Educational Background: A bachelor’s degree or relevant professional experience.</a:t>
            </a:r>
          </a:p>
          <a:p>
            <a:pPr algn="l">
              <a:lnSpc>
                <a:spcPts val="2618"/>
              </a:lnSpc>
            </a:pPr>
            <a:r>
              <a:rPr lang="en-US" sz="1870">
                <a:solidFill>
                  <a:srgbClr val="000000"/>
                </a:solidFill>
                <a:latin typeface="Open Sauce"/>
                <a:ea typeface="Open Sauce"/>
                <a:cs typeface="Open Sauce"/>
                <a:sym typeface="Open Sauce"/>
              </a:rPr>
              <a:t>2. Work Experience: At least two years in fraud-related fields (varies with education level).</a:t>
            </a:r>
          </a:p>
          <a:p>
            <a:pPr algn="l">
              <a:lnSpc>
                <a:spcPts val="2618"/>
              </a:lnSpc>
            </a:pPr>
            <a:r>
              <a:rPr lang="en-US" sz="1870">
                <a:solidFill>
                  <a:srgbClr val="000000"/>
                </a:solidFill>
                <a:latin typeface="Open Sauce"/>
                <a:ea typeface="Open Sauce"/>
                <a:cs typeface="Open Sauce"/>
                <a:sym typeface="Open Sauce"/>
              </a:rPr>
              <a:t>3. Study Materials: ACFE-approved resources and textbooks.</a:t>
            </a:r>
          </a:p>
          <a:p>
            <a:pPr algn="l">
              <a:lnSpc>
                <a:spcPts val="2618"/>
              </a:lnSpc>
            </a:pPr>
            <a:r>
              <a:rPr lang="en-US" sz="1870">
                <a:solidFill>
                  <a:srgbClr val="000000"/>
                </a:solidFill>
                <a:latin typeface="Open Sauce"/>
                <a:ea typeface="Open Sauce"/>
                <a:cs typeface="Open Sauce"/>
                <a:sym typeface="Open Sauce"/>
              </a:rPr>
              <a:t>4. Training: Recommended ACFE-approved courses.</a:t>
            </a:r>
          </a:p>
          <a:p>
            <a:pPr algn="l">
              <a:lnSpc>
                <a:spcPts val="2618"/>
              </a:lnSpc>
            </a:pPr>
            <a:r>
              <a:rPr lang="en-US" sz="1870">
                <a:solidFill>
                  <a:srgbClr val="000000"/>
                </a:solidFill>
                <a:latin typeface="Open Sauce"/>
                <a:ea typeface="Open Sauce"/>
                <a:cs typeface="Open Sauce"/>
                <a:sym typeface="Open Sauce"/>
              </a:rPr>
              <a:t>5. CFE Exam: Must pass the CFE exam covering fraud schemes, law, investigation, and prevention.</a:t>
            </a:r>
          </a:p>
        </p:txBody>
      </p:sp>
      <p:sp>
        <p:nvSpPr>
          <p:cNvPr name="TextBox 23" id="23"/>
          <p:cNvSpPr txBox="true"/>
          <p:nvPr/>
        </p:nvSpPr>
        <p:spPr>
          <a:xfrm rot="0">
            <a:off x="629779" y="762151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4" id="24"/>
          <p:cNvSpPr txBox="true"/>
          <p:nvPr/>
        </p:nvSpPr>
        <p:spPr>
          <a:xfrm rot="0">
            <a:off x="629779" y="8048105"/>
            <a:ext cx="8003104" cy="1869550"/>
          </a:xfrm>
          <a:prstGeom prst="rect">
            <a:avLst/>
          </a:prstGeom>
        </p:spPr>
        <p:txBody>
          <a:bodyPr anchor="t" rtlCol="false" tIns="0" lIns="0" bIns="0" rIns="0">
            <a:spAutoFit/>
          </a:bodyPr>
          <a:lstStyle/>
          <a:p>
            <a:pPr algn="just">
              <a:lnSpc>
                <a:spcPts val="2489"/>
              </a:lnSpc>
            </a:pPr>
            <a:r>
              <a:rPr lang="en-US" b="true" sz="1778">
                <a:solidFill>
                  <a:srgbClr val="000000"/>
                </a:solidFill>
                <a:latin typeface="Open Sauce Bold"/>
                <a:ea typeface="Open Sauce Bold"/>
                <a:cs typeface="Open Sauce Bold"/>
                <a:sym typeface="Open Sauce Bold"/>
              </a:rPr>
              <a:t>The trainee would receive the Certified Fraud Examiner (CFE) certification upon successfully meeting all the requirements, including passing the CFE exam. This certification is awarded by the Association of Certified Fraud Examiners (ACFE) and is internationally recognized as a standard of excellence in the field of fraud prevention, detection, and investigation.</a:t>
            </a:r>
          </a:p>
        </p:txBody>
      </p:sp>
      <p:sp>
        <p:nvSpPr>
          <p:cNvPr name="TextBox 25" id="25"/>
          <p:cNvSpPr txBox="true"/>
          <p:nvPr/>
        </p:nvSpPr>
        <p:spPr>
          <a:xfrm rot="0">
            <a:off x="14353922" y="7647502"/>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6" id="26"/>
          <p:cNvSpPr txBox="true"/>
          <p:nvPr/>
        </p:nvSpPr>
        <p:spPr>
          <a:xfrm rot="0">
            <a:off x="10629071" y="5297415"/>
            <a:ext cx="7014280" cy="2517111"/>
          </a:xfrm>
          <a:prstGeom prst="rect">
            <a:avLst/>
          </a:prstGeom>
        </p:spPr>
        <p:txBody>
          <a:bodyPr anchor="t" rtlCol="false" tIns="0" lIns="0" bIns="0" rIns="0">
            <a:spAutoFit/>
          </a:bodyPr>
          <a:lstStyle/>
          <a:p>
            <a:pPr algn="just" rtl="true">
              <a:lnSpc>
                <a:spcPts val="2501"/>
              </a:lnSpc>
            </a:pPr>
            <a:r>
              <a:rPr lang="en-US" sz="1786">
                <a:solidFill>
                  <a:srgbClr val="000000"/>
                </a:solidFill>
                <a:latin typeface="Roboto"/>
                <a:ea typeface="Roboto"/>
                <a:cs typeface="Roboto"/>
                <a:sym typeface="Roboto"/>
              </a:rPr>
              <a:t>1</a:t>
            </a:r>
            <a:r>
              <a:rPr lang="ar-EG" sz="1786">
                <a:solidFill>
                  <a:srgbClr val="000000"/>
                </a:solidFill>
                <a:latin typeface="Roboto"/>
                <a:ea typeface="Roboto"/>
                <a:cs typeface="Roboto"/>
                <a:sym typeface="Roboto"/>
                <a:rtl val="true"/>
              </a:rPr>
              <a:t>. المؤهل العلمي: درجة بكاليروس أو خبرة مهنية ذات صلة.</a:t>
            </a:r>
          </a:p>
          <a:p>
            <a:pPr algn="just" rtl="true">
              <a:lnSpc>
                <a:spcPts val="2501"/>
              </a:lnSpc>
            </a:pPr>
            <a:r>
              <a:rPr lang="en-US" sz="1786">
                <a:solidFill>
                  <a:srgbClr val="000000"/>
                </a:solidFill>
                <a:latin typeface="Roboto"/>
                <a:ea typeface="Roboto"/>
                <a:cs typeface="Roboto"/>
                <a:sym typeface="Roboto"/>
              </a:rPr>
              <a:t>2</a:t>
            </a:r>
            <a:r>
              <a:rPr lang="ar-EG" sz="1786">
                <a:solidFill>
                  <a:srgbClr val="000000"/>
                </a:solidFill>
                <a:latin typeface="Roboto"/>
                <a:ea typeface="Roboto"/>
                <a:cs typeface="Roboto"/>
                <a:sym typeface="Roboto"/>
                <a:rtl val="true"/>
              </a:rPr>
              <a:t>. الخبرة العملية: ما لا يقل عن سنتين في مجالات ذات صلة بالاحتيال (تختلف وفقًا للمؤهل العلمي).</a:t>
            </a:r>
          </a:p>
          <a:p>
            <a:pPr algn="just" rtl="true">
              <a:lnSpc>
                <a:spcPts val="2501"/>
              </a:lnSpc>
            </a:pPr>
            <a:r>
              <a:rPr lang="en-US" sz="1786">
                <a:solidFill>
                  <a:srgbClr val="000000"/>
                </a:solidFill>
                <a:latin typeface="Roboto"/>
                <a:ea typeface="Roboto"/>
                <a:cs typeface="Roboto"/>
                <a:sym typeface="Roboto"/>
              </a:rPr>
              <a:t>3</a:t>
            </a:r>
            <a:r>
              <a:rPr lang="ar-EG" sz="1786">
                <a:solidFill>
                  <a:srgbClr val="000000"/>
                </a:solidFill>
                <a:latin typeface="Roboto"/>
                <a:ea typeface="Roboto"/>
                <a:cs typeface="Roboto"/>
                <a:sym typeface="Roboto"/>
                <a:rtl val="true"/>
              </a:rPr>
              <a:t>. المواد الدراسية: موارد وكتب معتمدة من </a:t>
            </a:r>
            <a:r>
              <a:rPr lang="en-US" sz="1786">
                <a:solidFill>
                  <a:srgbClr val="000000"/>
                </a:solidFill>
                <a:latin typeface="Roboto"/>
                <a:ea typeface="Roboto"/>
                <a:cs typeface="Roboto"/>
                <a:sym typeface="Roboto"/>
              </a:rPr>
              <a:t>ACFE</a:t>
            </a:r>
            <a:r>
              <a:rPr lang="ar-EG" sz="1786">
                <a:solidFill>
                  <a:srgbClr val="000000"/>
                </a:solidFill>
                <a:latin typeface="Roboto"/>
                <a:ea typeface="Roboto"/>
                <a:cs typeface="Roboto"/>
                <a:sym typeface="Roboto"/>
                <a:rtl val="true"/>
              </a:rPr>
              <a:t>.</a:t>
            </a:r>
          </a:p>
          <a:p>
            <a:pPr algn="just" rtl="true">
              <a:lnSpc>
                <a:spcPts val="2501"/>
              </a:lnSpc>
            </a:pPr>
            <a:r>
              <a:rPr lang="en-US" sz="1786">
                <a:solidFill>
                  <a:srgbClr val="000000"/>
                </a:solidFill>
                <a:latin typeface="Roboto"/>
                <a:ea typeface="Roboto"/>
                <a:cs typeface="Roboto"/>
                <a:sym typeface="Roboto"/>
              </a:rPr>
              <a:t>4</a:t>
            </a:r>
            <a:r>
              <a:rPr lang="ar-EG" sz="1786">
                <a:solidFill>
                  <a:srgbClr val="000000"/>
                </a:solidFill>
                <a:latin typeface="Roboto"/>
                <a:ea typeface="Roboto"/>
                <a:cs typeface="Roboto"/>
                <a:sym typeface="Roboto"/>
                <a:rtl val="true"/>
              </a:rPr>
              <a:t>. التدريب: دورات معتمدة من </a:t>
            </a:r>
            <a:r>
              <a:rPr lang="en-US" sz="1786">
                <a:solidFill>
                  <a:srgbClr val="000000"/>
                </a:solidFill>
                <a:latin typeface="Roboto"/>
                <a:ea typeface="Roboto"/>
                <a:cs typeface="Roboto"/>
                <a:sym typeface="Roboto"/>
              </a:rPr>
              <a:t>ACFE</a:t>
            </a:r>
            <a:r>
              <a:rPr lang="ar-EG" sz="1786">
                <a:solidFill>
                  <a:srgbClr val="000000"/>
                </a:solidFill>
                <a:latin typeface="Roboto"/>
                <a:ea typeface="Roboto"/>
                <a:cs typeface="Roboto"/>
                <a:sym typeface="Roboto"/>
                <a:rtl val="true"/>
              </a:rPr>
              <a:t> يوصى بها.</a:t>
            </a:r>
          </a:p>
          <a:p>
            <a:pPr algn="just" rtl="true">
              <a:lnSpc>
                <a:spcPts val="2501"/>
              </a:lnSpc>
            </a:pPr>
            <a:r>
              <a:rPr lang="en-US" sz="1786">
                <a:solidFill>
                  <a:srgbClr val="000000"/>
                </a:solidFill>
                <a:latin typeface="Roboto"/>
                <a:ea typeface="Roboto"/>
                <a:cs typeface="Roboto"/>
                <a:sym typeface="Roboto"/>
              </a:rPr>
              <a:t>5</a:t>
            </a:r>
            <a:r>
              <a:rPr lang="ar-EG" sz="1786">
                <a:solidFill>
                  <a:srgbClr val="000000"/>
                </a:solidFill>
                <a:latin typeface="Roboto"/>
                <a:ea typeface="Roboto"/>
                <a:cs typeface="Roboto"/>
                <a:sym typeface="Roboto"/>
                <a:rtl val="true"/>
              </a:rPr>
              <a:t>. امتحان </a:t>
            </a:r>
            <a:r>
              <a:rPr lang="en-US" sz="1786">
                <a:solidFill>
                  <a:srgbClr val="000000"/>
                </a:solidFill>
                <a:latin typeface="Roboto"/>
                <a:ea typeface="Roboto"/>
                <a:cs typeface="Roboto"/>
                <a:sym typeface="Roboto"/>
              </a:rPr>
              <a:t>CFE</a:t>
            </a:r>
            <a:r>
              <a:rPr lang="ar-EG" sz="1786">
                <a:solidFill>
                  <a:srgbClr val="000000"/>
                </a:solidFill>
                <a:latin typeface="Roboto"/>
                <a:ea typeface="Roboto"/>
                <a:cs typeface="Roboto"/>
                <a:sym typeface="Roboto"/>
                <a:rtl val="true"/>
              </a:rPr>
              <a:t>: يجب اجتياز امتحان </a:t>
            </a:r>
            <a:r>
              <a:rPr lang="en-US" sz="1786">
                <a:solidFill>
                  <a:srgbClr val="000000"/>
                </a:solidFill>
                <a:latin typeface="Roboto"/>
                <a:ea typeface="Roboto"/>
                <a:cs typeface="Roboto"/>
                <a:sym typeface="Roboto"/>
              </a:rPr>
              <a:t>CFE</a:t>
            </a:r>
            <a:r>
              <a:rPr lang="ar-EG" sz="1786">
                <a:solidFill>
                  <a:srgbClr val="000000"/>
                </a:solidFill>
                <a:latin typeface="Roboto"/>
                <a:ea typeface="Roboto"/>
                <a:cs typeface="Roboto"/>
                <a:sym typeface="Roboto"/>
                <a:rtl val="true"/>
              </a:rPr>
              <a:t> الذي يغطي مخططات الاحتيال، القوانين، التحقيقات، والوقاية.</a:t>
            </a:r>
          </a:p>
          <a:p>
            <a:pPr algn="just" rtl="true">
              <a:lnSpc>
                <a:spcPts val="2501"/>
              </a:lnSpc>
            </a:pPr>
          </a:p>
        </p:txBody>
      </p:sp>
      <p:sp>
        <p:nvSpPr>
          <p:cNvPr name="TextBox 27" id="27"/>
          <p:cNvSpPr txBox="true"/>
          <p:nvPr/>
        </p:nvSpPr>
        <p:spPr>
          <a:xfrm rot="0">
            <a:off x="9870392" y="8146968"/>
            <a:ext cx="8003104" cy="1250359"/>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سيحصل المتدرب على شهادة خبير كشف الاحتيال المعتمد (</a:t>
            </a:r>
            <a:r>
              <a:rPr lang="en-US" b="true" sz="1778">
                <a:solidFill>
                  <a:srgbClr val="000000"/>
                </a:solidFill>
                <a:latin typeface="Roboto Bold"/>
                <a:ea typeface="Roboto Bold"/>
                <a:cs typeface="Roboto Bold"/>
                <a:sym typeface="Roboto Bold"/>
              </a:rPr>
              <a:t>CFE</a:t>
            </a:r>
            <a:r>
              <a:rPr lang="ar-EG" b="true" sz="1778">
                <a:solidFill>
                  <a:srgbClr val="000000"/>
                </a:solidFill>
                <a:latin typeface="Roboto Bold"/>
                <a:ea typeface="Roboto Bold"/>
                <a:cs typeface="Roboto Bold"/>
                <a:sym typeface="Roboto Bold"/>
                <a:rtl val="true"/>
              </a:rPr>
              <a:t>) بعد استيفاء جميع المتطلبات بنجاح، بما في ذلك اجتياز امتحان </a:t>
            </a:r>
            <a:r>
              <a:rPr lang="en-US" b="true" sz="1778">
                <a:solidFill>
                  <a:srgbClr val="000000"/>
                </a:solidFill>
                <a:latin typeface="Roboto Bold"/>
                <a:ea typeface="Roboto Bold"/>
                <a:cs typeface="Roboto Bold"/>
                <a:sym typeface="Roboto Bold"/>
              </a:rPr>
              <a:t>CFE</a:t>
            </a:r>
            <a:r>
              <a:rPr lang="ar-EG" b="true" sz="1778">
                <a:solidFill>
                  <a:srgbClr val="000000"/>
                </a:solidFill>
                <a:latin typeface="Roboto Bold"/>
                <a:ea typeface="Roboto Bold"/>
                <a:cs typeface="Roboto Bold"/>
                <a:sym typeface="Roboto Bold"/>
                <a:rtl val="true"/>
              </a:rPr>
              <a:t>. تُمنح هذه الشهادة من قبل جمعية خبراء كشف الاحتيال المعتمدين (</a:t>
            </a:r>
            <a:r>
              <a:rPr lang="en-US" b="true" sz="1778">
                <a:solidFill>
                  <a:srgbClr val="000000"/>
                </a:solidFill>
                <a:latin typeface="Roboto Bold"/>
                <a:ea typeface="Roboto Bold"/>
                <a:cs typeface="Roboto Bold"/>
                <a:sym typeface="Roboto Bold"/>
              </a:rPr>
              <a:t>ACFE</a:t>
            </a:r>
            <a:r>
              <a:rPr lang="ar-EG" b="true" sz="1778">
                <a:solidFill>
                  <a:srgbClr val="000000"/>
                </a:solidFill>
                <a:latin typeface="Roboto Bold"/>
                <a:ea typeface="Roboto Bold"/>
                <a:cs typeface="Roboto Bold"/>
                <a:sym typeface="Roboto Bold"/>
                <a:rtl val="true"/>
              </a:rPr>
              <a:t>) وهي معترف بها عالميًا كمعيار للتميز في مجال منع الاحتيال، وكشفه، والتحقيق فيه.</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sp>
        <p:nvSpPr>
          <p:cNvPr name="TextBox 2" id="2"/>
          <p:cNvSpPr txBox="true"/>
          <p:nvPr/>
        </p:nvSpPr>
        <p:spPr>
          <a:xfrm rot="0">
            <a:off x="178291" y="1047750"/>
            <a:ext cx="3939905" cy="592777"/>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 :</a:t>
            </a:r>
          </a:p>
        </p:txBody>
      </p:sp>
      <p:sp>
        <p:nvSpPr>
          <p:cNvPr name="TextBox 3" id="3"/>
          <p:cNvSpPr txBox="true"/>
          <p:nvPr/>
        </p:nvSpPr>
        <p:spPr>
          <a:xfrm rot="0">
            <a:off x="11661410" y="1020411"/>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1687008"/>
            <a:ext cx="6585812" cy="2306751"/>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The Certified Fraud Examiner (CFE) certification, awarded by the Association of Certified Fraud Examiners (ACFE), is a globally recognized credential for professionals specializing in fraud prevention, detection, and investigation. It signifies expertise in financial transactions, legal issues, and fraud prevention methods, making CFEs indispensable in combating fraud.</a:t>
            </a:r>
          </a:p>
        </p:txBody>
      </p:sp>
      <p:sp>
        <p:nvSpPr>
          <p:cNvPr name="TextBox 5" id="5"/>
          <p:cNvSpPr txBox="true"/>
          <p:nvPr/>
        </p:nvSpPr>
        <p:spPr>
          <a:xfrm rot="0">
            <a:off x="11214387" y="1585815"/>
            <a:ext cx="6585812" cy="1619046"/>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عد شهادة خبير كشف الاحتيال (</a:t>
            </a:r>
            <a:r>
              <a:rPr lang="en-US" sz="1870">
                <a:solidFill>
                  <a:srgbClr val="000000"/>
                </a:solidFill>
                <a:latin typeface="Roboto"/>
                <a:ea typeface="Roboto"/>
                <a:cs typeface="Roboto"/>
                <a:sym typeface="Roboto"/>
              </a:rPr>
              <a:t>CFE</a:t>
            </a:r>
            <a:r>
              <a:rPr lang="ar-EG" sz="1870">
                <a:solidFill>
                  <a:srgbClr val="000000"/>
                </a:solidFill>
                <a:latin typeface="Roboto"/>
                <a:ea typeface="Roboto"/>
                <a:cs typeface="Roboto"/>
                <a:sym typeface="Roboto"/>
                <a:rtl val="true"/>
              </a:rPr>
              <a:t>)، التي تمنحها جمعية خبراء كشف الاحتيال المعتمدين (</a:t>
            </a:r>
            <a:r>
              <a:rPr lang="en-US" sz="1870">
                <a:solidFill>
                  <a:srgbClr val="000000"/>
                </a:solidFill>
                <a:latin typeface="Roboto"/>
                <a:ea typeface="Roboto"/>
                <a:cs typeface="Roboto"/>
                <a:sym typeface="Roboto"/>
              </a:rPr>
              <a:t>ACFE</a:t>
            </a:r>
            <a:r>
              <a:rPr lang="ar-EG" sz="1870">
                <a:solidFill>
                  <a:srgbClr val="000000"/>
                </a:solidFill>
                <a:latin typeface="Roboto"/>
                <a:ea typeface="Roboto"/>
                <a:cs typeface="Roboto"/>
                <a:sym typeface="Roboto"/>
                <a:rtl val="true"/>
              </a:rPr>
              <a:t>)، شهادة معترف بها عالميًا للمحترفين المتخصصين في كشف الاحتيال ومنعه والتحقيق فيه. تعكس هذه الشهادة خبرة في المعاملات المالية والقضايا القانونية وأساليب منع الاحتيال، مما يجعل الحاصلين عليها عنصرًا أساسيًا في مكافحة الاحتيال.</a:t>
            </a:r>
          </a:p>
        </p:txBody>
      </p:sp>
      <p:sp>
        <p:nvSpPr>
          <p:cNvPr name="TextBox 6" id="6"/>
          <p:cNvSpPr txBox="true"/>
          <p:nvPr/>
        </p:nvSpPr>
        <p:spPr>
          <a:xfrm rot="0">
            <a:off x="6287537" y="385283"/>
            <a:ext cx="5712926"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CFE :</a:t>
            </a:r>
          </a:p>
        </p:txBody>
      </p:sp>
      <p:sp>
        <p:nvSpPr>
          <p:cNvPr name="TextBox 7" id="7"/>
          <p:cNvSpPr txBox="true"/>
          <p:nvPr/>
        </p:nvSpPr>
        <p:spPr>
          <a:xfrm rot="0">
            <a:off x="7992712" y="3364970"/>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4890654"/>
            <a:ext cx="6585812" cy="1975873"/>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Fraud poses significant risks to organizations worldwide. The CFE certification equips professionals with the skills to detect and prevent fraud, investigate suspicious activities, and implement effective controls. It also ensures adherence to high ethical standards, enhancing trust and credibility.</a:t>
            </a:r>
          </a:p>
        </p:txBody>
      </p:sp>
      <p:sp>
        <p:nvSpPr>
          <p:cNvPr name="TextBox 9" id="9"/>
          <p:cNvSpPr txBox="true"/>
          <p:nvPr/>
        </p:nvSpPr>
        <p:spPr>
          <a:xfrm rot="0">
            <a:off x="178291" y="4266784"/>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992712" y="5556766"/>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 </a:t>
            </a:r>
            <a:r>
              <a:rPr lang="en-US" sz="3642" spc="-262">
                <a:solidFill>
                  <a:srgbClr val="000000"/>
                </a:solidFill>
                <a:latin typeface="Roboto"/>
                <a:ea typeface="Roboto"/>
                <a:cs typeface="Roboto"/>
                <a:sym typeface="Roboto"/>
              </a:rPr>
              <a:t>CFE</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6203645"/>
            <a:ext cx="6585812" cy="2914182"/>
          </a:xfrm>
          <a:prstGeom prst="rect">
            <a:avLst/>
          </a:prstGeom>
        </p:spPr>
        <p:txBody>
          <a:bodyPr anchor="t" rtlCol="false" tIns="0" lIns="0" bIns="0" rIns="0">
            <a:spAutoFit/>
          </a:bodyPr>
          <a:lstStyle/>
          <a:p>
            <a:pPr algn="r" rtl="true">
              <a:lnSpc>
                <a:spcPts val="2618"/>
              </a:lnSpc>
            </a:pPr>
            <a:r>
              <a:rPr lang="ar-EG" sz="1870">
                <a:solidFill>
                  <a:srgbClr val="000000"/>
                </a:solidFill>
                <a:latin typeface="Roboto"/>
                <a:ea typeface="Roboto"/>
                <a:cs typeface="Roboto"/>
                <a:sym typeface="Roboto"/>
                <a:rtl val="true"/>
              </a:rPr>
              <a:t>تقدّم شهادة </a:t>
            </a:r>
            <a:r>
              <a:rPr lang="en-US" sz="1870">
                <a:solidFill>
                  <a:srgbClr val="000000"/>
                </a:solidFill>
                <a:latin typeface="Roboto"/>
                <a:ea typeface="Roboto"/>
                <a:cs typeface="Roboto"/>
                <a:sym typeface="Roboto"/>
              </a:rPr>
              <a:t>CFE</a:t>
            </a:r>
            <a:r>
              <a:rPr lang="ar-EG" sz="1870">
                <a:solidFill>
                  <a:srgbClr val="000000"/>
                </a:solidFill>
                <a:latin typeface="Roboto"/>
                <a:ea typeface="Roboto"/>
                <a:cs typeface="Roboto"/>
                <a:sym typeface="Roboto"/>
                <a:rtl val="true"/>
              </a:rPr>
              <a:t> العديد من المزايا، منها:</a:t>
            </a:r>
          </a:p>
          <a:p>
            <a:pPr algn="r" rtl="true">
              <a:lnSpc>
                <a:spcPts val="2618"/>
              </a:lnSpc>
            </a:pPr>
            <a:r>
              <a:rPr lang="en-US" sz="1870">
                <a:solidFill>
                  <a:srgbClr val="000000"/>
                </a:solidFill>
                <a:latin typeface="Roboto"/>
                <a:ea typeface="Roboto"/>
                <a:cs typeface="Roboto"/>
                <a:sym typeface="Roboto"/>
              </a:rPr>
              <a:t>1</a:t>
            </a:r>
            <a:r>
              <a:rPr lang="ar-EG" sz="1870">
                <a:solidFill>
                  <a:srgbClr val="000000"/>
                </a:solidFill>
                <a:latin typeface="Roboto"/>
                <a:ea typeface="Roboto"/>
                <a:cs typeface="Roboto"/>
                <a:sym typeface="Roboto"/>
                <a:rtl val="true"/>
              </a:rPr>
              <a:t>. التطوير المهني: تفتح المجال لوظائف مرموقة في مجالات التحقيق والامتثال.</a:t>
            </a:r>
          </a:p>
          <a:p>
            <a:pPr algn="r" rtl="true">
              <a:lnSpc>
                <a:spcPts val="2618"/>
              </a:lnSpc>
            </a:pPr>
            <a:r>
              <a:rPr lang="en-US" sz="1870">
                <a:solidFill>
                  <a:srgbClr val="000000"/>
                </a:solidFill>
                <a:latin typeface="Roboto"/>
                <a:ea typeface="Roboto"/>
                <a:cs typeface="Roboto"/>
                <a:sym typeface="Roboto"/>
              </a:rPr>
              <a:t>2</a:t>
            </a:r>
            <a:r>
              <a:rPr lang="ar-EG" sz="1870">
                <a:solidFill>
                  <a:srgbClr val="000000"/>
                </a:solidFill>
                <a:latin typeface="Roboto"/>
                <a:ea typeface="Roboto"/>
                <a:cs typeface="Roboto"/>
                <a:sym typeface="Roboto"/>
                <a:rtl val="true"/>
              </a:rPr>
              <a:t>. خبرة متخصصة: توفر أدوات متقدمة لمواجهة الاحتيال المعقد.</a:t>
            </a:r>
          </a:p>
          <a:p>
            <a:pPr algn="r" rtl="true">
              <a:lnSpc>
                <a:spcPts val="2618"/>
              </a:lnSpc>
            </a:pPr>
            <a:r>
              <a:rPr lang="en-US" sz="1870">
                <a:solidFill>
                  <a:srgbClr val="000000"/>
                </a:solidFill>
                <a:latin typeface="Roboto"/>
                <a:ea typeface="Roboto"/>
                <a:cs typeface="Roboto"/>
                <a:sym typeface="Roboto"/>
              </a:rPr>
              <a:t>3</a:t>
            </a:r>
            <a:r>
              <a:rPr lang="ar-EG" sz="1870">
                <a:solidFill>
                  <a:srgbClr val="000000"/>
                </a:solidFill>
                <a:latin typeface="Roboto"/>
                <a:ea typeface="Roboto"/>
                <a:cs typeface="Roboto"/>
                <a:sym typeface="Roboto"/>
                <a:rtl val="true"/>
              </a:rPr>
              <a:t>. اعتراف عالمي: تُثبت كفاءتك على المستوى الدولي.</a:t>
            </a:r>
          </a:p>
          <a:p>
            <a:pPr algn="r" rtl="true">
              <a:lnSpc>
                <a:spcPts val="2618"/>
              </a:lnSpc>
            </a:pPr>
            <a:r>
              <a:rPr lang="en-US" sz="1870">
                <a:solidFill>
                  <a:srgbClr val="000000"/>
                </a:solidFill>
                <a:latin typeface="Roboto"/>
                <a:ea typeface="Roboto"/>
                <a:cs typeface="Roboto"/>
                <a:sym typeface="Roboto"/>
              </a:rPr>
              <a:t>4</a:t>
            </a:r>
            <a:r>
              <a:rPr lang="ar-EG" sz="1870">
                <a:solidFill>
                  <a:srgbClr val="000000"/>
                </a:solidFill>
                <a:latin typeface="Roboto"/>
                <a:ea typeface="Roboto"/>
                <a:cs typeface="Roboto"/>
                <a:sym typeface="Roboto"/>
                <a:rtl val="true"/>
              </a:rPr>
              <a:t>. تقليل المخاطر: تساعد في حماية المؤسسات من الخسائر المالية والسمعة.</a:t>
            </a:r>
          </a:p>
          <a:p>
            <a:pPr algn="r" rtl="true" marL="0" indent="0" lvl="0">
              <a:lnSpc>
                <a:spcPts val="2618"/>
              </a:lnSpc>
              <a:spcBef>
                <a:spcPct val="0"/>
              </a:spcBef>
            </a:pPr>
            <a:r>
              <a:rPr lang="ar-EG" sz="1870">
                <a:solidFill>
                  <a:srgbClr val="000000"/>
                </a:solidFill>
                <a:latin typeface="Roboto"/>
                <a:ea typeface="Roboto"/>
                <a:cs typeface="Roboto"/>
                <a:sym typeface="Roboto"/>
                <a:rtl val="true"/>
              </a:rPr>
              <a:t>تُعد شهادة </a:t>
            </a:r>
            <a:r>
              <a:rPr lang="en-US" sz="1870">
                <a:solidFill>
                  <a:srgbClr val="000000"/>
                </a:solidFill>
                <a:latin typeface="Roboto"/>
                <a:ea typeface="Roboto"/>
                <a:cs typeface="Roboto"/>
                <a:sym typeface="Roboto"/>
              </a:rPr>
              <a:t>CFE</a:t>
            </a:r>
            <a:r>
              <a:rPr lang="ar-EG" sz="1870">
                <a:solidFill>
                  <a:srgbClr val="000000"/>
                </a:solidFill>
                <a:latin typeface="Roboto"/>
                <a:ea typeface="Roboto"/>
                <a:cs typeface="Roboto"/>
                <a:sym typeface="Roboto"/>
                <a:rtl val="true"/>
              </a:rPr>
              <a:t> استثمارًا مهمًا للمحترفين الراغبين في تعزيز مسيرتهم المهنية والمساهمة في حماية المؤسسات من الاحتيال.</a:t>
            </a:r>
          </a:p>
        </p:txBody>
      </p:sp>
      <p:sp>
        <p:nvSpPr>
          <p:cNvPr name="TextBox 12" id="12"/>
          <p:cNvSpPr txBox="true"/>
          <p:nvPr/>
        </p:nvSpPr>
        <p:spPr>
          <a:xfrm rot="0">
            <a:off x="178291" y="6990382"/>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CFE:</a:t>
            </a:r>
          </a:p>
        </p:txBody>
      </p:sp>
      <p:sp>
        <p:nvSpPr>
          <p:cNvPr name="TextBox 13" id="13"/>
          <p:cNvSpPr txBox="true"/>
          <p:nvPr/>
        </p:nvSpPr>
        <p:spPr>
          <a:xfrm rot="0">
            <a:off x="178291" y="7578505"/>
            <a:ext cx="6585812" cy="2968508"/>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1. Career Growth: Opens doors to top roles in fraud investigation and compliance.</a:t>
            </a:r>
          </a:p>
          <a:p>
            <a:pPr algn="l">
              <a:lnSpc>
                <a:spcPts val="2618"/>
              </a:lnSpc>
            </a:pPr>
            <a:r>
              <a:rPr lang="en-US" sz="1870">
                <a:solidFill>
                  <a:srgbClr val="000000"/>
                </a:solidFill>
                <a:latin typeface="Open Sauce"/>
                <a:ea typeface="Open Sauce"/>
                <a:cs typeface="Open Sauce"/>
                <a:sym typeface="Open Sauce"/>
              </a:rPr>
              <a:t>2. Specialized Expertise: Provides advanced tools to combat complex fraud.</a:t>
            </a:r>
          </a:p>
          <a:p>
            <a:pPr algn="l">
              <a:lnSpc>
                <a:spcPts val="2618"/>
              </a:lnSpc>
            </a:pPr>
            <a:r>
              <a:rPr lang="en-US" sz="1870">
                <a:solidFill>
                  <a:srgbClr val="000000"/>
                </a:solidFill>
                <a:latin typeface="Open Sauce"/>
                <a:ea typeface="Open Sauce"/>
                <a:cs typeface="Open Sauce"/>
                <a:sym typeface="Open Sauce"/>
              </a:rPr>
              <a:t>3. Global Recognition: Validates your skills internationally.</a:t>
            </a:r>
          </a:p>
          <a:p>
            <a:pPr algn="l">
              <a:lnSpc>
                <a:spcPts val="2618"/>
              </a:lnSpc>
            </a:pPr>
            <a:r>
              <a:rPr lang="en-US" sz="1870">
                <a:solidFill>
                  <a:srgbClr val="000000"/>
                </a:solidFill>
                <a:latin typeface="Open Sauce"/>
                <a:ea typeface="Open Sauce"/>
                <a:cs typeface="Open Sauce"/>
                <a:sym typeface="Open Sauce"/>
              </a:rPr>
              <a:t>4. Risk Mitigation: Empowers you to protect organizations from financial losses.</a:t>
            </a:r>
          </a:p>
          <a:p>
            <a:pPr algn="l" marL="0" indent="0" lvl="0">
              <a:lnSpc>
                <a:spcPts val="2618"/>
              </a:lnSpc>
              <a:spcBef>
                <a:spcPct val="0"/>
              </a:spcBef>
            </a:pP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4010033"/>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يمثل الاحتيال تهديدًا كبيرًا للمؤسسات في جميع أنحاء العالم. تُزوّد شهادة </a:t>
            </a:r>
            <a:r>
              <a:rPr lang="en-US" sz="1870">
                <a:solidFill>
                  <a:srgbClr val="000000"/>
                </a:solidFill>
                <a:latin typeface="Roboto"/>
                <a:ea typeface="Roboto"/>
                <a:cs typeface="Roboto"/>
                <a:sym typeface="Roboto"/>
              </a:rPr>
              <a:t>CFE</a:t>
            </a:r>
            <a:r>
              <a:rPr lang="ar-EG" sz="1870">
                <a:solidFill>
                  <a:srgbClr val="000000"/>
                </a:solidFill>
                <a:latin typeface="Roboto"/>
                <a:ea typeface="Roboto"/>
                <a:cs typeface="Roboto"/>
                <a:sym typeface="Roboto"/>
                <a:rtl val="true"/>
              </a:rPr>
              <a:t> المحترفين بالمهارات اللازمة لاكتشاف الأنشطة الاحتيالية والتحقيق فيها، بالإضافة إلى تنفيذ ضوابط فعالة لمنعها. كما تضمن الالتزام بأعلى المعايير الأخلاقية، مما يعزز الثقة والمصداقية.</a:t>
            </a:r>
          </a:p>
        </p:txBody>
      </p:sp>
      <p:grpSp>
        <p:nvGrpSpPr>
          <p:cNvPr name="Group 16" id="16"/>
          <p:cNvGrpSpPr/>
          <p:nvPr/>
        </p:nvGrpSpPr>
        <p:grpSpPr>
          <a:xfrm rot="0">
            <a:off x="16873441" y="8959201"/>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401276"/>
            <a:ext cx="17139385" cy="8366028"/>
          </a:xfrm>
          <a:prstGeom prst="rect">
            <a:avLst/>
          </a:prstGeom>
        </p:spPr>
        <p:txBody>
          <a:bodyPr anchor="t" rtlCol="false" tIns="0" lIns="0" bIns="0" rIns="0">
            <a:spAutoFit/>
          </a:bodyPr>
          <a:lstStyle/>
          <a:p>
            <a:pPr algn="l">
              <a:lnSpc>
                <a:spcPts val="2639"/>
              </a:lnSpc>
            </a:pPr>
          </a:p>
          <a:p>
            <a:pPr algn="l">
              <a:lnSpc>
                <a:spcPts val="2639"/>
              </a:lnSpc>
            </a:pPr>
            <a:r>
              <a:rPr lang="en-US" sz="1885">
                <a:solidFill>
                  <a:srgbClr val="000000"/>
                </a:solidFill>
                <a:latin typeface="Open Sauce"/>
                <a:ea typeface="Open Sauce"/>
                <a:cs typeface="Open Sauce"/>
                <a:sym typeface="Open Sauce"/>
              </a:rPr>
              <a:t>1. Fraud Prevention Expertise: CFEs are trained to identify vulnerabilities and implement effective controls to reduce the risk of fraud within the organization.</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2. Cost Savings: By detecting and preventing fraud early, CFEs help employers avoid significant financial losses and reputational damage.</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3. Enhanced Compliance: CFEs have extensive knowledge of laws and regulations, ensuring the organization stays compliant with industry standards and legal requirements.</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4. Improved Investigations: CFEs possess advanced investigative skills, enabling them to efficiently handle internal and external fraud investigations.</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5. Increased Credibility: Having CFEs on staff demonstrates the organization’s commitment to ethical practices, transparency, and accountability.</a:t>
            </a:r>
          </a:p>
          <a:p>
            <a:pPr algn="l">
              <a:lnSpc>
                <a:spcPts val="2639"/>
              </a:lnSpc>
            </a:pPr>
          </a:p>
          <a:p>
            <a:pPr algn="l">
              <a:lnSpc>
                <a:spcPts val="2639"/>
              </a:lnSpc>
            </a:pPr>
            <a:r>
              <a:rPr lang="en-US" sz="1885">
                <a:solidFill>
                  <a:srgbClr val="000000"/>
                </a:solidFill>
                <a:latin typeface="Open Sauce"/>
                <a:ea typeface="Open Sauce"/>
                <a:cs typeface="Open Sauce"/>
                <a:sym typeface="Open Sauce"/>
              </a:rPr>
              <a:t>6. Tailored Risk Assessments: CFEs can analyze the organization’s specific risks and design customized strategies to mitigate potentialraud threats.</a:t>
            </a:r>
          </a:p>
          <a:p>
            <a:pPr algn="l">
              <a:lnSpc>
                <a:spcPts val="2639"/>
              </a:lnSpc>
            </a:pPr>
          </a:p>
          <a:p>
            <a:pPr algn="l">
              <a:lnSpc>
                <a:spcPts val="2639"/>
              </a:lnSpc>
            </a:pPr>
          </a:p>
          <a:p>
            <a:pPr algn="l">
              <a:lnSpc>
                <a:spcPts val="2639"/>
              </a:lnSpc>
            </a:pPr>
            <a:r>
              <a:rPr lang="en-US" sz="1885">
                <a:solidFill>
                  <a:srgbClr val="000000"/>
                </a:solidFill>
                <a:latin typeface="Open Sauce"/>
                <a:ea typeface="Open Sauce"/>
                <a:cs typeface="Open Sauce"/>
                <a:sym typeface="Open Sauce"/>
              </a:rPr>
              <a:t>7. Global Perspective: With their internationally recognized certification, CFEs bring knowledge of global fraud schemes, helping employers protect themselves in a rapidly changing business environment.</a:t>
            </a:r>
          </a:p>
          <a:p>
            <a:pPr algn="l" marL="0" indent="0" lvl="0">
              <a:lnSpc>
                <a:spcPts val="2639"/>
              </a:lnSpc>
              <a:spcBef>
                <a:spcPct val="0"/>
              </a:spcBef>
            </a:pPr>
          </a:p>
        </p:txBody>
      </p:sp>
      <p:sp>
        <p:nvSpPr>
          <p:cNvPr name="TextBox 7" id="7"/>
          <p:cNvSpPr txBox="true"/>
          <p:nvPr/>
        </p:nvSpPr>
        <p:spPr>
          <a:xfrm rot="0">
            <a:off x="212927" y="78182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948852" y="2083226"/>
            <a:ext cx="17139385" cy="7000613"/>
          </a:xfrm>
          <a:prstGeom prst="rect">
            <a:avLst/>
          </a:prstGeom>
        </p:spPr>
        <p:txBody>
          <a:bodyPr anchor="t" rtlCol="false" tIns="0" lIns="0" bIns="0" rIns="0">
            <a:spAutoFit/>
          </a:bodyPr>
          <a:lstStyle/>
          <a:p>
            <a:pPr algn="just" rtl="true">
              <a:lnSpc>
                <a:spcPts val="2639"/>
              </a:lnSpc>
            </a:pPr>
          </a:p>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خبرة في منع الاحتيال: يتمتع خبراء كشف الاحتيال بالقدرة على تحديد نقاط الضعف وتنفيذ الضوابط الفعّالة لتقليل مخاطر الاحتيال داخل المؤسسة.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توفير التكاليف: من خلال الكشف المبكر عن الاحتيال ومنعه، يساعد خبراء كشف الاحتيال أصحاب العمل في تجنب الخسائر المالية الكبيرة والضرر بالسمعة.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تعزيز الامتثال: يتمتع خبراء كشف الاحتيال بمعرفة واسعة بالقوانين واللوائح، مما يضمن التزام المؤسسة بالمعايير الصناعية والمتطلبات القانونية.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تحسين التحقيقات: يمتلك خبراء كشف الاحتيال مهارات متقدمة في التحقيق، مما يمكنهم من التعامل بكفاءة مع قضايا الاحتيال الداخلية والخارجية.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زيادة المصداقية: يبرز وجود خبراء كشف الاحتيال في المؤسسة التزامها بالشفافية والممارسات الأخلاقية والمساءلة.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تقييم مخاطر مخصص: يمكن لخبراء كشف الاحتيال تحليل المخاطر الفريدة للمؤسسة وتصميم استراتيجيات مخصصة لتقليل التهديدات المحتملة.</a:t>
            </a:r>
          </a:p>
          <a:p>
            <a:pPr algn="just">
              <a:lnSpc>
                <a:spcPts val="2639"/>
              </a:lnSpc>
            </a:pPr>
            <a:r>
              <a:rPr lang="en-US" sz="1885">
                <a:solidFill>
                  <a:srgbClr val="000000"/>
                </a:solidFill>
                <a:latin typeface="Roboto"/>
                <a:ea typeface="Roboto"/>
                <a:cs typeface="Roboto"/>
                <a:sym typeface="Roboto"/>
              </a:rPr>
              <a:t>.</a:t>
            </a: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رؤية عالمية: بفضل شهادتهم المعترف بها عالميًا، يجلب خبراء كشف الاحتيال معرفة عميقة بمخططات الاحتيال العالمية، مما يساعد أصحاب العمل على حماية أنفسهم في بيئة أعمال متغيرة باستمرار.</a:t>
            </a:r>
          </a:p>
          <a:p>
            <a:pPr algn="l" rtl="true" marL="0" indent="0" lvl="0">
              <a:lnSpc>
                <a:spcPts val="2639"/>
              </a:lnSpc>
              <a:spcBef>
                <a:spcPct val="0"/>
              </a:spcBef>
            </a:pP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518901"/>
            <a:ext cx="17387591" cy="7354021"/>
          </a:xfrm>
          <a:prstGeom prst="rect">
            <a:avLst/>
          </a:prstGeom>
        </p:spPr>
        <p:txBody>
          <a:bodyPr anchor="t" rtlCol="false" tIns="0" lIns="0" bIns="0" rIns="0">
            <a:spAutoFit/>
          </a:bodyPr>
          <a:lstStyle/>
          <a:p>
            <a:pPr algn="l">
              <a:lnSpc>
                <a:spcPts val="2405"/>
              </a:lnSpc>
            </a:pPr>
          </a:p>
          <a:p>
            <a:pPr algn="l">
              <a:lnSpc>
                <a:spcPts val="2405"/>
              </a:lnSpc>
            </a:pPr>
            <a:r>
              <a:rPr lang="en-US" sz="1717">
                <a:solidFill>
                  <a:srgbClr val="000000"/>
                </a:solidFill>
                <a:latin typeface="Open Sauce"/>
                <a:ea typeface="Open Sauce"/>
                <a:cs typeface="Open Sauce"/>
                <a:sym typeface="Open Sauce"/>
              </a:rPr>
              <a:t>1. Career Advancement: The CFE certification opens doors to high-demand roles in fraud investigation, compliance, and auditing, boosting career prospects.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2. Specialized Knowledge: Trainees gain in-depth expertise in fraud prevention, detection, and investigation, making them stand out in the job market.</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3. Global Recognition: The certification is internationally recognized, enhancing professional credibility and opportunities worldwide.</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4. Competitive Edge: CFEs are highly sought after, giving trainees an advantage over peers in securing rewarding positions.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5. Networking Opportunities: Access to the ACFE’s global network connects trainees with seasoned professionals and valuable career resources.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6. Higher Earning Potential: CFEs often command higher salaries due to their specialized skills and certification.</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7. Ethical Excellence: The certification emphasizes adherence to high ethical standards, strengthening the trainee's professional reputation.</a:t>
            </a:r>
          </a:p>
          <a:p>
            <a:pPr algn="l">
              <a:lnSpc>
                <a:spcPts val="2405"/>
              </a:lnSpc>
            </a:pPr>
          </a:p>
          <a:p>
            <a:pPr algn="l">
              <a:lnSpc>
                <a:spcPts val="2405"/>
              </a:lnSpc>
            </a:pPr>
          </a:p>
          <a:p>
            <a:pPr algn="l" marL="0" indent="0" lvl="0">
              <a:lnSpc>
                <a:spcPts val="2685"/>
              </a:lnSpc>
              <a:spcBef>
                <a:spcPct val="0"/>
              </a:spcBef>
            </a:pPr>
            <a:r>
              <a:rPr lang="en-US" sz="1917">
                <a:solidFill>
                  <a:srgbClr val="000000"/>
                </a:solidFill>
                <a:latin typeface="Open Sauce"/>
                <a:ea typeface="Open Sauce"/>
                <a:cs typeface="Open Sauce"/>
                <a:sym typeface="Open Sauce"/>
              </a:rPr>
              <a:t>8. Problem-Solving Skills: Trainees develop critical thinking and analytical skills, enabling them to address complex fraud-related challenges effectively.</a:t>
            </a:r>
          </a:p>
        </p:txBody>
      </p:sp>
      <p:sp>
        <p:nvSpPr>
          <p:cNvPr name="TextBox 7" id="7"/>
          <p:cNvSpPr txBox="true"/>
          <p:nvPr/>
        </p:nvSpPr>
        <p:spPr>
          <a:xfrm rot="0">
            <a:off x="212927" y="1047750"/>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1028700" y="2083226"/>
            <a:ext cx="17139385" cy="9138466"/>
          </a:xfrm>
          <a:prstGeom prst="rect">
            <a:avLst/>
          </a:prstGeom>
        </p:spPr>
        <p:txBody>
          <a:bodyPr anchor="t" rtlCol="false" tIns="0" lIns="0" bIns="0" rIns="0">
            <a:spAutoFit/>
          </a:bodyPr>
          <a:lstStyle/>
          <a:p>
            <a:pPr algn="just" rtl="true">
              <a:lnSpc>
                <a:spcPts val="2639"/>
              </a:lnSpc>
            </a:pPr>
          </a:p>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تطوير المسار الوظيفي: تفتح شهادة </a:t>
            </a:r>
            <a:r>
              <a:rPr lang="en-US" sz="1885">
                <a:solidFill>
                  <a:srgbClr val="000000"/>
                </a:solidFill>
                <a:latin typeface="Roboto"/>
                <a:ea typeface="Roboto"/>
                <a:cs typeface="Roboto"/>
                <a:sym typeface="Roboto"/>
              </a:rPr>
              <a:t>CFE</a:t>
            </a:r>
            <a:r>
              <a:rPr lang="ar-EG" sz="1885">
                <a:solidFill>
                  <a:srgbClr val="000000"/>
                </a:solidFill>
                <a:latin typeface="Roboto"/>
                <a:ea typeface="Roboto"/>
                <a:cs typeface="Roboto"/>
                <a:sym typeface="Roboto"/>
                <a:rtl val="true"/>
              </a:rPr>
              <a:t> الأبواب لوظائف مطلوبة في مجالات التحقيق في الاحتيال والامتثال والتدقيق، مما يعزز فرص المتدرب المهنية.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معرفة متخصصة: يكتسب المتدربون خبرة متعمقة في كشف الاحتيال ومنعه والتحقيق فيه، مما يميزهم في سوق العمل.</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اعتراف عالمي: الشهادة معترف بها دوليًا، مما يعزز المصداقية المهنية ويفتح فرصًا على المستوى العالمي.</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ميزة تنافسية: يُفضل خبراء كشف الاحتيال المعتمدون في سوق العمل، مما يمنح المتدربين ميزة على أقرانهم.</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فرص للتواصل المهني: يوفر الانضمام إلى شبكة </a:t>
            </a:r>
            <a:r>
              <a:rPr lang="en-US" sz="1885">
                <a:solidFill>
                  <a:srgbClr val="000000"/>
                </a:solidFill>
                <a:latin typeface="Roboto"/>
                <a:ea typeface="Roboto"/>
                <a:cs typeface="Roboto"/>
                <a:sym typeface="Roboto"/>
              </a:rPr>
              <a:t>ACFE</a:t>
            </a:r>
            <a:r>
              <a:rPr lang="ar-EG" sz="1885">
                <a:solidFill>
                  <a:srgbClr val="000000"/>
                </a:solidFill>
                <a:latin typeface="Roboto"/>
                <a:ea typeface="Roboto"/>
                <a:cs typeface="Roboto"/>
                <a:sym typeface="Roboto"/>
                <a:rtl val="true"/>
              </a:rPr>
              <a:t> العالمية للمتدربين فرصًا للتواصل مع محترفين وخبراء في مجالهم.</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زيادة الدخل: يتمتع خبراء كشف الاحتيال المعتمدون بمستويات دخل أعلى نظرًا لمهاراتهم المتخصصة وشهادتهم المرموقة.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تعزيز الأخلاقيات المهنية: تركز الشهادة على الالتزام بالمعايير الأخلاقية العالية، مما يعزز سمعة المتدرب المهنية.</a:t>
            </a:r>
          </a:p>
          <a:p>
            <a:pPr algn="r">
              <a:lnSpc>
                <a:spcPts val="2639"/>
              </a:lnSpc>
            </a:pPr>
          </a:p>
          <a:p>
            <a:pPr algn="r">
              <a:lnSpc>
                <a:spcPts val="2639"/>
              </a:lnSpc>
            </a:pPr>
          </a:p>
          <a:p>
            <a:pPr algn="r">
              <a:lnSpc>
                <a:spcPts val="2639"/>
              </a:lnSpc>
            </a:pPr>
            <a:r>
              <a:rPr lang="en-US" sz="1885">
                <a:solidFill>
                  <a:srgbClr val="000000"/>
                </a:solidFill>
                <a:latin typeface="Roboto"/>
                <a:ea typeface="Roboto"/>
                <a:cs typeface="Roboto"/>
                <a:sym typeface="Roboto"/>
              </a:rPr>
              <a:t> </a:t>
            </a:r>
            <a:r>
              <a:rPr lang="ar-EG" sz="1885">
                <a:solidFill>
                  <a:srgbClr val="000000"/>
                </a:solidFill>
                <a:latin typeface="Roboto"/>
                <a:ea typeface="Roboto"/>
                <a:cs typeface="Roboto"/>
                <a:sym typeface="Roboto"/>
                <a:rtl val="true"/>
              </a:rPr>
              <a:t>تطوير مهارات حل المشكلات: يكتسب المتدربون مهارات التفكير النقدي والتحليل، مما يساعدهم على مواجهة تحديات الاحتيال المعقدة بفعالية</a:t>
            </a:r>
          </a:p>
          <a:p>
            <a:pPr algn="r">
              <a:lnSpc>
                <a:spcPts val="2639"/>
              </a:lnSpc>
            </a:pPr>
          </a:p>
          <a:p>
            <a:pPr algn="just">
              <a:lnSpc>
                <a:spcPts val="2639"/>
              </a:lnSpc>
            </a:pPr>
          </a:p>
          <a:p>
            <a:pPr algn="r">
              <a:lnSpc>
                <a:spcPts val="2639"/>
              </a:lnSpc>
            </a:pPr>
            <a:r>
              <a:rPr lang="en-US" sz="1885">
                <a:solidFill>
                  <a:srgbClr val="000000"/>
                </a:solidFill>
                <a:latin typeface="Roboto"/>
                <a:ea typeface="Roboto"/>
                <a:cs typeface="Roboto"/>
                <a:sym typeface="Roboto"/>
              </a:rPr>
              <a:t>.</a:t>
            </a:r>
          </a:p>
          <a:p>
            <a:pPr algn="just" rtl="true">
              <a:lnSpc>
                <a:spcPts val="2639"/>
              </a:lnSpc>
            </a:pPr>
          </a:p>
          <a:p>
            <a:pPr algn="just" marL="0" indent="0" lvl="0">
              <a:lnSpc>
                <a:spcPts val="615"/>
              </a:lnSpc>
              <a:spcBef>
                <a:spcPct val="0"/>
              </a:spcBef>
            </a:pP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635808" y="9525260"/>
            <a:ext cx="710082" cy="710082"/>
          </a:xfrm>
          <a:custGeom>
            <a:avLst/>
            <a:gdLst/>
            <a:ahLst/>
            <a:cxnLst/>
            <a:rect r="r" b="b" t="t" l="l"/>
            <a:pathLst>
              <a:path h="710082" w="710082">
                <a:moveTo>
                  <a:pt x="0" y="0"/>
                </a:moveTo>
                <a:lnTo>
                  <a:pt x="710083" y="0"/>
                </a:lnTo>
                <a:lnTo>
                  <a:pt x="710083"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7267692"/>
            <a:chOff x="0" y="0"/>
            <a:chExt cx="4302545" cy="1914125"/>
          </a:xfrm>
        </p:grpSpPr>
        <p:sp>
          <p:nvSpPr>
            <p:cNvPr name="Freeform 7" id="7"/>
            <p:cNvSpPr/>
            <p:nvPr/>
          </p:nvSpPr>
          <p:spPr>
            <a:xfrm flipH="false" flipV="false" rot="0">
              <a:off x="0" y="0"/>
              <a:ext cx="4302545" cy="1914125"/>
            </a:xfrm>
            <a:custGeom>
              <a:avLst/>
              <a:gdLst/>
              <a:ahLst/>
              <a:cxnLst/>
              <a:rect r="r" b="b" t="t" l="l"/>
              <a:pathLst>
                <a:path h="1914125" w="4302545">
                  <a:moveTo>
                    <a:pt x="12796" y="0"/>
                  </a:moveTo>
                  <a:lnTo>
                    <a:pt x="4289749" y="0"/>
                  </a:lnTo>
                  <a:cubicBezTo>
                    <a:pt x="4293143" y="0"/>
                    <a:pt x="4296397" y="1348"/>
                    <a:pt x="4298797" y="3748"/>
                  </a:cubicBezTo>
                  <a:cubicBezTo>
                    <a:pt x="4301197" y="6147"/>
                    <a:pt x="4302545" y="9402"/>
                    <a:pt x="4302545" y="12796"/>
                  </a:cubicBezTo>
                  <a:lnTo>
                    <a:pt x="4302545" y="1901329"/>
                  </a:lnTo>
                  <a:cubicBezTo>
                    <a:pt x="4302545" y="1908396"/>
                    <a:pt x="4296816" y="1914125"/>
                    <a:pt x="4289749" y="1914125"/>
                  </a:cubicBezTo>
                  <a:lnTo>
                    <a:pt x="12796" y="1914125"/>
                  </a:lnTo>
                  <a:cubicBezTo>
                    <a:pt x="9402" y="1914125"/>
                    <a:pt x="6147" y="1912776"/>
                    <a:pt x="3748" y="1910377"/>
                  </a:cubicBezTo>
                  <a:cubicBezTo>
                    <a:pt x="1348" y="1907977"/>
                    <a:pt x="0" y="1904723"/>
                    <a:pt x="0" y="1901329"/>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1952225"/>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29815" y="9473603"/>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9372008"/>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75351" y="1773326"/>
            <a:ext cx="16031674" cy="6990994"/>
          </a:xfrm>
          <a:prstGeom prst="rect">
            <a:avLst/>
          </a:prstGeom>
        </p:spPr>
        <p:txBody>
          <a:bodyPr anchor="t" rtlCol="false" tIns="0" lIns="0" bIns="0" rIns="0">
            <a:spAutoFit/>
          </a:bodyPr>
          <a:lstStyle/>
          <a:p>
            <a:pPr algn="just">
              <a:lnSpc>
                <a:spcPts val="2644"/>
              </a:lnSpc>
            </a:pPr>
            <a:r>
              <a:rPr lang="en-US" sz="1889" b="true">
                <a:solidFill>
                  <a:srgbClr val="000000"/>
                </a:solidFill>
                <a:latin typeface="Canva Sans Bold"/>
                <a:ea typeface="Canva Sans Bold"/>
                <a:cs typeface="Canva Sans Bold"/>
                <a:sym typeface="Canva Sans Bold"/>
              </a:rPr>
              <a:t>1. Financial Statement Fraud: Understanding and detecting manipulation in financial records.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2. Asset Misappropriation: Identifying theft or misuse of company assets.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3. Corruption Schemes: Investigating bribery, conflicts of interest, and kickbacks.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4. Fraud Risk Management: Assessing and mitigating fraud risks in organizations.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5. Legal Concepts: Laws and regulations related to fraud investigations.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6. Evidence Collection: Gathering and analyzing evidence for fraud cases.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7. Interview Techniques: Conducting effective interviews with suspects and witnesses.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8. Ethical Standards: Promoting professionalism and adherence to ethical guidelines.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9. Cyber Fraud: Detecting and investigating online and digital fraud schemes.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10. Data Analytics: Using technology and tools for fraud detection and prevention.</a:t>
            </a:r>
          </a:p>
          <a:p>
            <a:pPr algn="just">
              <a:lnSpc>
                <a:spcPts val="2644"/>
              </a:lnSpc>
            </a:pPr>
          </a:p>
          <a:p>
            <a:pPr algn="just" marL="0" indent="0" lvl="0">
              <a:lnSpc>
                <a:spcPts val="2644"/>
              </a:lnSpc>
              <a:spcBef>
                <a:spcPct val="0"/>
              </a:spcBef>
            </a:pPr>
            <a:r>
              <a:rPr lang="en-US" b="true" sz="1889">
                <a:solidFill>
                  <a:srgbClr val="000000"/>
                </a:solidFill>
                <a:latin typeface="Canva Sans Bold"/>
                <a:ea typeface="Canva Sans Bold"/>
                <a:cs typeface="Canva Sans Bold"/>
                <a:sym typeface="Canva Sans Bold"/>
              </a:rPr>
              <a:t>11. Preventive Controls: Implementing policies and procedures to deter fraud.</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BF8F6"/>
        </a:solidFill>
      </p:bgPr>
    </p:bg>
    <p:spTree>
      <p:nvGrpSpPr>
        <p:cNvPr id="1" name=""/>
        <p:cNvGrpSpPr/>
        <p:nvPr/>
      </p:nvGrpSpPr>
      <p:grpSpPr>
        <a:xfrm>
          <a:off x="0" y="0"/>
          <a:ext cx="0" cy="0"/>
          <a:chOff x="0" y="0"/>
          <a:chExt cx="0" cy="0"/>
        </a:xfrm>
      </p:grpSpPr>
      <p:grpSp>
        <p:nvGrpSpPr>
          <p:cNvPr name="Group 2" id="2"/>
          <p:cNvGrpSpPr/>
          <p:nvPr/>
        </p:nvGrpSpPr>
        <p:grpSpPr>
          <a:xfrm rot="0">
            <a:off x="17259300" y="-3845016"/>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9576918"/>
            <a:ext cx="710082" cy="710082"/>
          </a:xfrm>
          <a:custGeom>
            <a:avLst/>
            <a:gdLst/>
            <a:ahLst/>
            <a:cxnLst/>
            <a:rect r="r" b="b" t="t" l="l"/>
            <a:pathLst>
              <a:path h="710082" w="710082">
                <a:moveTo>
                  <a:pt x="0" y="0"/>
                </a:moveTo>
                <a:lnTo>
                  <a:pt x="710082" y="0"/>
                </a:lnTo>
                <a:lnTo>
                  <a:pt x="710082"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442254"/>
            <a:ext cx="16336225" cy="7981411"/>
            <a:chOff x="0" y="0"/>
            <a:chExt cx="4302545" cy="2102100"/>
          </a:xfrm>
        </p:grpSpPr>
        <p:sp>
          <p:nvSpPr>
            <p:cNvPr name="Freeform 7" id="7"/>
            <p:cNvSpPr/>
            <p:nvPr/>
          </p:nvSpPr>
          <p:spPr>
            <a:xfrm flipH="false" flipV="false" rot="0">
              <a:off x="0" y="0"/>
              <a:ext cx="4302545" cy="2102100"/>
            </a:xfrm>
            <a:custGeom>
              <a:avLst/>
              <a:gdLst/>
              <a:ahLst/>
              <a:cxnLst/>
              <a:rect r="r" b="b" t="t" l="l"/>
              <a:pathLst>
                <a:path h="2102100" w="4302545">
                  <a:moveTo>
                    <a:pt x="12796" y="0"/>
                  </a:moveTo>
                  <a:lnTo>
                    <a:pt x="4289749" y="0"/>
                  </a:lnTo>
                  <a:cubicBezTo>
                    <a:pt x="4293143" y="0"/>
                    <a:pt x="4296397" y="1348"/>
                    <a:pt x="4298797" y="3748"/>
                  </a:cubicBezTo>
                  <a:cubicBezTo>
                    <a:pt x="4301197" y="6147"/>
                    <a:pt x="4302545" y="9402"/>
                    <a:pt x="4302545" y="12796"/>
                  </a:cubicBezTo>
                  <a:lnTo>
                    <a:pt x="4302545" y="2089304"/>
                  </a:lnTo>
                  <a:cubicBezTo>
                    <a:pt x="4302545" y="2096371"/>
                    <a:pt x="4296816" y="2102100"/>
                    <a:pt x="4289749" y="2102100"/>
                  </a:cubicBezTo>
                  <a:lnTo>
                    <a:pt x="12796" y="2102100"/>
                  </a:lnTo>
                  <a:cubicBezTo>
                    <a:pt x="5729" y="2102100"/>
                    <a:pt x="0" y="2096371"/>
                    <a:pt x="0" y="2089304"/>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2140200"/>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499041" y="440555"/>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CFE</a:t>
            </a:r>
          </a:p>
        </p:txBody>
      </p:sp>
      <p:sp>
        <p:nvSpPr>
          <p:cNvPr name="Freeform 10" id="10"/>
          <p:cNvSpPr/>
          <p:nvPr/>
        </p:nvSpPr>
        <p:spPr>
          <a:xfrm flipH="false" flipV="false" rot="0">
            <a:off x="1616507" y="9423665"/>
            <a:ext cx="665507" cy="813397"/>
          </a:xfrm>
          <a:custGeom>
            <a:avLst/>
            <a:gdLst/>
            <a:ahLst/>
            <a:cxnLst/>
            <a:rect r="r" b="b" t="t" l="l"/>
            <a:pathLst>
              <a:path h="813397" w="665507">
                <a:moveTo>
                  <a:pt x="0" y="0"/>
                </a:moveTo>
                <a:lnTo>
                  <a:pt x="665507" y="0"/>
                </a:lnTo>
                <a:lnTo>
                  <a:pt x="665507" y="813398"/>
                </a:lnTo>
                <a:lnTo>
                  <a:pt x="0" y="81339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539990" y="9423665"/>
            <a:ext cx="863335" cy="863335"/>
          </a:xfrm>
          <a:custGeom>
            <a:avLst/>
            <a:gdLst/>
            <a:ahLst/>
            <a:cxnLst/>
            <a:rect r="r" b="b" t="t" l="l"/>
            <a:pathLst>
              <a:path h="863335" w="863335">
                <a:moveTo>
                  <a:pt x="0" y="0"/>
                </a:moveTo>
                <a:lnTo>
                  <a:pt x="863334" y="0"/>
                </a:lnTo>
                <a:lnTo>
                  <a:pt x="863334"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227626" y="1394629"/>
            <a:ext cx="16031674" cy="7993024"/>
          </a:xfrm>
          <a:prstGeom prst="rect">
            <a:avLst/>
          </a:prstGeom>
        </p:spPr>
        <p:txBody>
          <a:bodyPr anchor="t" rtlCol="false" tIns="0" lIns="0" bIns="0" rIns="0">
            <a:spAutoFit/>
          </a:bodyPr>
          <a:lstStyle/>
          <a:p>
            <a:pPr algn="just" rtl="true">
              <a:lnSpc>
                <a:spcPts val="3064"/>
              </a:lnSpc>
            </a:pPr>
            <a:r>
              <a:rPr lang="en-US" b="true" sz="2189">
                <a:solidFill>
                  <a:srgbClr val="000000"/>
                </a:solidFill>
                <a:latin typeface="Roboto Bold"/>
                <a:ea typeface="Roboto Bold"/>
                <a:cs typeface="Roboto Bold"/>
                <a:sym typeface="Roboto Bold"/>
              </a:rPr>
              <a:t>1</a:t>
            </a:r>
            <a:r>
              <a:rPr lang="ar-EG" b="true" sz="2189">
                <a:solidFill>
                  <a:srgbClr val="000000"/>
                </a:solidFill>
                <a:latin typeface="Roboto Bold"/>
                <a:ea typeface="Roboto Bold"/>
                <a:cs typeface="Roboto Bold"/>
                <a:sym typeface="Roboto Bold"/>
                <a:rtl val="true"/>
              </a:rPr>
              <a:t>. احتيال البيانات المالية: فهم واكتشاف التلاعب في السجلات المالية.</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2</a:t>
            </a:r>
            <a:r>
              <a:rPr lang="ar-EG" b="true" sz="2189">
                <a:solidFill>
                  <a:srgbClr val="000000"/>
                </a:solidFill>
                <a:latin typeface="Roboto Bold"/>
                <a:ea typeface="Roboto Bold"/>
                <a:cs typeface="Roboto Bold"/>
                <a:sym typeface="Roboto Bold"/>
                <a:rtl val="true"/>
              </a:rPr>
              <a:t>. الاستيلاء على الأصول: تحديد سرقة أو إساءة استخدام أصول الشركة.</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3</a:t>
            </a:r>
            <a:r>
              <a:rPr lang="ar-EG" b="true" sz="2189">
                <a:solidFill>
                  <a:srgbClr val="000000"/>
                </a:solidFill>
                <a:latin typeface="Roboto Bold"/>
                <a:ea typeface="Roboto Bold"/>
                <a:cs typeface="Roboto Bold"/>
                <a:sym typeface="Roboto Bold"/>
                <a:rtl val="true"/>
              </a:rPr>
              <a:t>. مخططات الفساد: التحقيق في الرشاوى وتضارب المصالح والعمولات غير القانونية.</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4</a:t>
            </a:r>
            <a:r>
              <a:rPr lang="ar-EG" b="true" sz="2189">
                <a:solidFill>
                  <a:srgbClr val="000000"/>
                </a:solidFill>
                <a:latin typeface="Roboto Bold"/>
                <a:ea typeface="Roboto Bold"/>
                <a:cs typeface="Roboto Bold"/>
                <a:sym typeface="Roboto Bold"/>
                <a:rtl val="true"/>
              </a:rPr>
              <a:t>. إدارة مخاطر الاحتيال: تقييم وتخفيف مخاطر الاحتيال في المنظمات.</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5</a:t>
            </a:r>
            <a:r>
              <a:rPr lang="ar-EG" b="true" sz="2189">
                <a:solidFill>
                  <a:srgbClr val="000000"/>
                </a:solidFill>
                <a:latin typeface="Roboto Bold"/>
                <a:ea typeface="Roboto Bold"/>
                <a:cs typeface="Roboto Bold"/>
                <a:sym typeface="Roboto Bold"/>
                <a:rtl val="true"/>
              </a:rPr>
              <a:t>. المفاهيم القانونية: القوانين واللوائح المتعلقة بالتحقيقات في الاحتيال.</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6</a:t>
            </a:r>
            <a:r>
              <a:rPr lang="ar-EG" b="true" sz="2189">
                <a:solidFill>
                  <a:srgbClr val="000000"/>
                </a:solidFill>
                <a:latin typeface="Roboto Bold"/>
                <a:ea typeface="Roboto Bold"/>
                <a:cs typeface="Roboto Bold"/>
                <a:sym typeface="Roboto Bold"/>
                <a:rtl val="true"/>
              </a:rPr>
              <a:t>. جمع الأدلة: جمع وتحليل الأدلة في قضايا الاحتيال.</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7</a:t>
            </a:r>
            <a:r>
              <a:rPr lang="ar-EG" b="true" sz="2189">
                <a:solidFill>
                  <a:srgbClr val="000000"/>
                </a:solidFill>
                <a:latin typeface="Roboto Bold"/>
                <a:ea typeface="Roboto Bold"/>
                <a:cs typeface="Roboto Bold"/>
                <a:sym typeface="Roboto Bold"/>
                <a:rtl val="true"/>
              </a:rPr>
              <a:t>. تقنيات المقابلات: إجراء مقابلات فعّالة مع المشتبه بهم والشهود.</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8</a:t>
            </a:r>
            <a:r>
              <a:rPr lang="ar-EG" b="true" sz="2189">
                <a:solidFill>
                  <a:srgbClr val="000000"/>
                </a:solidFill>
                <a:latin typeface="Roboto Bold"/>
                <a:ea typeface="Roboto Bold"/>
                <a:cs typeface="Roboto Bold"/>
                <a:sym typeface="Roboto Bold"/>
                <a:rtl val="true"/>
              </a:rPr>
              <a:t>. المعايير الأخلاقية: تعزيز المهنية والالتزام بالإرشادات الأخلاقية.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9</a:t>
            </a:r>
            <a:r>
              <a:rPr lang="ar-EG" b="true" sz="2189">
                <a:solidFill>
                  <a:srgbClr val="000000"/>
                </a:solidFill>
                <a:latin typeface="Roboto Bold"/>
                <a:ea typeface="Roboto Bold"/>
                <a:cs typeface="Roboto Bold"/>
                <a:sym typeface="Roboto Bold"/>
                <a:rtl val="true"/>
              </a:rPr>
              <a:t>. احتيال الإنترنت: اكتشاف والتحقيق في مخططات الاحتيال الرقمية والإلكترونية.</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10</a:t>
            </a:r>
            <a:r>
              <a:rPr lang="ar-EG" b="true" sz="2189">
                <a:solidFill>
                  <a:srgbClr val="000000"/>
                </a:solidFill>
                <a:latin typeface="Roboto Bold"/>
                <a:ea typeface="Roboto Bold"/>
                <a:cs typeface="Roboto Bold"/>
                <a:sym typeface="Roboto Bold"/>
                <a:rtl val="true"/>
              </a:rPr>
              <a:t>. تحليل البيانات: استخدام التكنولوجيا والأدوات للكشف عن الاحتيال ومنعه.</a:t>
            </a:r>
          </a:p>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11</a:t>
            </a:r>
            <a:r>
              <a:rPr lang="ar-EG" b="true" sz="2189">
                <a:solidFill>
                  <a:srgbClr val="000000"/>
                </a:solidFill>
                <a:latin typeface="Roboto Bold"/>
                <a:ea typeface="Roboto Bold"/>
                <a:cs typeface="Roboto Bold"/>
                <a:sym typeface="Roboto Bold"/>
                <a:rtl val="true"/>
              </a:rPr>
              <a:t>. الضوابط الوقائية: تنفيذ السياسات والإجراءات لردع الاحتيال.</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FBF8F6"/>
        </a:solidFill>
      </p:bgPr>
    </p:bg>
    <p:spTree>
      <p:nvGrpSpPr>
        <p:cNvPr id="1" name=""/>
        <p:cNvGrpSpPr/>
        <p:nvPr/>
      </p:nvGrpSpPr>
      <p:grpSpPr>
        <a:xfrm>
          <a:off x="0" y="0"/>
          <a:ext cx="0" cy="0"/>
          <a:chOff x="0" y="0"/>
          <a:chExt cx="0" cy="0"/>
        </a:xfrm>
      </p:grpSpPr>
      <p:sp>
        <p:nvSpPr>
          <p:cNvPr name="TextBox 2" id="2"/>
          <p:cNvSpPr txBox="true"/>
          <p:nvPr/>
        </p:nvSpPr>
        <p:spPr>
          <a:xfrm rot="0">
            <a:off x="473905" y="1779070"/>
            <a:ext cx="17554025" cy="7534303"/>
          </a:xfrm>
          <a:prstGeom prst="rect">
            <a:avLst/>
          </a:prstGeom>
        </p:spPr>
        <p:txBody>
          <a:bodyPr anchor="t" rtlCol="false" tIns="0" lIns="0" bIns="0" rIns="0">
            <a:spAutoFit/>
          </a:bodyPr>
          <a:lstStyle/>
          <a:p>
            <a:pPr algn="l">
              <a:lnSpc>
                <a:spcPts val="2703"/>
              </a:lnSpc>
            </a:pPr>
            <a:r>
              <a:rPr lang="en-US" sz="1931" b="true">
                <a:solidFill>
                  <a:srgbClr val="000000"/>
                </a:solidFill>
                <a:latin typeface="Open Sauce Bold"/>
                <a:ea typeface="Open Sauce Bold"/>
                <a:cs typeface="Open Sauce Bold"/>
                <a:sym typeface="Open Sauce Bold"/>
              </a:rPr>
              <a:t>1. Identify Various Fraud Types</a:t>
            </a:r>
          </a:p>
          <a:p>
            <a:pPr algn="l">
              <a:lnSpc>
                <a:spcPts val="2703"/>
              </a:lnSpc>
            </a:pPr>
            <a:r>
              <a:rPr lang="en-US" sz="1931" b="true">
                <a:solidFill>
                  <a:srgbClr val="000000"/>
                </a:solidFill>
                <a:latin typeface="Open Sauce Bold"/>
                <a:ea typeface="Open Sauce Bold"/>
                <a:cs typeface="Open Sauce Bold"/>
                <a:sym typeface="Open Sauce Bold"/>
              </a:rPr>
              <a:t>Learn to detect and differentiate between financial statement fraud, asset misappropriation, corruption, and other fraud schemes.</a:t>
            </a:r>
          </a:p>
          <a:p>
            <a:pPr algn="l">
              <a:lnSpc>
                <a:spcPts val="2703"/>
              </a:lnSpc>
            </a:pPr>
            <a:r>
              <a:rPr lang="en-US" sz="1931" b="true">
                <a:solidFill>
                  <a:srgbClr val="000000"/>
                </a:solidFill>
                <a:latin typeface="Open Sauce Bold"/>
                <a:ea typeface="Open Sauce Bold"/>
                <a:cs typeface="Open Sauce Bold"/>
                <a:sym typeface="Open Sauce Bold"/>
              </a:rPr>
              <a:t>2. Develop Analytical Skills for Fraud Detection</a:t>
            </a:r>
          </a:p>
          <a:p>
            <a:pPr algn="l">
              <a:lnSpc>
                <a:spcPts val="2703"/>
              </a:lnSpc>
            </a:pPr>
            <a:r>
              <a:rPr lang="en-US" sz="1931" b="true">
                <a:solidFill>
                  <a:srgbClr val="000000"/>
                </a:solidFill>
                <a:latin typeface="Open Sauce Bold"/>
                <a:ea typeface="Open Sauce Bold"/>
                <a:cs typeface="Open Sauce Bold"/>
                <a:sym typeface="Open Sauce Bold"/>
              </a:rPr>
              <a:t>Understand how to recognize red flags, warning signs, and suspicious activities in financial records and operations.</a:t>
            </a:r>
          </a:p>
          <a:p>
            <a:pPr algn="l">
              <a:lnSpc>
                <a:spcPts val="2703"/>
              </a:lnSpc>
            </a:pPr>
            <a:r>
              <a:rPr lang="en-US" sz="1931" b="true">
                <a:solidFill>
                  <a:srgbClr val="000000"/>
                </a:solidFill>
                <a:latin typeface="Open Sauce Bold"/>
                <a:ea typeface="Open Sauce Bold"/>
                <a:cs typeface="Open Sauce Bold"/>
                <a:sym typeface="Open Sauce Bold"/>
              </a:rPr>
              <a:t>3. Enhance Knowledge of Legal Frameworks</a:t>
            </a:r>
          </a:p>
          <a:p>
            <a:pPr algn="l">
              <a:lnSpc>
                <a:spcPts val="2703"/>
              </a:lnSpc>
            </a:pPr>
            <a:r>
              <a:rPr lang="en-US" sz="1931" b="true">
                <a:solidFill>
                  <a:srgbClr val="000000"/>
                </a:solidFill>
                <a:latin typeface="Open Sauce Bold"/>
                <a:ea typeface="Open Sauce Bold"/>
                <a:cs typeface="Open Sauce Bold"/>
                <a:sym typeface="Open Sauce Bold"/>
              </a:rPr>
              <a:t>Gain expertise in the legal aspects of fraud investigations, including criminal and civil law, and how to apply them in fraud cases.</a:t>
            </a:r>
          </a:p>
          <a:p>
            <a:pPr algn="l">
              <a:lnSpc>
                <a:spcPts val="2703"/>
              </a:lnSpc>
            </a:pPr>
            <a:r>
              <a:rPr lang="en-US" sz="1931" b="true">
                <a:solidFill>
                  <a:srgbClr val="000000"/>
                </a:solidFill>
                <a:latin typeface="Open Sauce Bold"/>
                <a:ea typeface="Open Sauce Bold"/>
                <a:cs typeface="Open Sauce Bold"/>
                <a:sym typeface="Open Sauce Bold"/>
              </a:rPr>
              <a:t>4. Master Investigation Techniques</a:t>
            </a:r>
          </a:p>
          <a:p>
            <a:pPr algn="l">
              <a:lnSpc>
                <a:spcPts val="2703"/>
              </a:lnSpc>
            </a:pPr>
            <a:r>
              <a:rPr lang="en-US" sz="1931" b="true">
                <a:solidFill>
                  <a:srgbClr val="000000"/>
                </a:solidFill>
                <a:latin typeface="Open Sauce Bold"/>
                <a:ea typeface="Open Sauce Bold"/>
                <a:cs typeface="Open Sauce Bold"/>
                <a:sym typeface="Open Sauce Bold"/>
              </a:rPr>
              <a:t>Learn advanced investigative techniques, including evidence collection, document examination, and forensic accounting methods.</a:t>
            </a:r>
          </a:p>
          <a:p>
            <a:pPr algn="l">
              <a:lnSpc>
                <a:spcPts val="2703"/>
              </a:lnSpc>
            </a:pPr>
            <a:r>
              <a:rPr lang="en-US" sz="1931" b="true">
                <a:solidFill>
                  <a:srgbClr val="000000"/>
                </a:solidFill>
                <a:latin typeface="Open Sauce Bold"/>
                <a:ea typeface="Open Sauce Bold"/>
                <a:cs typeface="Open Sauce Bold"/>
                <a:sym typeface="Open Sauce Bold"/>
              </a:rPr>
              <a:t>5. Conduct Effective Interviews</a:t>
            </a:r>
          </a:p>
          <a:p>
            <a:pPr algn="l">
              <a:lnSpc>
                <a:spcPts val="2703"/>
              </a:lnSpc>
            </a:pPr>
            <a:r>
              <a:rPr lang="en-US" sz="1931" b="true">
                <a:solidFill>
                  <a:srgbClr val="000000"/>
                </a:solidFill>
                <a:latin typeface="Open Sauce Bold"/>
                <a:ea typeface="Open Sauce Bold"/>
                <a:cs typeface="Open Sauce Bold"/>
                <a:sym typeface="Open Sauce Bold"/>
              </a:rPr>
              <a:t>Develop the ability to interview fraud suspects, witnesses, and whistleblowers while adhering to legal and ethical standards.</a:t>
            </a:r>
          </a:p>
          <a:p>
            <a:pPr algn="l">
              <a:lnSpc>
                <a:spcPts val="2703"/>
              </a:lnSpc>
            </a:pPr>
            <a:r>
              <a:rPr lang="en-US" sz="1931" b="true">
                <a:solidFill>
                  <a:srgbClr val="000000"/>
                </a:solidFill>
                <a:latin typeface="Open Sauce Bold"/>
                <a:ea typeface="Open Sauce Bold"/>
                <a:cs typeface="Open Sauce Bold"/>
                <a:sym typeface="Open Sauce Bold"/>
              </a:rPr>
              <a:t>6. Apply Risk Assessment Strategies</a:t>
            </a:r>
          </a:p>
          <a:p>
            <a:pPr algn="l">
              <a:lnSpc>
                <a:spcPts val="2703"/>
              </a:lnSpc>
            </a:pPr>
            <a:r>
              <a:rPr lang="en-US" sz="1931" b="true">
                <a:solidFill>
                  <a:srgbClr val="000000"/>
                </a:solidFill>
                <a:latin typeface="Open Sauce Bold"/>
                <a:ea typeface="Open Sauce Bold"/>
                <a:cs typeface="Open Sauce Bold"/>
                <a:sym typeface="Open Sauce Bold"/>
              </a:rPr>
              <a:t>Understand how to assess fraud risks within organizations and design tailored fraud prevention and detection strategies.</a:t>
            </a:r>
          </a:p>
          <a:p>
            <a:pPr algn="l">
              <a:lnSpc>
                <a:spcPts val="2703"/>
              </a:lnSpc>
            </a:pPr>
            <a:r>
              <a:rPr lang="en-US" sz="1931" b="true">
                <a:solidFill>
                  <a:srgbClr val="000000"/>
                </a:solidFill>
                <a:latin typeface="Open Sauce Bold"/>
                <a:ea typeface="Open Sauce Bold"/>
                <a:cs typeface="Open Sauce Bold"/>
                <a:sym typeface="Open Sauce Bold"/>
              </a:rPr>
              <a:t>7. Implement Preventive Controls</a:t>
            </a:r>
          </a:p>
          <a:p>
            <a:pPr algn="l">
              <a:lnSpc>
                <a:spcPts val="2703"/>
              </a:lnSpc>
            </a:pPr>
            <a:r>
              <a:rPr lang="en-US" sz="1931" b="true">
                <a:solidFill>
                  <a:srgbClr val="000000"/>
                </a:solidFill>
                <a:latin typeface="Open Sauce Bold"/>
                <a:ea typeface="Open Sauce Bold"/>
                <a:cs typeface="Open Sauce Bold"/>
                <a:sym typeface="Open Sauce Bold"/>
              </a:rPr>
              <a:t>Learn how to establish and strengthen internal controls, policies, and procedures to prevent fraud within the organization.</a:t>
            </a:r>
          </a:p>
          <a:p>
            <a:pPr algn="l">
              <a:lnSpc>
                <a:spcPts val="2703"/>
              </a:lnSpc>
            </a:pPr>
            <a:r>
              <a:rPr lang="en-US" sz="1931" b="true">
                <a:solidFill>
                  <a:srgbClr val="000000"/>
                </a:solidFill>
                <a:latin typeface="Open Sauce Bold"/>
                <a:ea typeface="Open Sauce Bold"/>
                <a:cs typeface="Open Sauce Bold"/>
                <a:sym typeface="Open Sauce Bold"/>
              </a:rPr>
              <a:t>8. Use Technology in Fraud Detection</a:t>
            </a:r>
          </a:p>
          <a:p>
            <a:pPr algn="l">
              <a:lnSpc>
                <a:spcPts val="2703"/>
              </a:lnSpc>
            </a:pPr>
            <a:r>
              <a:rPr lang="en-US" sz="1931" b="true">
                <a:solidFill>
                  <a:srgbClr val="000000"/>
                </a:solidFill>
                <a:latin typeface="Open Sauce Bold"/>
                <a:ea typeface="Open Sauce Bold"/>
                <a:cs typeface="Open Sauce Bold"/>
                <a:sym typeface="Open Sauce Bold"/>
              </a:rPr>
              <a:t>Acquire the skills to utilize digital tools, software, and data analytics to detect, investigate, and prevent fraud effectively.</a:t>
            </a:r>
          </a:p>
          <a:p>
            <a:pPr algn="l">
              <a:lnSpc>
                <a:spcPts val="2703"/>
              </a:lnSpc>
            </a:pPr>
            <a:r>
              <a:rPr lang="en-US" sz="1931" b="true">
                <a:solidFill>
                  <a:srgbClr val="000000"/>
                </a:solidFill>
                <a:latin typeface="Open Sauce Bold"/>
                <a:ea typeface="Open Sauce Bold"/>
                <a:cs typeface="Open Sauce Bold"/>
                <a:sym typeface="Open Sauce Bold"/>
              </a:rPr>
              <a:t>9. Understand the Impact of Cyber Fraud</a:t>
            </a:r>
          </a:p>
          <a:p>
            <a:pPr algn="l">
              <a:lnSpc>
                <a:spcPts val="2703"/>
              </a:lnSpc>
            </a:pPr>
            <a:r>
              <a:rPr lang="en-US" sz="1931" b="true">
                <a:solidFill>
                  <a:srgbClr val="000000"/>
                </a:solidFill>
                <a:latin typeface="Open Sauce Bold"/>
                <a:ea typeface="Open Sauce Bold"/>
                <a:cs typeface="Open Sauce Bold"/>
                <a:sym typeface="Open Sauce Bold"/>
              </a:rPr>
              <a:t>Gain expertise in identifying and addressing emerging cyber fraud schemes, including digital theft, hacking, and phishing.</a:t>
            </a:r>
          </a:p>
          <a:p>
            <a:pPr algn="l">
              <a:lnSpc>
                <a:spcPts val="2703"/>
              </a:lnSpc>
            </a:pPr>
            <a:r>
              <a:rPr lang="en-US" sz="1931" b="true">
                <a:solidFill>
                  <a:srgbClr val="000000"/>
                </a:solidFill>
                <a:latin typeface="Open Sauce Bold"/>
                <a:ea typeface="Open Sauce Bold"/>
                <a:cs typeface="Open Sauce Bold"/>
                <a:sym typeface="Open Sauce Bold"/>
              </a:rPr>
              <a:t>10. Promote Ethical Practices and Professionalism</a:t>
            </a:r>
          </a:p>
          <a:p>
            <a:pPr algn="l">
              <a:lnSpc>
                <a:spcPts val="2703"/>
              </a:lnSpc>
            </a:pPr>
            <a:r>
              <a:rPr lang="en-US" sz="1931" b="true">
                <a:solidFill>
                  <a:srgbClr val="000000"/>
                </a:solidFill>
                <a:latin typeface="Open Sauce Bold"/>
                <a:ea typeface="Open Sauce Bold"/>
                <a:cs typeface="Open Sauce Bold"/>
                <a:sym typeface="Open Sauce Bold"/>
              </a:rPr>
              <a:t>Adhere to high ethical standards, follow the ACFE Code of Ethics, and demonstrate professionalism in all fraud investigations.</a:t>
            </a:r>
          </a:p>
          <a:p>
            <a:pPr algn="l">
              <a:lnSpc>
                <a:spcPts val="2703"/>
              </a:lnSpc>
            </a:pPr>
            <a:r>
              <a:rPr lang="en-US" sz="1931" b="true">
                <a:solidFill>
                  <a:srgbClr val="000000"/>
                </a:solidFill>
                <a:latin typeface="Open Sauce Bold"/>
                <a:ea typeface="Open Sauce Bold"/>
                <a:cs typeface="Open Sauce Bold"/>
                <a:sym typeface="Open Sauce Bold"/>
              </a:rPr>
              <a:t>11. Enhance Communication and Reporting Skills</a:t>
            </a:r>
          </a:p>
          <a:p>
            <a:pPr algn="l">
              <a:lnSpc>
                <a:spcPts val="2703"/>
              </a:lnSpc>
            </a:pPr>
            <a:r>
              <a:rPr lang="en-US" sz="1931" b="true">
                <a:solidFill>
                  <a:srgbClr val="000000"/>
                </a:solidFill>
                <a:latin typeface="Open Sauce Bold"/>
                <a:ea typeface="Open Sauce Bold"/>
                <a:cs typeface="Open Sauce Bold"/>
                <a:sym typeface="Open Sauce Bold"/>
              </a:rPr>
              <a:t>Learn to effectively communicate findings through written reports and oral presentations to management, law enforcement, or courts.</a:t>
            </a:r>
          </a:p>
        </p:txBody>
      </p:sp>
      <p:sp>
        <p:nvSpPr>
          <p:cNvPr name="TextBox 3" id="3"/>
          <p:cNvSpPr txBox="true"/>
          <p:nvPr/>
        </p:nvSpPr>
        <p:spPr>
          <a:xfrm rot="0">
            <a:off x="473905" y="1226151"/>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072187" y="-7032487"/>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249221" y="9258300"/>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DAGdbYNEzbE</dc:identifier>
  <dcterms:modified xsi:type="dcterms:W3CDTF">2011-08-01T06:04:30Z</dcterms:modified>
  <cp:revision>1</cp:revision>
  <dc:title>CFE (Certified Fraud Examiner)</dc:title>
</cp:coreProperties>
</file>