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Open Sauce Bold" charset="1" panose="00000800000000000000"/>
      <p:regular r:id="rId17"/>
    </p:embeddedFont>
    <p:embeddedFont>
      <p:font typeface="Open Sauce" charset="1" panose="00000500000000000000"/>
      <p:regular r:id="rId18"/>
    </p:embeddedFont>
    <p:embeddedFont>
      <p:font typeface="Arial Bold" charset="1" panose="020B0802020202020204"/>
      <p:regular r:id="rId19"/>
    </p:embeddedFont>
    <p:embeddedFont>
      <p:font typeface="Roboto" charset="1" panose="02000000000000000000"/>
      <p:regular r:id="rId20"/>
    </p:embeddedFont>
    <p:embeddedFont>
      <p:font typeface="Canva Sans Bold" charset="1" panose="020B0803030501040103"/>
      <p:regular r:id="rId21"/>
    </p:embeddedFont>
    <p:embeddedFont>
      <p:font typeface="Arial" charset="1" panose="020B0502020202020204"/>
      <p:regular r:id="rId22"/>
    </p:embeddedFont>
    <p:embeddedFont>
      <p:font typeface="Roboto Bold" charset="1" panose="02000000000000000000"/>
      <p:regular r:id="rId23"/>
    </p:embeddedFont>
    <p:embeddedFont>
      <p:font typeface="Canva Sans" charset="1" panose="020B0503030501040103"/>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24" Target="fonts/font24.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 Id="rId4"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3219084" y="-3221081"/>
            <a:ext cx="4422993" cy="442299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1714818">
            <a:off x="-1583873" y="8319094"/>
            <a:ext cx="2217298" cy="2217298"/>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977928" y="6314554"/>
            <a:ext cx="4206275" cy="4206275"/>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12019868" y="9427743"/>
            <a:ext cx="2186172" cy="2186172"/>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4" id="14"/>
          <p:cNvGrpSpPr/>
          <p:nvPr/>
        </p:nvGrpSpPr>
        <p:grpSpPr>
          <a:xfrm rot="0">
            <a:off x="17591083" y="-796215"/>
            <a:ext cx="1393835" cy="1393835"/>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7" id="17"/>
          <p:cNvSpPr/>
          <p:nvPr/>
        </p:nvSpPr>
        <p:spPr>
          <a:xfrm flipH="false" flipV="false" rot="0">
            <a:off x="8461960" y="114580"/>
            <a:ext cx="1871377" cy="1247097"/>
          </a:xfrm>
          <a:custGeom>
            <a:avLst/>
            <a:gdLst/>
            <a:ahLst/>
            <a:cxnLst/>
            <a:rect r="r" b="b" t="t" l="l"/>
            <a:pathLst>
              <a:path h="1247097" w="1871377">
                <a:moveTo>
                  <a:pt x="0" y="0"/>
                </a:moveTo>
                <a:lnTo>
                  <a:pt x="1871376" y="0"/>
                </a:lnTo>
                <a:lnTo>
                  <a:pt x="1871376" y="1247097"/>
                </a:lnTo>
                <a:lnTo>
                  <a:pt x="0" y="1247097"/>
                </a:lnTo>
                <a:lnTo>
                  <a:pt x="0" y="0"/>
                </a:lnTo>
                <a:close/>
              </a:path>
            </a:pathLst>
          </a:custGeom>
          <a:blipFill>
            <a:blip r:embed="rId2"/>
            <a:stretch>
              <a:fillRect l="0" t="0" r="0" b="0"/>
            </a:stretch>
          </a:blipFill>
        </p:spPr>
      </p:sp>
      <p:sp>
        <p:nvSpPr>
          <p:cNvPr name="Freeform 18" id="18"/>
          <p:cNvSpPr/>
          <p:nvPr/>
        </p:nvSpPr>
        <p:spPr>
          <a:xfrm flipH="false" flipV="false" rot="0">
            <a:off x="16432080" y="0"/>
            <a:ext cx="1855920" cy="1075076"/>
          </a:xfrm>
          <a:custGeom>
            <a:avLst/>
            <a:gdLst/>
            <a:ahLst/>
            <a:cxnLst/>
            <a:rect r="r" b="b" t="t" l="l"/>
            <a:pathLst>
              <a:path h="1075076" w="1855920">
                <a:moveTo>
                  <a:pt x="0" y="0"/>
                </a:moveTo>
                <a:lnTo>
                  <a:pt x="1855920" y="0"/>
                </a:lnTo>
                <a:lnTo>
                  <a:pt x="1855920" y="1075076"/>
                </a:lnTo>
                <a:lnTo>
                  <a:pt x="0" y="1075076"/>
                </a:lnTo>
                <a:lnTo>
                  <a:pt x="0" y="0"/>
                </a:lnTo>
                <a:close/>
              </a:path>
            </a:pathLst>
          </a:custGeom>
          <a:blipFill>
            <a:blip r:embed="rId3"/>
            <a:stretch>
              <a:fillRect l="0" t="0" r="0" b="0"/>
            </a:stretch>
          </a:blipFill>
        </p:spPr>
      </p:sp>
      <p:sp>
        <p:nvSpPr>
          <p:cNvPr name="Freeform 19" id="19"/>
          <p:cNvSpPr/>
          <p:nvPr/>
        </p:nvSpPr>
        <p:spPr>
          <a:xfrm flipH="false" flipV="false" rot="0">
            <a:off x="0" y="-7259"/>
            <a:ext cx="2363217" cy="1368936"/>
          </a:xfrm>
          <a:custGeom>
            <a:avLst/>
            <a:gdLst/>
            <a:ahLst/>
            <a:cxnLst/>
            <a:rect r="r" b="b" t="t" l="l"/>
            <a:pathLst>
              <a:path h="1368936" w="2363217">
                <a:moveTo>
                  <a:pt x="0" y="0"/>
                </a:moveTo>
                <a:lnTo>
                  <a:pt x="2363217" y="0"/>
                </a:lnTo>
                <a:lnTo>
                  <a:pt x="2363217" y="1368936"/>
                </a:lnTo>
                <a:lnTo>
                  <a:pt x="0" y="1368936"/>
                </a:lnTo>
                <a:lnTo>
                  <a:pt x="0" y="0"/>
                </a:lnTo>
                <a:close/>
              </a:path>
            </a:pathLst>
          </a:custGeom>
          <a:blipFill>
            <a:blip r:embed="rId4"/>
            <a:stretch>
              <a:fillRect l="0" t="0" r="0" b="0"/>
            </a:stretch>
          </a:blipFill>
        </p:spPr>
      </p:sp>
      <p:sp>
        <p:nvSpPr>
          <p:cNvPr name="Freeform 20" id="20"/>
          <p:cNvSpPr/>
          <p:nvPr/>
        </p:nvSpPr>
        <p:spPr>
          <a:xfrm flipH="false" flipV="false" rot="0">
            <a:off x="3535499" y="3655953"/>
            <a:ext cx="11724298" cy="4963155"/>
          </a:xfrm>
          <a:custGeom>
            <a:avLst/>
            <a:gdLst/>
            <a:ahLst/>
            <a:cxnLst/>
            <a:rect r="r" b="b" t="t" l="l"/>
            <a:pathLst>
              <a:path h="4963155" w="11724298">
                <a:moveTo>
                  <a:pt x="0" y="0"/>
                </a:moveTo>
                <a:lnTo>
                  <a:pt x="11724298" y="0"/>
                </a:lnTo>
                <a:lnTo>
                  <a:pt x="11724298" y="4963155"/>
                </a:lnTo>
                <a:lnTo>
                  <a:pt x="0" y="4963155"/>
                </a:lnTo>
                <a:lnTo>
                  <a:pt x="0" y="0"/>
                </a:lnTo>
                <a:close/>
              </a:path>
            </a:pathLst>
          </a:custGeom>
          <a:blipFill>
            <a:blip r:embed="rId5"/>
            <a:stretch>
              <a:fillRect l="-5902" t="-980" r="-2495" b="-980"/>
            </a:stretch>
          </a:blipFill>
        </p:spPr>
      </p:sp>
      <p:sp>
        <p:nvSpPr>
          <p:cNvPr name="TextBox 21" id="21"/>
          <p:cNvSpPr txBox="true"/>
          <p:nvPr/>
        </p:nvSpPr>
        <p:spPr>
          <a:xfrm rot="0">
            <a:off x="351028" y="1785161"/>
            <a:ext cx="13012093" cy="743016"/>
          </a:xfrm>
          <a:prstGeom prst="rect">
            <a:avLst/>
          </a:prstGeom>
        </p:spPr>
        <p:txBody>
          <a:bodyPr anchor="t" rtlCol="false" tIns="0" lIns="0" bIns="0" rIns="0">
            <a:spAutoFit/>
          </a:bodyPr>
          <a:lstStyle/>
          <a:p>
            <a:pPr algn="l" marL="0" indent="0" lvl="0">
              <a:lnSpc>
                <a:spcPts val="5700"/>
              </a:lnSpc>
            </a:pPr>
            <a:r>
              <a:rPr lang="en-US" b="true" sz="5000" spc="-360">
                <a:solidFill>
                  <a:srgbClr val="000000"/>
                </a:solidFill>
                <a:latin typeface="Open Sauce Bold"/>
                <a:ea typeface="Open Sauce Bold"/>
                <a:cs typeface="Open Sauce Bold"/>
                <a:sym typeface="Open Sauce Bold"/>
              </a:rPr>
              <a:t>IC3 (Internet and Computing Core Certification)</a:t>
            </a:r>
          </a:p>
        </p:txBody>
      </p:sp>
      <p:sp>
        <p:nvSpPr>
          <p:cNvPr name="TextBox 22" id="22"/>
          <p:cNvSpPr txBox="true"/>
          <p:nvPr/>
        </p:nvSpPr>
        <p:spPr>
          <a:xfrm rot="0">
            <a:off x="1108649" y="9710766"/>
            <a:ext cx="8097458" cy="290916"/>
          </a:xfrm>
          <a:prstGeom prst="rect">
            <a:avLst/>
          </a:prstGeom>
        </p:spPr>
        <p:txBody>
          <a:bodyPr anchor="t" rtlCol="false" tIns="0" lIns="0" bIns="0" rIns="0">
            <a:spAutoFit/>
          </a:bodyPr>
          <a:lstStyle/>
          <a:p>
            <a:pPr algn="l" marL="0" indent="0" lvl="0">
              <a:lnSpc>
                <a:spcPts val="2423"/>
              </a:lnSpc>
              <a:spcBef>
                <a:spcPct val="0"/>
              </a:spcBef>
            </a:pPr>
            <a:r>
              <a:rPr lang="en-US" sz="1731">
                <a:solidFill>
                  <a:srgbClr val="000000"/>
                </a:solidFill>
                <a:latin typeface="Open Sauce"/>
                <a:ea typeface="Open Sauce"/>
                <a:cs typeface="Open Sauce"/>
                <a:sym typeface="Open Sauce"/>
              </a:rPr>
              <a:t>CCNA</a:t>
            </a:r>
          </a:p>
        </p:txBody>
      </p:sp>
      <p:sp>
        <p:nvSpPr>
          <p:cNvPr name="TextBox 23" id="23"/>
          <p:cNvSpPr txBox="true"/>
          <p:nvPr/>
        </p:nvSpPr>
        <p:spPr>
          <a:xfrm rot="0">
            <a:off x="14206040" y="9761017"/>
            <a:ext cx="3865552" cy="240665"/>
          </a:xfrm>
          <a:prstGeom prst="rect">
            <a:avLst/>
          </a:prstGeom>
        </p:spPr>
        <p:txBody>
          <a:bodyPr anchor="t" rtlCol="false" tIns="0" lIns="0" bIns="0" rIns="0">
            <a:spAutoFit/>
          </a:bodyPr>
          <a:lstStyle/>
          <a:p>
            <a:pPr algn="ctr" marL="0" indent="0" lvl="0">
              <a:lnSpc>
                <a:spcPts val="1960"/>
              </a:lnSpc>
              <a:spcBef>
                <a:spcPct val="0"/>
              </a:spcBef>
            </a:pPr>
            <a:r>
              <a:rPr lang="en-US" sz="1400">
                <a:solidFill>
                  <a:srgbClr val="000000"/>
                </a:solidFill>
                <a:latin typeface="Open Sauce"/>
                <a:ea typeface="Open Sauce"/>
                <a:cs typeface="Open Sauce"/>
                <a:sym typeface="Open Sauce"/>
              </a:rPr>
              <a:t>ADVACED-SYSTEMS-FOR-EDUCATION.COM</a:t>
            </a:r>
          </a:p>
        </p:txBody>
      </p:sp>
      <p:sp>
        <p:nvSpPr>
          <p:cNvPr name="TextBox 24" id="24"/>
          <p:cNvSpPr txBox="true"/>
          <p:nvPr/>
        </p:nvSpPr>
        <p:spPr>
          <a:xfrm rot="0">
            <a:off x="9136454" y="3455928"/>
            <a:ext cx="8841474" cy="676270"/>
          </a:xfrm>
          <a:prstGeom prst="rect">
            <a:avLst/>
          </a:prstGeom>
        </p:spPr>
        <p:txBody>
          <a:bodyPr anchor="t" rtlCol="false" tIns="0" lIns="0" bIns="0" rIns="0">
            <a:spAutoFit/>
          </a:bodyPr>
          <a:lstStyle/>
          <a:p>
            <a:pPr algn="r" rtl="true" marL="403734" indent="-201867" lvl="1">
              <a:lnSpc>
                <a:spcPts val="2618"/>
              </a:lnSpc>
              <a:buFont typeface="Arial"/>
              <a:buChar char="•"/>
            </a:pPr>
            <a:r>
              <a:rPr lang="ar-EG" b="true" sz="1870">
                <a:solidFill>
                  <a:srgbClr val="000000"/>
                </a:solidFill>
                <a:latin typeface="Arial Bold"/>
                <a:ea typeface="Arial Bold"/>
                <a:cs typeface="Arial Bold"/>
                <a:sym typeface="Arial Bold"/>
                <a:rtl val="true"/>
              </a:rPr>
              <a:t>مدة الدورة:</a:t>
            </a:r>
          </a:p>
          <a:p>
            <a:pPr algn="r">
              <a:lnSpc>
                <a:spcPts val="2618"/>
              </a:lnSpc>
            </a:pPr>
            <a:r>
              <a:rPr lang="en-US" b="true" sz="1870">
                <a:solidFill>
                  <a:srgbClr val="000000"/>
                </a:solidFill>
                <a:latin typeface="Arial Bold"/>
                <a:ea typeface="Arial Bold"/>
                <a:cs typeface="Arial Bold"/>
                <a:sym typeface="Arial Bold"/>
              </a:rPr>
              <a:t>30-50 </a:t>
            </a:r>
            <a:r>
              <a:rPr lang="ar-EG" b="true" sz="1870">
                <a:solidFill>
                  <a:srgbClr val="000000"/>
                </a:solidFill>
                <a:latin typeface="Arial Bold"/>
                <a:ea typeface="Arial Bold"/>
                <a:cs typeface="Arial Bold"/>
                <a:sym typeface="Arial Bold"/>
                <a:rtl val="true"/>
              </a:rPr>
              <a:t>ساعة</a:t>
            </a:r>
            <a:r>
              <a:rPr lang="en-US" b="true" sz="1870">
                <a:solidFill>
                  <a:srgbClr val="000000"/>
                </a:solidFill>
                <a:latin typeface="Arial Bold"/>
                <a:ea typeface="Arial Bold"/>
                <a:cs typeface="Arial Bold"/>
                <a:sym typeface="Arial Bold"/>
              </a:rPr>
              <a:t> </a:t>
            </a:r>
          </a:p>
        </p:txBody>
      </p:sp>
      <p:sp>
        <p:nvSpPr>
          <p:cNvPr name="TextBox 25" id="25"/>
          <p:cNvSpPr txBox="true"/>
          <p:nvPr/>
        </p:nvSpPr>
        <p:spPr>
          <a:xfrm rot="0">
            <a:off x="5990619" y="2572781"/>
            <a:ext cx="11774456" cy="838543"/>
          </a:xfrm>
          <a:prstGeom prst="rect">
            <a:avLst/>
          </a:prstGeom>
        </p:spPr>
        <p:txBody>
          <a:bodyPr anchor="t" rtlCol="false" tIns="0" lIns="0" bIns="0" rIns="0">
            <a:spAutoFit/>
          </a:bodyPr>
          <a:lstStyle/>
          <a:p>
            <a:pPr algn="r" rtl="true" marL="0" indent="0" lvl="0">
              <a:lnSpc>
                <a:spcPts val="5741"/>
              </a:lnSpc>
            </a:pPr>
            <a:r>
              <a:rPr lang="ar-EG" b="true" sz="5036" spc="-362">
                <a:solidFill>
                  <a:srgbClr val="000000"/>
                </a:solidFill>
                <a:latin typeface="Arial Bold"/>
                <a:ea typeface="Arial Bold"/>
                <a:cs typeface="Arial Bold"/>
                <a:sym typeface="Arial Bold"/>
                <a:rtl val="true"/>
              </a:rPr>
              <a:t>الشهادة الدولية للحاسب والانترنت</a:t>
            </a:r>
          </a:p>
        </p:txBody>
      </p:sp>
      <p:sp>
        <p:nvSpPr>
          <p:cNvPr name="TextBox 26" id="26"/>
          <p:cNvSpPr txBox="true"/>
          <p:nvPr/>
        </p:nvSpPr>
        <p:spPr>
          <a:xfrm rot="0">
            <a:off x="470800" y="2893958"/>
            <a:ext cx="8841474" cy="638170"/>
          </a:xfrm>
          <a:prstGeom prst="rect">
            <a:avLst/>
          </a:prstGeom>
        </p:spPr>
        <p:txBody>
          <a:bodyPr anchor="t" rtlCol="false" tIns="0" lIns="0" bIns="0" rIns="0">
            <a:spAutoFit/>
          </a:bodyPr>
          <a:lstStyle/>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Duration: </a:t>
            </a:r>
          </a:p>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30-50 hours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237521" y="9951183"/>
            <a:ext cx="4318004" cy="431800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1449633" y="8649074"/>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6072187" y="-7032487"/>
            <a:ext cx="8646264" cy="8646264"/>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1" id="11"/>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12" id="12"/>
          <p:cNvSpPr txBox="true"/>
          <p:nvPr/>
        </p:nvSpPr>
        <p:spPr>
          <a:xfrm rot="0">
            <a:off x="12192467" y="2378271"/>
            <a:ext cx="5488394" cy="401441"/>
          </a:xfrm>
          <a:prstGeom prst="rect">
            <a:avLst/>
          </a:prstGeom>
        </p:spPr>
        <p:txBody>
          <a:bodyPr anchor="t" rtlCol="false" tIns="0" lIns="0" bIns="0" rIns="0">
            <a:spAutoFit/>
          </a:bodyPr>
          <a:lstStyle/>
          <a:p>
            <a:pPr algn="r" rtl="true" marL="0" indent="0" lvl="0">
              <a:lnSpc>
                <a:spcPts val="3058"/>
              </a:lnSpc>
              <a:spcBef>
                <a:spcPct val="0"/>
              </a:spcBef>
            </a:pPr>
            <a:r>
              <a:rPr lang="ar-EG" b="true" sz="2682" spc="-193">
                <a:solidFill>
                  <a:srgbClr val="000000"/>
                </a:solidFill>
                <a:latin typeface="Roboto Bold"/>
                <a:ea typeface="Roboto Bold"/>
                <a:cs typeface="Roboto Bold"/>
                <a:sym typeface="Roboto Bold"/>
                <a:rtl val="true"/>
              </a:rPr>
              <a:t>الأهداف التفصيلية للبرنامج:</a:t>
            </a:r>
          </a:p>
        </p:txBody>
      </p:sp>
      <p:sp>
        <p:nvSpPr>
          <p:cNvPr name="TextBox 13" id="13"/>
          <p:cNvSpPr txBox="true"/>
          <p:nvPr/>
        </p:nvSpPr>
        <p:spPr>
          <a:xfrm rot="0">
            <a:off x="607139" y="3015809"/>
            <a:ext cx="17073722" cy="5485718"/>
          </a:xfrm>
          <a:prstGeom prst="rect">
            <a:avLst/>
          </a:prstGeom>
        </p:spPr>
        <p:txBody>
          <a:bodyPr anchor="t" rtlCol="false" tIns="0" lIns="0" bIns="0" rIns="0">
            <a:spAutoFit/>
          </a:bodyPr>
          <a:lstStyle/>
          <a:p>
            <a:pPr algn="just" rtl="true">
              <a:lnSpc>
                <a:spcPts val="2720"/>
              </a:lnSpc>
            </a:pPr>
            <a:r>
              <a:rPr lang="en-US" sz="1943">
                <a:solidFill>
                  <a:srgbClr val="000000"/>
                </a:solidFill>
                <a:latin typeface="Roboto"/>
                <a:ea typeface="Roboto"/>
                <a:cs typeface="Roboto"/>
                <a:sym typeface="Roboto"/>
              </a:rPr>
              <a:t>1</a:t>
            </a:r>
            <a:r>
              <a:rPr lang="ar-EG" sz="1943">
                <a:solidFill>
                  <a:srgbClr val="000000"/>
                </a:solidFill>
                <a:latin typeface="Roboto"/>
                <a:ea typeface="Roboto"/>
                <a:cs typeface="Roboto"/>
                <a:sym typeface="Roboto"/>
                <a:rtl val="true"/>
              </a:rPr>
              <a:t>. فهم مكونات الحاسوب والبرمجيات: اكتساب المعرفة بمكونات الحاسوب وكيفية تفاعلها، بما في ذلك أنظمة التشغيل وإدارة الملفات.</a:t>
            </a:r>
          </a:p>
          <a:p>
            <a:pPr algn="just" rtl="true">
              <a:lnSpc>
                <a:spcPts val="2720"/>
              </a:lnSpc>
            </a:pPr>
            <a:r>
              <a:rPr lang="en-US" sz="1943">
                <a:solidFill>
                  <a:srgbClr val="000000"/>
                </a:solidFill>
                <a:latin typeface="Roboto"/>
                <a:ea typeface="Roboto"/>
                <a:cs typeface="Roboto"/>
                <a:sym typeface="Roboto"/>
              </a:rPr>
              <a:t>2</a:t>
            </a:r>
            <a:r>
              <a:rPr lang="ar-EG" sz="1943">
                <a:solidFill>
                  <a:srgbClr val="000000"/>
                </a:solidFill>
                <a:latin typeface="Roboto"/>
                <a:ea typeface="Roboto"/>
                <a:cs typeface="Roboto"/>
                <a:sym typeface="Roboto"/>
                <a:rtl val="true"/>
              </a:rPr>
              <a:t>. إتقان التطبيقات الأساسية: تطوير المهارات في التطبيقات الأساسية مثل معالجة النصوص والجداول الإلكترونية وأدوات العروض التقديمية.</a:t>
            </a:r>
          </a:p>
          <a:p>
            <a:pPr algn="just" rtl="true">
              <a:lnSpc>
                <a:spcPts val="2720"/>
              </a:lnSpc>
            </a:pPr>
            <a:r>
              <a:rPr lang="en-US" sz="1943">
                <a:solidFill>
                  <a:srgbClr val="000000"/>
                </a:solidFill>
                <a:latin typeface="Roboto"/>
                <a:ea typeface="Roboto"/>
                <a:cs typeface="Roboto"/>
                <a:sym typeface="Roboto"/>
              </a:rPr>
              <a:t>3</a:t>
            </a:r>
            <a:r>
              <a:rPr lang="ar-EG" sz="1943">
                <a:solidFill>
                  <a:srgbClr val="000000"/>
                </a:solidFill>
                <a:latin typeface="Roboto"/>
                <a:ea typeface="Roboto"/>
                <a:cs typeface="Roboto"/>
                <a:sym typeface="Roboto"/>
                <a:rtl val="true"/>
              </a:rPr>
              <a:t>. التصفح الآمن للإنترنت: تعلم استخدام المتصفحات ومحركات البحث والموارد الإلكترونية مع تطبيق عادات آمنة على الإنترنت.</a:t>
            </a:r>
          </a:p>
          <a:p>
            <a:pPr algn="just" rtl="true">
              <a:lnSpc>
                <a:spcPts val="2720"/>
              </a:lnSpc>
            </a:pPr>
            <a:r>
              <a:rPr lang="en-US" sz="1943">
                <a:solidFill>
                  <a:srgbClr val="000000"/>
                </a:solidFill>
                <a:latin typeface="Roboto"/>
                <a:ea typeface="Roboto"/>
                <a:cs typeface="Roboto"/>
                <a:sym typeface="Roboto"/>
              </a:rPr>
              <a:t>4</a:t>
            </a:r>
            <a:r>
              <a:rPr lang="ar-EG" sz="1943">
                <a:solidFill>
                  <a:srgbClr val="000000"/>
                </a:solidFill>
                <a:latin typeface="Roboto"/>
                <a:ea typeface="Roboto"/>
                <a:cs typeface="Roboto"/>
                <a:sym typeface="Roboto"/>
                <a:rtl val="true"/>
              </a:rPr>
              <a:t>. تحسين التواصل الرقمي: استخدام البريد الإلكتروني ومنصات المراسلة وأدوات التعاون بفعالية في البيئات المهنية والشخصية.</a:t>
            </a:r>
          </a:p>
          <a:p>
            <a:pPr algn="just" rtl="true">
              <a:lnSpc>
                <a:spcPts val="2720"/>
              </a:lnSpc>
            </a:pPr>
            <a:r>
              <a:rPr lang="en-US" sz="1943">
                <a:solidFill>
                  <a:srgbClr val="000000"/>
                </a:solidFill>
                <a:latin typeface="Roboto"/>
                <a:ea typeface="Roboto"/>
                <a:cs typeface="Roboto"/>
                <a:sym typeface="Roboto"/>
              </a:rPr>
              <a:t>5</a:t>
            </a:r>
            <a:r>
              <a:rPr lang="ar-EG" sz="1943">
                <a:solidFill>
                  <a:srgbClr val="000000"/>
                </a:solidFill>
                <a:latin typeface="Roboto"/>
                <a:ea typeface="Roboto"/>
                <a:cs typeface="Roboto"/>
                <a:sym typeface="Roboto"/>
                <a:rtl val="true"/>
              </a:rPr>
              <a:t>. تعزيز الوعي بالأمن السيبراني: فهم أساسيات الأمن السيبراني، والتعرف على التهديدات، وتنفيذ التدابير الوقائية.</a:t>
            </a:r>
          </a:p>
          <a:p>
            <a:pPr algn="just" rtl="true">
              <a:lnSpc>
                <a:spcPts val="2720"/>
              </a:lnSpc>
            </a:pPr>
            <a:r>
              <a:rPr lang="en-US" sz="1943">
                <a:solidFill>
                  <a:srgbClr val="000000"/>
                </a:solidFill>
                <a:latin typeface="Roboto"/>
                <a:ea typeface="Roboto"/>
                <a:cs typeface="Roboto"/>
                <a:sym typeface="Roboto"/>
              </a:rPr>
              <a:t>6</a:t>
            </a:r>
            <a:r>
              <a:rPr lang="ar-EG" sz="1943">
                <a:solidFill>
                  <a:srgbClr val="000000"/>
                </a:solidFill>
                <a:latin typeface="Roboto"/>
                <a:ea typeface="Roboto"/>
                <a:cs typeface="Roboto"/>
                <a:sym typeface="Roboto"/>
                <a:rtl val="true"/>
              </a:rPr>
              <a:t>. ممارسة المواطنة الرقمية: تعزيز الاستخدام المسؤول والأخلاقي للتكنولوجيا في العالم الرقمي المتصل.</a:t>
            </a:r>
          </a:p>
          <a:p>
            <a:pPr algn="just" rtl="true">
              <a:lnSpc>
                <a:spcPts val="2720"/>
              </a:lnSpc>
            </a:pPr>
            <a:r>
              <a:rPr lang="en-US" sz="1943">
                <a:solidFill>
                  <a:srgbClr val="000000"/>
                </a:solidFill>
                <a:latin typeface="Roboto"/>
                <a:ea typeface="Roboto"/>
                <a:cs typeface="Roboto"/>
                <a:sym typeface="Roboto"/>
              </a:rPr>
              <a:t>7</a:t>
            </a:r>
            <a:r>
              <a:rPr lang="ar-EG" sz="1943">
                <a:solidFill>
                  <a:srgbClr val="000000"/>
                </a:solidFill>
                <a:latin typeface="Roboto"/>
                <a:ea typeface="Roboto"/>
                <a:cs typeface="Roboto"/>
                <a:sym typeface="Roboto"/>
                <a:rtl val="true"/>
              </a:rPr>
              <a:t>. استكشاف الحوسبة السحابية: التعرف على التخزين السحابي وأدوات التعاون لتحسين الإنتاجية.</a:t>
            </a:r>
          </a:p>
          <a:p>
            <a:pPr algn="just" rtl="true">
              <a:lnSpc>
                <a:spcPts val="2720"/>
              </a:lnSpc>
            </a:pPr>
            <a:r>
              <a:rPr lang="en-US" sz="1943">
                <a:solidFill>
                  <a:srgbClr val="000000"/>
                </a:solidFill>
                <a:latin typeface="Roboto"/>
                <a:ea typeface="Roboto"/>
                <a:cs typeface="Roboto"/>
                <a:sym typeface="Roboto"/>
              </a:rPr>
              <a:t>8</a:t>
            </a:r>
            <a:r>
              <a:rPr lang="ar-EG" sz="1943">
                <a:solidFill>
                  <a:srgbClr val="000000"/>
                </a:solidFill>
                <a:latin typeface="Roboto"/>
                <a:ea typeface="Roboto"/>
                <a:cs typeface="Roboto"/>
                <a:sym typeface="Roboto"/>
                <a:rtl val="true"/>
              </a:rPr>
              <a:t>. فهم أساسيات الشبكات: تعلم مفاهيم الشبكات الأساسية وكيفية استكشاف مشكلات الاتصال وحلها.</a:t>
            </a:r>
          </a:p>
          <a:p>
            <a:pPr algn="just" rtl="true">
              <a:lnSpc>
                <a:spcPts val="2720"/>
              </a:lnSpc>
            </a:pPr>
            <a:r>
              <a:rPr lang="en-US" sz="1943">
                <a:solidFill>
                  <a:srgbClr val="000000"/>
                </a:solidFill>
                <a:latin typeface="Roboto"/>
                <a:ea typeface="Roboto"/>
                <a:cs typeface="Roboto"/>
                <a:sym typeface="Roboto"/>
              </a:rPr>
              <a:t>9</a:t>
            </a:r>
            <a:r>
              <a:rPr lang="ar-EG" sz="1943">
                <a:solidFill>
                  <a:srgbClr val="000000"/>
                </a:solidFill>
                <a:latin typeface="Roboto"/>
                <a:ea typeface="Roboto"/>
                <a:cs typeface="Roboto"/>
                <a:sym typeface="Roboto"/>
                <a:rtl val="true"/>
              </a:rPr>
              <a:t>. تطوير مهارات إدارة البيانات: تنظيم وتخزين واسترجاع الملفات الرقمية بكفاءة، بما في ذلك النسخ الاحتياطي.</a:t>
            </a:r>
          </a:p>
          <a:p>
            <a:pPr algn="just" rtl="true">
              <a:lnSpc>
                <a:spcPts val="2720"/>
              </a:lnSpc>
            </a:pPr>
            <a:r>
              <a:rPr lang="en-US" sz="1943">
                <a:solidFill>
                  <a:srgbClr val="000000"/>
                </a:solidFill>
                <a:latin typeface="Roboto"/>
                <a:ea typeface="Roboto"/>
                <a:cs typeface="Roboto"/>
                <a:sym typeface="Roboto"/>
              </a:rPr>
              <a:t>10</a:t>
            </a:r>
            <a:r>
              <a:rPr lang="ar-EG" sz="1943">
                <a:solidFill>
                  <a:srgbClr val="000000"/>
                </a:solidFill>
                <a:latin typeface="Roboto"/>
                <a:ea typeface="Roboto"/>
                <a:cs typeface="Roboto"/>
                <a:sym typeface="Roboto"/>
                <a:rtl val="true"/>
              </a:rPr>
              <a:t>. مواكبة التقنيات الناشئة: بناء وعي بالابتكارات مثل الذكاء الاصطناعي وإنترنت الأشياء وتطبيقاتها العملية.</a:t>
            </a:r>
          </a:p>
          <a:p>
            <a:pPr algn="just" rtl="true">
              <a:lnSpc>
                <a:spcPts val="2720"/>
              </a:lnSpc>
            </a:pPr>
            <a:r>
              <a:rPr lang="en-US" sz="1943">
                <a:solidFill>
                  <a:srgbClr val="000000"/>
                </a:solidFill>
                <a:latin typeface="Roboto"/>
                <a:ea typeface="Roboto"/>
                <a:cs typeface="Roboto"/>
                <a:sym typeface="Roboto"/>
              </a:rPr>
              <a:t>11</a:t>
            </a:r>
            <a:r>
              <a:rPr lang="ar-EG" sz="1943">
                <a:solidFill>
                  <a:srgbClr val="000000"/>
                </a:solidFill>
                <a:latin typeface="Roboto"/>
                <a:ea typeface="Roboto"/>
                <a:cs typeface="Roboto"/>
                <a:sym typeface="Roboto"/>
                <a:rtl val="true"/>
              </a:rPr>
              <a:t>. تأسيس قاعدة لمسارات تقنية المعلومات: توفير المهارات الرقمية الأساسية التي تمثل قاعدة لشهادات وأدوار تقنية متقدمة.</a:t>
            </a:r>
          </a:p>
          <a:p>
            <a:pPr algn="just" rtl="true">
              <a:lnSpc>
                <a:spcPts val="2720"/>
              </a:lnSpc>
            </a:pPr>
            <a:r>
              <a:rPr lang="en-US" sz="1943">
                <a:solidFill>
                  <a:srgbClr val="000000"/>
                </a:solidFill>
                <a:latin typeface="Roboto"/>
                <a:ea typeface="Roboto"/>
                <a:cs typeface="Roboto"/>
                <a:sym typeface="Roboto"/>
              </a:rPr>
              <a:t>12</a:t>
            </a:r>
            <a:r>
              <a:rPr lang="ar-EG" sz="1943">
                <a:solidFill>
                  <a:srgbClr val="000000"/>
                </a:solidFill>
                <a:latin typeface="Roboto"/>
                <a:ea typeface="Roboto"/>
                <a:cs typeface="Roboto"/>
                <a:sym typeface="Roboto"/>
                <a:rtl val="true"/>
              </a:rPr>
              <a:t>. تحسين مهارات حل المشكلات: تعلم كيفية استكشاف المشكلات الشائعة في البرمجيات والأجهزة والشبكات وحلها.</a:t>
            </a:r>
          </a:p>
          <a:p>
            <a:pPr algn="just" rtl="true">
              <a:lnSpc>
                <a:spcPts val="2720"/>
              </a:lnSpc>
            </a:pPr>
            <a:r>
              <a:rPr lang="en-US" sz="1943">
                <a:solidFill>
                  <a:srgbClr val="000000"/>
                </a:solidFill>
                <a:latin typeface="Roboto"/>
                <a:ea typeface="Roboto"/>
                <a:cs typeface="Roboto"/>
                <a:sym typeface="Roboto"/>
              </a:rPr>
              <a:t>13</a:t>
            </a:r>
            <a:r>
              <a:rPr lang="ar-EG" sz="1943">
                <a:solidFill>
                  <a:srgbClr val="000000"/>
                </a:solidFill>
                <a:latin typeface="Roboto"/>
                <a:ea typeface="Roboto"/>
                <a:cs typeface="Roboto"/>
                <a:sym typeface="Roboto"/>
                <a:rtl val="true"/>
              </a:rPr>
              <a:t>. تعزيز الإنتاجية باستخدام الأدوات الرقمية: استخدام التكنولوجيا لتحسين الكفاءة في إدارة المهام والمشاريع.</a:t>
            </a:r>
          </a:p>
          <a:p>
            <a:pPr algn="just" rtl="true">
              <a:lnSpc>
                <a:spcPts val="2720"/>
              </a:lnSpc>
            </a:pPr>
            <a:r>
              <a:rPr lang="en-US" sz="1943">
                <a:solidFill>
                  <a:srgbClr val="000000"/>
                </a:solidFill>
                <a:latin typeface="Roboto"/>
                <a:ea typeface="Roboto"/>
                <a:cs typeface="Roboto"/>
                <a:sym typeface="Roboto"/>
              </a:rPr>
              <a:t>14</a:t>
            </a:r>
            <a:r>
              <a:rPr lang="ar-EG" sz="1943">
                <a:solidFill>
                  <a:srgbClr val="000000"/>
                </a:solidFill>
                <a:latin typeface="Roboto"/>
                <a:ea typeface="Roboto"/>
                <a:cs typeface="Roboto"/>
                <a:sym typeface="Roboto"/>
                <a:rtl val="true"/>
              </a:rPr>
              <a:t>. دمج التكنولوجيا في الحياة اليومية: فهم كيفية تطبيق حلول تقنية فعالة في مختلف جوانب الحياة.</a:t>
            </a:r>
          </a:p>
          <a:p>
            <a:pPr algn="just" rtl="true">
              <a:lnSpc>
                <a:spcPts val="2720"/>
              </a:lnSpc>
            </a:pPr>
            <a:r>
              <a:rPr lang="en-US" sz="1943">
                <a:solidFill>
                  <a:srgbClr val="000000"/>
                </a:solidFill>
                <a:latin typeface="Roboto"/>
                <a:ea typeface="Roboto"/>
                <a:cs typeface="Roboto"/>
                <a:sym typeface="Roboto"/>
              </a:rPr>
              <a:t>15</a:t>
            </a:r>
            <a:r>
              <a:rPr lang="ar-EG" sz="1943">
                <a:solidFill>
                  <a:srgbClr val="000000"/>
                </a:solidFill>
                <a:latin typeface="Roboto"/>
                <a:ea typeface="Roboto"/>
                <a:cs typeface="Roboto"/>
                <a:sym typeface="Roboto"/>
                <a:rtl val="true"/>
              </a:rPr>
              <a:t>. الاستعداد للفرص العالمية: تطوير مهارات معترف بها ومطلوبة دوليًا، مما يعزز فرص التوظيف.</a:t>
            </a:r>
          </a:p>
          <a:p>
            <a:pPr algn="just" rtl="true" marL="0" indent="0" lvl="0">
              <a:lnSpc>
                <a:spcPts val="2720"/>
              </a:lnSpc>
              <a:spcBef>
                <a:spcPct val="0"/>
              </a:spcBef>
            </a:pPr>
            <a:r>
              <a:rPr lang="en-US" sz="1943">
                <a:solidFill>
                  <a:srgbClr val="000000"/>
                </a:solidFill>
                <a:latin typeface="Roboto"/>
                <a:ea typeface="Roboto"/>
                <a:cs typeface="Roboto"/>
                <a:sym typeface="Roboto"/>
              </a:rPr>
              <a:t>16</a:t>
            </a:r>
            <a:r>
              <a:rPr lang="ar-EG" sz="1943">
                <a:solidFill>
                  <a:srgbClr val="000000"/>
                </a:solidFill>
                <a:latin typeface="Roboto"/>
                <a:ea typeface="Roboto"/>
                <a:cs typeface="Roboto"/>
                <a:sym typeface="Roboto"/>
                <a:rtl val="true"/>
              </a:rPr>
              <a:t>. تشجيع التعلم المستمر: تعزيز عقلية التطوير المستمر والتكيف مع العالم الرقمي سريع التغير.</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2860340" y="-1997752"/>
            <a:ext cx="3649498" cy="3649498"/>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0" y="9294108"/>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643351" y="6647153"/>
            <a:ext cx="3378891" cy="3378891"/>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402535" y="7482142"/>
            <a:ext cx="17666804" cy="2527358"/>
            <a:chOff x="0" y="0"/>
            <a:chExt cx="4652985" cy="665642"/>
          </a:xfrm>
        </p:grpSpPr>
        <p:sp>
          <p:nvSpPr>
            <p:cNvPr name="Freeform 12" id="12"/>
            <p:cNvSpPr/>
            <p:nvPr/>
          </p:nvSpPr>
          <p:spPr>
            <a:xfrm flipH="false" flipV="false" rot="0">
              <a:off x="0" y="0"/>
              <a:ext cx="4652985" cy="665641"/>
            </a:xfrm>
            <a:custGeom>
              <a:avLst/>
              <a:gdLst/>
              <a:ahLst/>
              <a:cxnLst/>
              <a:rect r="r" b="b" t="t" l="l"/>
              <a:pathLst>
                <a:path h="665641" w="4652985">
                  <a:moveTo>
                    <a:pt x="11832" y="0"/>
                  </a:moveTo>
                  <a:lnTo>
                    <a:pt x="4641154" y="0"/>
                  </a:lnTo>
                  <a:cubicBezTo>
                    <a:pt x="4647688" y="0"/>
                    <a:pt x="4652985" y="5297"/>
                    <a:pt x="4652985" y="11832"/>
                  </a:cubicBezTo>
                  <a:lnTo>
                    <a:pt x="4652985" y="653810"/>
                  </a:lnTo>
                  <a:cubicBezTo>
                    <a:pt x="4652985" y="660344"/>
                    <a:pt x="4647688" y="665641"/>
                    <a:pt x="4641154" y="665641"/>
                  </a:cubicBezTo>
                  <a:lnTo>
                    <a:pt x="11832" y="665641"/>
                  </a:lnTo>
                  <a:cubicBezTo>
                    <a:pt x="5297" y="665641"/>
                    <a:pt x="0" y="660344"/>
                    <a:pt x="0" y="653810"/>
                  </a:cubicBezTo>
                  <a:lnTo>
                    <a:pt x="0" y="11832"/>
                  </a:lnTo>
                  <a:cubicBezTo>
                    <a:pt x="0" y="5297"/>
                    <a:pt x="5297" y="0"/>
                    <a:pt x="11832" y="0"/>
                  </a:cubicBezTo>
                  <a:close/>
                </a:path>
              </a:pathLst>
            </a:custGeom>
            <a:solidFill>
              <a:srgbClr val="FFFEFD"/>
            </a:solidFill>
          </p:spPr>
        </p:sp>
        <p:sp>
          <p:nvSpPr>
            <p:cNvPr name="TextBox 13" id="13"/>
            <p:cNvSpPr txBox="true"/>
            <p:nvPr/>
          </p:nvSpPr>
          <p:spPr>
            <a:xfrm>
              <a:off x="0" y="-38100"/>
              <a:ext cx="4652985" cy="703742"/>
            </a:xfrm>
            <a:prstGeom prst="rect">
              <a:avLst/>
            </a:prstGeom>
          </p:spPr>
          <p:txBody>
            <a:bodyPr anchor="ctr" rtlCol="false" tIns="50800" lIns="50800" bIns="50800" rIns="50800"/>
            <a:lstStyle/>
            <a:p>
              <a:pPr algn="ctr">
                <a:lnSpc>
                  <a:spcPts val="2239"/>
                </a:lnSpc>
              </a:pPr>
            </a:p>
          </p:txBody>
        </p:sp>
      </p:grpSp>
      <p:sp>
        <p:nvSpPr>
          <p:cNvPr name="Freeform 14" id="14"/>
          <p:cNvSpPr/>
          <p:nvPr/>
        </p:nvSpPr>
        <p:spPr>
          <a:xfrm flipH="false" flipV="false" rot="0">
            <a:off x="8765962" y="360580"/>
            <a:ext cx="1401860" cy="1401860"/>
          </a:xfrm>
          <a:custGeom>
            <a:avLst/>
            <a:gdLst/>
            <a:ahLst/>
            <a:cxnLst/>
            <a:rect r="r" b="b" t="t" l="l"/>
            <a:pathLst>
              <a:path h="1401860" w="1401860">
                <a:moveTo>
                  <a:pt x="0" y="0"/>
                </a:moveTo>
                <a:lnTo>
                  <a:pt x="1401860" y="0"/>
                </a:lnTo>
                <a:lnTo>
                  <a:pt x="1401860" y="1401860"/>
                </a:lnTo>
                <a:lnTo>
                  <a:pt x="0" y="14018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6490193" y="57499"/>
            <a:ext cx="1797807" cy="1011266"/>
          </a:xfrm>
          <a:custGeom>
            <a:avLst/>
            <a:gdLst/>
            <a:ahLst/>
            <a:cxnLst/>
            <a:rect r="r" b="b" t="t" l="l"/>
            <a:pathLst>
              <a:path h="1011266" w="1797807">
                <a:moveTo>
                  <a:pt x="0" y="0"/>
                </a:moveTo>
                <a:lnTo>
                  <a:pt x="1797807" y="0"/>
                </a:lnTo>
                <a:lnTo>
                  <a:pt x="1797807" y="1011266"/>
                </a:lnTo>
                <a:lnTo>
                  <a:pt x="0" y="1011266"/>
                </a:lnTo>
                <a:lnTo>
                  <a:pt x="0" y="0"/>
                </a:lnTo>
                <a:close/>
              </a:path>
            </a:pathLst>
          </a:custGeom>
          <a:blipFill>
            <a:blip r:embed="rId4"/>
            <a:stretch>
              <a:fillRect l="0" t="-9236" r="0" b="-9236"/>
            </a:stretch>
          </a:blipFill>
        </p:spPr>
      </p:sp>
      <p:sp>
        <p:nvSpPr>
          <p:cNvPr name="TextBox 16" id="16"/>
          <p:cNvSpPr txBox="true"/>
          <p:nvPr/>
        </p:nvSpPr>
        <p:spPr>
          <a:xfrm rot="0">
            <a:off x="402535" y="1791015"/>
            <a:ext cx="5512969" cy="848831"/>
          </a:xfrm>
          <a:prstGeom prst="rect">
            <a:avLst/>
          </a:prstGeom>
        </p:spPr>
        <p:txBody>
          <a:bodyPr anchor="t" rtlCol="false" tIns="0" lIns="0" bIns="0" rIns="0">
            <a:spAutoFit/>
          </a:bodyPr>
          <a:lstStyle/>
          <a:p>
            <a:pPr algn="l" marL="0" indent="0" lvl="0">
              <a:lnSpc>
                <a:spcPts val="6588"/>
              </a:lnSpc>
              <a:spcBef>
                <a:spcPct val="0"/>
              </a:spcBef>
            </a:pPr>
            <a:r>
              <a:rPr lang="en-US" b="true" sz="5779" spc="-416">
                <a:solidFill>
                  <a:srgbClr val="000000"/>
                </a:solidFill>
                <a:latin typeface="Open Sauce Bold"/>
                <a:ea typeface="Open Sauce Bold"/>
                <a:cs typeface="Open Sauce Bold"/>
                <a:sym typeface="Open Sauce Bold"/>
              </a:rPr>
              <a:t>Target Audience</a:t>
            </a:r>
          </a:p>
        </p:txBody>
      </p:sp>
      <p:sp>
        <p:nvSpPr>
          <p:cNvPr name="TextBox 17" id="17"/>
          <p:cNvSpPr txBox="true"/>
          <p:nvPr/>
        </p:nvSpPr>
        <p:spPr>
          <a:xfrm rot="0">
            <a:off x="12214239" y="1791015"/>
            <a:ext cx="5512969" cy="844109"/>
          </a:xfrm>
          <a:prstGeom prst="rect">
            <a:avLst/>
          </a:prstGeom>
        </p:spPr>
        <p:txBody>
          <a:bodyPr anchor="t" rtlCol="false" tIns="0" lIns="0" bIns="0" rIns="0">
            <a:spAutoFit/>
          </a:bodyPr>
          <a:lstStyle/>
          <a:p>
            <a:pPr algn="r" rtl="true" marL="0" indent="0" lvl="0">
              <a:lnSpc>
                <a:spcPts val="6588"/>
              </a:lnSpc>
              <a:spcBef>
                <a:spcPct val="0"/>
              </a:spcBef>
            </a:pPr>
            <a:r>
              <a:rPr lang="ar-EG" b="true" sz="5779" spc="-416">
                <a:solidFill>
                  <a:srgbClr val="000000"/>
                </a:solidFill>
                <a:latin typeface="Roboto Bold"/>
                <a:ea typeface="Roboto Bold"/>
                <a:cs typeface="Roboto Bold"/>
                <a:sym typeface="Roboto Bold"/>
                <a:rtl val="true"/>
              </a:rPr>
              <a:t> الفئة المستهدفة</a:t>
            </a:r>
          </a:p>
        </p:txBody>
      </p:sp>
      <p:sp>
        <p:nvSpPr>
          <p:cNvPr name="TextBox 18" id="18"/>
          <p:cNvSpPr txBox="true"/>
          <p:nvPr/>
        </p:nvSpPr>
        <p:spPr>
          <a:xfrm rot="0">
            <a:off x="10030215" y="2798124"/>
            <a:ext cx="7613137" cy="1999469"/>
          </a:xfrm>
          <a:prstGeom prst="rect">
            <a:avLst/>
          </a:prstGeom>
        </p:spPr>
        <p:txBody>
          <a:bodyPr anchor="t" rtlCol="false" tIns="0" lIns="0" bIns="0" rIns="0">
            <a:spAutoFit/>
          </a:bodyPr>
          <a:lstStyle/>
          <a:p>
            <a:pPr algn="just" rtl="true">
              <a:lnSpc>
                <a:spcPts val="2668"/>
              </a:lnSpc>
            </a:pPr>
            <a:r>
              <a:rPr lang="ar-EG" sz="1905">
                <a:solidFill>
                  <a:srgbClr val="000000"/>
                </a:solidFill>
                <a:latin typeface="Roboto"/>
                <a:ea typeface="Roboto"/>
                <a:cs typeface="Roboto"/>
                <a:sym typeface="Roboto"/>
                <a:rtl val="true"/>
              </a:rPr>
              <a:t>الطلاب وباحثي العمل الذين يرغبون في تعزيز مهاراتهم الرقمية.</a:t>
            </a:r>
          </a:p>
          <a:p>
            <a:pPr algn="r">
              <a:lnSpc>
                <a:spcPts val="2668"/>
              </a:lnSpc>
            </a:pPr>
            <a:r>
              <a:rPr lang="ar-EG" sz="1905">
                <a:solidFill>
                  <a:srgbClr val="000000"/>
                </a:solidFill>
                <a:latin typeface="Roboto"/>
                <a:ea typeface="Roboto"/>
                <a:cs typeface="Roboto"/>
                <a:sym typeface="Roboto"/>
                <a:rtl val="true"/>
              </a:rPr>
              <a:t>المهنيين الذين يسعون لتحسين معرفتهم بالحاسوب والإنترنت من أجل تطوير مسارهم الوظيف</a:t>
            </a:r>
            <a:r>
              <a:rPr lang="en-US" sz="1905">
                <a:solidFill>
                  <a:srgbClr val="000000"/>
                </a:solidFill>
                <a:latin typeface="Roboto"/>
                <a:ea typeface="Roboto"/>
                <a:cs typeface="Roboto"/>
                <a:sym typeface="Roboto"/>
              </a:rPr>
              <a:t>.</a:t>
            </a:r>
          </a:p>
          <a:p>
            <a:pPr algn="r">
              <a:lnSpc>
                <a:spcPts val="2668"/>
              </a:lnSpc>
            </a:pPr>
            <a:r>
              <a:rPr lang="ar-EG" sz="1905">
                <a:solidFill>
                  <a:srgbClr val="000000"/>
                </a:solidFill>
                <a:latin typeface="Roboto"/>
                <a:ea typeface="Roboto"/>
                <a:cs typeface="Roboto"/>
                <a:sym typeface="Roboto"/>
                <a:rtl val="true"/>
              </a:rPr>
              <a:t>الأفراد الذين يهدفون إلى متابعة شهادات أو أدوار تقنية معلومات متقدمة</a:t>
            </a:r>
            <a:r>
              <a:rPr lang="en-US" sz="1905">
                <a:solidFill>
                  <a:srgbClr val="000000"/>
                </a:solidFill>
                <a:latin typeface="Roboto"/>
                <a:ea typeface="Roboto"/>
                <a:cs typeface="Roboto"/>
                <a:sym typeface="Roboto"/>
              </a:rPr>
              <a:t>.</a:t>
            </a:r>
          </a:p>
          <a:p>
            <a:pPr algn="r">
              <a:lnSpc>
                <a:spcPts val="2668"/>
              </a:lnSpc>
            </a:pPr>
            <a:r>
              <a:rPr lang="ar-EG" sz="1905">
                <a:solidFill>
                  <a:srgbClr val="000000"/>
                </a:solidFill>
                <a:latin typeface="Roboto"/>
                <a:ea typeface="Roboto"/>
                <a:cs typeface="Roboto"/>
                <a:sym typeface="Roboto"/>
                <a:rtl val="true"/>
              </a:rPr>
              <a:t>أي شخص مهتم بتحسين استخدامه اليومي للتكنولوجيا في الحياة الشخصية أو المهنية</a:t>
            </a:r>
          </a:p>
        </p:txBody>
      </p:sp>
      <p:sp>
        <p:nvSpPr>
          <p:cNvPr name="TextBox 19" id="19"/>
          <p:cNvSpPr txBox="true"/>
          <p:nvPr/>
        </p:nvSpPr>
        <p:spPr>
          <a:xfrm rot="0">
            <a:off x="14886867" y="5098640"/>
            <a:ext cx="2756484"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 متطلبات الدورة</a:t>
            </a:r>
          </a:p>
        </p:txBody>
      </p:sp>
      <p:sp>
        <p:nvSpPr>
          <p:cNvPr name="TextBox 20" id="20"/>
          <p:cNvSpPr txBox="true"/>
          <p:nvPr/>
        </p:nvSpPr>
        <p:spPr>
          <a:xfrm rot="0">
            <a:off x="629779" y="5091567"/>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Course Requirements</a:t>
            </a:r>
          </a:p>
        </p:txBody>
      </p:sp>
      <p:sp>
        <p:nvSpPr>
          <p:cNvPr name="TextBox 21" id="21"/>
          <p:cNvSpPr txBox="true"/>
          <p:nvPr/>
        </p:nvSpPr>
        <p:spPr>
          <a:xfrm rot="0">
            <a:off x="476996" y="5625520"/>
            <a:ext cx="8794936" cy="1313697"/>
          </a:xfrm>
          <a:prstGeom prst="rect">
            <a:avLst/>
          </a:prstGeom>
        </p:spPr>
        <p:txBody>
          <a:bodyPr anchor="t" rtlCol="false" tIns="0" lIns="0" bIns="0" rIns="0">
            <a:spAutoFit/>
          </a:bodyPr>
          <a:lstStyle/>
          <a:p>
            <a:pPr algn="l">
              <a:lnSpc>
                <a:spcPts val="2666"/>
              </a:lnSpc>
            </a:pPr>
            <a:r>
              <a:rPr lang="en-US" sz="1904">
                <a:solidFill>
                  <a:srgbClr val="000000"/>
                </a:solidFill>
                <a:latin typeface="Open Sauce"/>
                <a:ea typeface="Open Sauce"/>
                <a:cs typeface="Open Sauce"/>
                <a:sym typeface="Open Sauce"/>
              </a:rPr>
              <a:t>There are no specific prerequisites for enrolling in the IC3 certification program. However, basic familiarity with using a computer and internet browsing will be beneficial. The course is designed to be beginner-friendly and accessible to all individuals looking to enhance their digital skills.</a:t>
            </a:r>
          </a:p>
        </p:txBody>
      </p:sp>
      <p:sp>
        <p:nvSpPr>
          <p:cNvPr name="TextBox 22" id="22"/>
          <p:cNvSpPr txBox="true"/>
          <p:nvPr/>
        </p:nvSpPr>
        <p:spPr>
          <a:xfrm rot="0">
            <a:off x="629779" y="7621515"/>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Certification</a:t>
            </a:r>
          </a:p>
        </p:txBody>
      </p:sp>
      <p:sp>
        <p:nvSpPr>
          <p:cNvPr name="TextBox 23" id="23"/>
          <p:cNvSpPr txBox="true"/>
          <p:nvPr/>
        </p:nvSpPr>
        <p:spPr>
          <a:xfrm rot="0">
            <a:off x="629779" y="8041031"/>
            <a:ext cx="8003104" cy="1869550"/>
          </a:xfrm>
          <a:prstGeom prst="rect">
            <a:avLst/>
          </a:prstGeom>
        </p:spPr>
        <p:txBody>
          <a:bodyPr anchor="t" rtlCol="false" tIns="0" lIns="0" bIns="0" rIns="0">
            <a:spAutoFit/>
          </a:bodyPr>
          <a:lstStyle/>
          <a:p>
            <a:pPr algn="just">
              <a:lnSpc>
                <a:spcPts val="2489"/>
              </a:lnSpc>
            </a:pPr>
            <a:r>
              <a:rPr lang="en-US" b="true" sz="1778">
                <a:solidFill>
                  <a:srgbClr val="000000"/>
                </a:solidFill>
                <a:latin typeface="Open Sauce Bold"/>
                <a:ea typeface="Open Sauce Bold"/>
                <a:cs typeface="Open Sauce Bold"/>
                <a:sym typeface="Open Sauce Bold"/>
              </a:rPr>
              <a:t>Upon successful completion of the IC3 certification program, trainees will receive the IC3 Digital Literacy Certification. This globally recognized credential verifies that the individual has acquired foundational knowledge and skills in computer use, internet navigation, and digital communication, providing a strong foundation for further career and educational development.</a:t>
            </a:r>
          </a:p>
        </p:txBody>
      </p:sp>
      <p:sp>
        <p:nvSpPr>
          <p:cNvPr name="TextBox 24" id="24"/>
          <p:cNvSpPr txBox="true"/>
          <p:nvPr/>
        </p:nvSpPr>
        <p:spPr>
          <a:xfrm rot="0">
            <a:off x="14353922" y="7647502"/>
            <a:ext cx="3519573"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الشهادات</a:t>
            </a:r>
          </a:p>
        </p:txBody>
      </p:sp>
      <p:sp>
        <p:nvSpPr>
          <p:cNvPr name="TextBox 25" id="25"/>
          <p:cNvSpPr txBox="true"/>
          <p:nvPr/>
        </p:nvSpPr>
        <p:spPr>
          <a:xfrm rot="0">
            <a:off x="10629071" y="5606470"/>
            <a:ext cx="7014280" cy="1574036"/>
          </a:xfrm>
          <a:prstGeom prst="rect">
            <a:avLst/>
          </a:prstGeom>
        </p:spPr>
        <p:txBody>
          <a:bodyPr anchor="t" rtlCol="false" tIns="0" lIns="0" bIns="0" rIns="0">
            <a:spAutoFit/>
          </a:bodyPr>
          <a:lstStyle/>
          <a:p>
            <a:pPr algn="just" rtl="true">
              <a:lnSpc>
                <a:spcPts val="2501"/>
              </a:lnSpc>
            </a:pPr>
            <a:r>
              <a:rPr lang="ar-EG" sz="1786">
                <a:solidFill>
                  <a:srgbClr val="000000"/>
                </a:solidFill>
                <a:latin typeface="Roboto"/>
                <a:ea typeface="Roboto"/>
                <a:cs typeface="Roboto"/>
                <a:sym typeface="Roboto"/>
                <a:rtl val="true"/>
              </a:rPr>
              <a:t>لا توجد متطلبات مسبقة محددة للتسجيل في برنامج شهادة </a:t>
            </a:r>
            <a:r>
              <a:rPr lang="en-US" sz="1786">
                <a:solidFill>
                  <a:srgbClr val="000000"/>
                </a:solidFill>
                <a:latin typeface="Roboto"/>
                <a:ea typeface="Roboto"/>
                <a:cs typeface="Roboto"/>
                <a:sym typeface="Roboto"/>
              </a:rPr>
              <a:t>IC3</a:t>
            </a:r>
            <a:r>
              <a:rPr lang="ar-EG" sz="1786">
                <a:solidFill>
                  <a:srgbClr val="000000"/>
                </a:solidFill>
                <a:latin typeface="Roboto"/>
                <a:ea typeface="Roboto"/>
                <a:cs typeface="Roboto"/>
                <a:sym typeface="Roboto"/>
                <a:rtl val="true"/>
              </a:rPr>
              <a:t>. ومع ذلك، سيكون من المفيد أن يكون لدى المتدربين معرفة أساسية باستخدام الحاسوب وتصفح الإنترنت. تم تصميم الدورة لتكون سهلة الوصول ومناسبة لجميع الأفراد الذين يتطلعون إلى تعزيز مهاراتهم الرقمية.</a:t>
            </a:r>
          </a:p>
          <a:p>
            <a:pPr algn="just" rtl="true">
              <a:lnSpc>
                <a:spcPts val="2501"/>
              </a:lnSpc>
            </a:pPr>
          </a:p>
        </p:txBody>
      </p:sp>
      <p:sp>
        <p:nvSpPr>
          <p:cNvPr name="TextBox 26" id="26"/>
          <p:cNvSpPr txBox="true"/>
          <p:nvPr/>
        </p:nvSpPr>
        <p:spPr>
          <a:xfrm rot="0">
            <a:off x="9870392" y="8146968"/>
            <a:ext cx="8003104" cy="1250359"/>
          </a:xfrm>
          <a:prstGeom prst="rect">
            <a:avLst/>
          </a:prstGeom>
        </p:spPr>
        <p:txBody>
          <a:bodyPr anchor="t" rtlCol="false" tIns="0" lIns="0" bIns="0" rIns="0">
            <a:spAutoFit/>
          </a:bodyPr>
          <a:lstStyle/>
          <a:p>
            <a:pPr algn="just" rtl="true">
              <a:lnSpc>
                <a:spcPts val="2489"/>
              </a:lnSpc>
            </a:pPr>
            <a:r>
              <a:rPr lang="ar-EG" b="true" sz="1778">
                <a:solidFill>
                  <a:srgbClr val="000000"/>
                </a:solidFill>
                <a:latin typeface="Roboto Bold"/>
                <a:ea typeface="Roboto Bold"/>
                <a:cs typeface="Roboto Bold"/>
                <a:sym typeface="Roboto Bold"/>
                <a:rtl val="true"/>
              </a:rPr>
              <a:t>بعد إتمام برنامج شهادة </a:t>
            </a:r>
            <a:r>
              <a:rPr lang="en-US" b="true" sz="1778">
                <a:solidFill>
                  <a:srgbClr val="000000"/>
                </a:solidFill>
                <a:latin typeface="Roboto Bold"/>
                <a:ea typeface="Roboto Bold"/>
                <a:cs typeface="Roboto Bold"/>
                <a:sym typeface="Roboto Bold"/>
              </a:rPr>
              <a:t>IC3</a:t>
            </a:r>
            <a:r>
              <a:rPr lang="ar-EG" b="true" sz="1778">
                <a:solidFill>
                  <a:srgbClr val="000000"/>
                </a:solidFill>
                <a:latin typeface="Roboto Bold"/>
                <a:ea typeface="Roboto Bold"/>
                <a:cs typeface="Roboto Bold"/>
                <a:sym typeface="Roboto Bold"/>
                <a:rtl val="true"/>
              </a:rPr>
              <a:t> بنجاح، سيحصل المتدربون على شهادة </a:t>
            </a:r>
            <a:r>
              <a:rPr lang="en-US" b="true" sz="1778">
                <a:solidFill>
                  <a:srgbClr val="000000"/>
                </a:solidFill>
                <a:latin typeface="Roboto Bold"/>
                <a:ea typeface="Roboto Bold"/>
                <a:cs typeface="Roboto Bold"/>
                <a:sym typeface="Roboto Bold"/>
              </a:rPr>
              <a:t>IC3</a:t>
            </a:r>
            <a:r>
              <a:rPr lang="ar-EG" b="true" sz="1778">
                <a:solidFill>
                  <a:srgbClr val="000000"/>
                </a:solidFill>
                <a:latin typeface="Roboto Bold"/>
                <a:ea typeface="Roboto Bold"/>
                <a:cs typeface="Roboto Bold"/>
                <a:sym typeface="Roboto Bold"/>
                <a:rtl val="true"/>
              </a:rPr>
              <a:t> في الثقافة الرقمية. تعد هذه الشهادة معترفًا بها عالميًا وتؤكد أن الفرد قد اكتسب المعرفة والمهارات الأساسية في استخدام الحاسوب، وتصفح الإنترنت، والتواصل الرقمي، مما يوفر قاعدة قوية للتطوير المهني والتعليمي المستقبلي.</a:t>
            </a:r>
          </a:p>
        </p:txBody>
      </p:sp>
      <p:sp>
        <p:nvSpPr>
          <p:cNvPr name="TextBox 27" id="27"/>
          <p:cNvSpPr txBox="true"/>
          <p:nvPr/>
        </p:nvSpPr>
        <p:spPr>
          <a:xfrm rot="0">
            <a:off x="402535" y="2817174"/>
            <a:ext cx="8833402" cy="1924444"/>
          </a:xfrm>
          <a:prstGeom prst="rect">
            <a:avLst/>
          </a:prstGeom>
        </p:spPr>
        <p:txBody>
          <a:bodyPr anchor="t" rtlCol="false" tIns="0" lIns="0" bIns="0" rIns="0">
            <a:spAutoFit/>
          </a:bodyPr>
          <a:lstStyle/>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Students and job seekers looking to enhance their digital skills.</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Professionals seeking to improve their computer and internet literacy for career growth.</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Individuals aiming to pursue advanced IT certifications or roles.</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Anyone interested in improving their day-to-day use of technology in a personal or professional context.</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sp>
        <p:nvSpPr>
          <p:cNvPr name="TextBox 2" id="2"/>
          <p:cNvSpPr txBox="true"/>
          <p:nvPr/>
        </p:nvSpPr>
        <p:spPr>
          <a:xfrm rot="0">
            <a:off x="178291" y="483154"/>
            <a:ext cx="3939905" cy="592844"/>
          </a:xfrm>
          <a:prstGeom prst="rect">
            <a:avLst/>
          </a:prstGeom>
        </p:spPr>
        <p:txBody>
          <a:bodyPr anchor="t" rtlCol="false" tIns="0" lIns="0" bIns="0" rIns="0">
            <a:spAutoFit/>
          </a:bodyPr>
          <a:lstStyle/>
          <a:p>
            <a:pPr algn="l" marL="0" indent="0" lvl="0">
              <a:lnSpc>
                <a:spcPts val="4608"/>
              </a:lnSpc>
              <a:spcBef>
                <a:spcPct val="0"/>
              </a:spcBef>
            </a:pPr>
            <a:r>
              <a:rPr lang="en-US" sz="4042" spc="-291">
                <a:solidFill>
                  <a:srgbClr val="000000"/>
                </a:solidFill>
                <a:latin typeface="Open Sauce"/>
                <a:ea typeface="Open Sauce"/>
                <a:cs typeface="Open Sauce"/>
                <a:sym typeface="Open Sauce"/>
              </a:rPr>
              <a:t>Introduction:</a:t>
            </a:r>
          </a:p>
        </p:txBody>
      </p:sp>
      <p:sp>
        <p:nvSpPr>
          <p:cNvPr name="TextBox 3" id="3"/>
          <p:cNvSpPr txBox="true"/>
          <p:nvPr/>
        </p:nvSpPr>
        <p:spPr>
          <a:xfrm rot="0">
            <a:off x="11661410" y="1047750"/>
            <a:ext cx="6138789" cy="613062"/>
          </a:xfrm>
          <a:prstGeom prst="rect">
            <a:avLst/>
          </a:prstGeom>
        </p:spPr>
        <p:txBody>
          <a:bodyPr anchor="t" rtlCol="false" tIns="0" lIns="0" bIns="0" rIns="0">
            <a:spAutoFit/>
          </a:bodyPr>
          <a:lstStyle/>
          <a:p>
            <a:pPr algn="r" rtl="true" marL="0" indent="0" lvl="0">
              <a:lnSpc>
                <a:spcPts val="4788"/>
              </a:lnSpc>
              <a:spcBef>
                <a:spcPct val="0"/>
              </a:spcBef>
            </a:pPr>
            <a:r>
              <a:rPr lang="ar-EG" sz="4200" spc="-302">
                <a:solidFill>
                  <a:srgbClr val="000000"/>
                </a:solidFill>
                <a:latin typeface="Roboto"/>
                <a:ea typeface="Roboto"/>
                <a:cs typeface="Roboto"/>
                <a:sym typeface="Roboto"/>
                <a:rtl val="true"/>
              </a:rPr>
              <a:t>مقدمة :</a:t>
            </a:r>
          </a:p>
        </p:txBody>
      </p:sp>
      <p:sp>
        <p:nvSpPr>
          <p:cNvPr name="TextBox 4" id="4"/>
          <p:cNvSpPr txBox="true"/>
          <p:nvPr/>
        </p:nvSpPr>
        <p:spPr>
          <a:xfrm rot="0">
            <a:off x="178291" y="979546"/>
            <a:ext cx="6585812" cy="2306751"/>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The Internet and Computing Core Certification is a globally recognized credential that validates an individual’s foundational knowledge of computers, digital tools, and internet technologies. It is designed to ensure that individuals have the essential skills to thrive in today’s digital world, whether in education, the workplace, or everyday life.</a:t>
            </a:r>
          </a:p>
        </p:txBody>
      </p:sp>
      <p:sp>
        <p:nvSpPr>
          <p:cNvPr name="TextBox 5" id="5"/>
          <p:cNvSpPr txBox="true"/>
          <p:nvPr/>
        </p:nvSpPr>
        <p:spPr>
          <a:xfrm rot="0">
            <a:off x="11214387" y="1677483"/>
            <a:ext cx="6585812" cy="1619046"/>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شهادة </a:t>
            </a:r>
            <a:r>
              <a:rPr lang="en-US" sz="1870">
                <a:solidFill>
                  <a:srgbClr val="000000"/>
                </a:solidFill>
                <a:latin typeface="Roboto"/>
                <a:ea typeface="Roboto"/>
                <a:cs typeface="Roboto"/>
                <a:sym typeface="Roboto"/>
              </a:rPr>
              <a:t>IC3</a:t>
            </a:r>
            <a:r>
              <a:rPr lang="ar-EG" sz="1870">
                <a:solidFill>
                  <a:srgbClr val="000000"/>
                </a:solidFill>
                <a:latin typeface="Roboto"/>
                <a:ea typeface="Roboto"/>
                <a:cs typeface="Roboto"/>
                <a:sym typeface="Roboto"/>
                <a:rtl val="true"/>
              </a:rPr>
              <a:t> (الشهادة الأساسية في الحوسبة والإنترنت) هي شهادة معترف بها عالميًا تؤكد امتلاك الفرد للمعرفة الأساسية في مجال الحوسبة والأدوات الرقمية وتقنيات الإنترنت. تم تصميمها لضمان أن يمتلك الأفراد المهارات الضرورية للنجاح في عالم اليوم الرقمي، سواء في التعليم أو مكان العمل أو الحياة اليومية.</a:t>
            </a:r>
          </a:p>
        </p:txBody>
      </p:sp>
      <p:sp>
        <p:nvSpPr>
          <p:cNvPr name="TextBox 6" id="6"/>
          <p:cNvSpPr txBox="true"/>
          <p:nvPr/>
        </p:nvSpPr>
        <p:spPr>
          <a:xfrm rot="0">
            <a:off x="6101226" y="156683"/>
            <a:ext cx="6085548" cy="643417"/>
          </a:xfrm>
          <a:prstGeom prst="rect">
            <a:avLst/>
          </a:prstGeom>
        </p:spPr>
        <p:txBody>
          <a:bodyPr anchor="t" rtlCol="false" tIns="0" lIns="0" bIns="0" rIns="0">
            <a:spAutoFit/>
          </a:bodyPr>
          <a:lstStyle/>
          <a:p>
            <a:pPr algn="l" marL="0" indent="0" lvl="0">
              <a:lnSpc>
                <a:spcPts val="5064"/>
              </a:lnSpc>
              <a:spcBef>
                <a:spcPct val="0"/>
              </a:spcBef>
            </a:pPr>
            <a:r>
              <a:rPr lang="en-US" sz="4442" spc="-319">
                <a:solidFill>
                  <a:srgbClr val="000000"/>
                </a:solidFill>
                <a:latin typeface="Open Sauce"/>
                <a:ea typeface="Open Sauce"/>
                <a:cs typeface="Open Sauce"/>
                <a:sym typeface="Open Sauce"/>
              </a:rPr>
              <a:t>The importance of IC3: </a:t>
            </a:r>
          </a:p>
        </p:txBody>
      </p:sp>
      <p:sp>
        <p:nvSpPr>
          <p:cNvPr name="TextBox 7" id="7"/>
          <p:cNvSpPr txBox="true"/>
          <p:nvPr/>
        </p:nvSpPr>
        <p:spPr>
          <a:xfrm rot="0">
            <a:off x="7992712" y="3605605"/>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أهمية الشهادة:</a:t>
            </a:r>
          </a:p>
        </p:txBody>
      </p:sp>
      <p:sp>
        <p:nvSpPr>
          <p:cNvPr name="TextBox 8" id="8"/>
          <p:cNvSpPr txBox="true"/>
          <p:nvPr/>
        </p:nvSpPr>
        <p:spPr>
          <a:xfrm rot="0">
            <a:off x="178291" y="6616173"/>
            <a:ext cx="8089607" cy="3630265"/>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Improve Employability: Demonstrates your proficiency in digital and computing skills, making you a more attractive candidate to employers.</a:t>
            </a:r>
          </a:p>
          <a:p>
            <a:pPr algn="l">
              <a:lnSpc>
                <a:spcPts val="2618"/>
              </a:lnSpc>
            </a:pPr>
            <a:r>
              <a:rPr lang="en-US" sz="1870">
                <a:solidFill>
                  <a:srgbClr val="000000"/>
                </a:solidFill>
                <a:latin typeface="Open Sauce"/>
                <a:ea typeface="Open Sauce"/>
                <a:cs typeface="Open Sauce"/>
                <a:sym typeface="Open Sauce"/>
              </a:rPr>
              <a:t>Enhance Productivity: Builds confidence in using technology to complete tasks efficiently.</a:t>
            </a:r>
          </a:p>
          <a:p>
            <a:pPr algn="l">
              <a:lnSpc>
                <a:spcPts val="2618"/>
              </a:lnSpc>
            </a:pPr>
            <a:r>
              <a:rPr lang="en-US" sz="1870">
                <a:solidFill>
                  <a:srgbClr val="000000"/>
                </a:solidFill>
                <a:latin typeface="Open Sauce"/>
                <a:ea typeface="Open Sauce"/>
                <a:cs typeface="Open Sauce"/>
                <a:sym typeface="Open Sauce"/>
              </a:rPr>
              <a:t>Universal Relevance: Suitable for individuals in various fields and industries, as digital skills are essential everywhere.</a:t>
            </a:r>
          </a:p>
          <a:p>
            <a:pPr algn="l">
              <a:lnSpc>
                <a:spcPts val="2618"/>
              </a:lnSpc>
            </a:pPr>
            <a:r>
              <a:rPr lang="en-US" sz="1870">
                <a:solidFill>
                  <a:srgbClr val="000000"/>
                </a:solidFill>
                <a:latin typeface="Open Sauce"/>
                <a:ea typeface="Open Sauce"/>
                <a:cs typeface="Open Sauce"/>
                <a:sym typeface="Open Sauce"/>
              </a:rPr>
              <a:t>Foundation for Advanced Learning: Provides the groundwork for pursuing advanced certifications in IT and related fields.</a:t>
            </a:r>
          </a:p>
          <a:p>
            <a:pPr algn="l" marL="0" indent="0" lvl="0">
              <a:lnSpc>
                <a:spcPts val="2618"/>
              </a:lnSpc>
              <a:spcBef>
                <a:spcPct val="0"/>
              </a:spcBef>
            </a:pPr>
            <a:r>
              <a:rPr lang="en-US" sz="1870">
                <a:solidFill>
                  <a:srgbClr val="000000"/>
                </a:solidFill>
                <a:latin typeface="Open Sauce"/>
                <a:ea typeface="Open Sauce"/>
                <a:cs typeface="Open Sauce"/>
                <a:sym typeface="Open Sauce"/>
              </a:rPr>
              <a:t>Stay Competitive: Keeps your digital skills up-to-date in an increasingly technology-driven world.</a:t>
            </a:r>
          </a:p>
        </p:txBody>
      </p:sp>
      <p:sp>
        <p:nvSpPr>
          <p:cNvPr name="TextBox 9" id="9"/>
          <p:cNvSpPr txBox="true"/>
          <p:nvPr/>
        </p:nvSpPr>
        <p:spPr>
          <a:xfrm rot="0">
            <a:off x="178291" y="3305347"/>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The Importance of the Certification:  </a:t>
            </a:r>
          </a:p>
        </p:txBody>
      </p:sp>
      <p:sp>
        <p:nvSpPr>
          <p:cNvPr name="TextBox 10" id="10"/>
          <p:cNvSpPr txBox="true"/>
          <p:nvPr/>
        </p:nvSpPr>
        <p:spPr>
          <a:xfrm rot="0">
            <a:off x="7992712" y="6134464"/>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 لماذا تحتاج إلى </a:t>
            </a:r>
            <a:r>
              <a:rPr lang="en-US" sz="3642" spc="-262">
                <a:solidFill>
                  <a:srgbClr val="000000"/>
                </a:solidFill>
                <a:latin typeface="Roboto"/>
                <a:ea typeface="Roboto"/>
                <a:cs typeface="Roboto"/>
                <a:sym typeface="Roboto"/>
              </a:rPr>
              <a:t>IC3</a:t>
            </a:r>
            <a:r>
              <a:rPr lang="ar-EG" sz="3642" spc="-262">
                <a:solidFill>
                  <a:srgbClr val="000000"/>
                </a:solidFill>
                <a:latin typeface="Roboto"/>
                <a:ea typeface="Roboto"/>
                <a:cs typeface="Roboto"/>
                <a:sym typeface="Roboto"/>
                <a:rtl val="true"/>
              </a:rPr>
              <a:t>؟ </a:t>
            </a:r>
          </a:p>
        </p:txBody>
      </p:sp>
      <p:sp>
        <p:nvSpPr>
          <p:cNvPr name="TextBox 11" id="11"/>
          <p:cNvSpPr txBox="true"/>
          <p:nvPr/>
        </p:nvSpPr>
        <p:spPr>
          <a:xfrm rot="0">
            <a:off x="11214387" y="6743244"/>
            <a:ext cx="6585812" cy="2914182"/>
          </a:xfrm>
          <a:prstGeom prst="rect">
            <a:avLst/>
          </a:prstGeom>
        </p:spPr>
        <p:txBody>
          <a:bodyPr anchor="t" rtlCol="false" tIns="0" lIns="0" bIns="0" rIns="0">
            <a:spAutoFit/>
          </a:bodyPr>
          <a:lstStyle/>
          <a:p>
            <a:pPr algn="r" rtl="true">
              <a:lnSpc>
                <a:spcPts val="2618"/>
              </a:lnSpc>
            </a:pPr>
            <a:r>
              <a:rPr lang="ar-EG" sz="1870">
                <a:solidFill>
                  <a:srgbClr val="000000"/>
                </a:solidFill>
                <a:latin typeface="Roboto"/>
                <a:ea typeface="Roboto"/>
                <a:cs typeface="Roboto"/>
                <a:sym typeface="Roboto"/>
                <a:rtl val="true"/>
              </a:rPr>
              <a:t>تعزيز فرص التوظيف: تثبت كفاءتك في المهارات الرقمية والحاسوبية، مما يجعلك مرشحًا جذابًا لأصحاب العمل.</a:t>
            </a:r>
          </a:p>
          <a:p>
            <a:pPr algn="r" rtl="true">
              <a:lnSpc>
                <a:spcPts val="2618"/>
              </a:lnSpc>
            </a:pPr>
            <a:r>
              <a:rPr lang="ar-EG" sz="1870">
                <a:solidFill>
                  <a:srgbClr val="000000"/>
                </a:solidFill>
                <a:latin typeface="Roboto"/>
                <a:ea typeface="Roboto"/>
                <a:cs typeface="Roboto"/>
                <a:sym typeface="Roboto"/>
                <a:rtl val="true"/>
              </a:rPr>
              <a:t>زيادة الإنتاجية: تمنحك الثقة لاستخدام التكنولوجيا لإتمام المهام بكفاءة.</a:t>
            </a:r>
          </a:p>
          <a:p>
            <a:pPr algn="r" rtl="true">
              <a:lnSpc>
                <a:spcPts val="2618"/>
              </a:lnSpc>
            </a:pPr>
            <a:r>
              <a:rPr lang="ar-EG" sz="1870">
                <a:solidFill>
                  <a:srgbClr val="000000"/>
                </a:solidFill>
                <a:latin typeface="Roboto"/>
                <a:ea typeface="Roboto"/>
                <a:cs typeface="Roboto"/>
                <a:sym typeface="Roboto"/>
                <a:rtl val="true"/>
              </a:rPr>
              <a:t>أهمية شاملة: مناسبة للأفراد في مختلف المجالات والصناعات، حيث أصبحت المهارات الرقمية ضرورية في كل مكان.</a:t>
            </a:r>
          </a:p>
          <a:p>
            <a:pPr algn="r" rtl="true">
              <a:lnSpc>
                <a:spcPts val="2618"/>
              </a:lnSpc>
            </a:pPr>
            <a:r>
              <a:rPr lang="ar-EG" sz="1870">
                <a:solidFill>
                  <a:srgbClr val="000000"/>
                </a:solidFill>
                <a:latin typeface="Roboto"/>
                <a:ea typeface="Roboto"/>
                <a:cs typeface="Roboto"/>
                <a:sym typeface="Roboto"/>
                <a:rtl val="true"/>
              </a:rPr>
              <a:t>أساس للتعلم المتقدم: توفر الأساس اللازم لمتابعة الشهادات المتقدمة في تقنية المعلومات والمجالات ذات الصلة.</a:t>
            </a:r>
          </a:p>
          <a:p>
            <a:pPr algn="r" rtl="true" marL="0" indent="0" lvl="0">
              <a:lnSpc>
                <a:spcPts val="2618"/>
              </a:lnSpc>
              <a:spcBef>
                <a:spcPct val="0"/>
              </a:spcBef>
            </a:pPr>
            <a:r>
              <a:rPr lang="ar-EG" sz="1870">
                <a:solidFill>
                  <a:srgbClr val="000000"/>
                </a:solidFill>
                <a:latin typeface="Roboto"/>
                <a:ea typeface="Roboto"/>
                <a:cs typeface="Roboto"/>
                <a:sym typeface="Roboto"/>
                <a:rtl val="true"/>
              </a:rPr>
              <a:t>مواكبة التطورات: تبقيك على اطلاع بأحدث المهارات الرقمية في عالم يعتمد بشكل متزايد على التكنولوجيا.</a:t>
            </a:r>
          </a:p>
        </p:txBody>
      </p:sp>
      <p:sp>
        <p:nvSpPr>
          <p:cNvPr name="TextBox 12" id="12"/>
          <p:cNvSpPr txBox="true"/>
          <p:nvPr/>
        </p:nvSpPr>
        <p:spPr>
          <a:xfrm rot="0">
            <a:off x="178291" y="6141472"/>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Why You Need IC3:</a:t>
            </a:r>
          </a:p>
        </p:txBody>
      </p:sp>
      <p:sp>
        <p:nvSpPr>
          <p:cNvPr name="TextBox 13" id="13"/>
          <p:cNvSpPr txBox="true"/>
          <p:nvPr/>
        </p:nvSpPr>
        <p:spPr>
          <a:xfrm rot="0">
            <a:off x="178291" y="3833794"/>
            <a:ext cx="6585812" cy="2637630"/>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The IC3 certification is highly regarded as a standard for digital literacy. It equips individuals with essential computer and internet skills, which are critical for personal and professional growth. Employers often view the IC3 certification as a mark of competence, ensuring that candidates can effectively use digital tools and technologies.</a:t>
            </a:r>
          </a:p>
          <a:p>
            <a:pPr algn="l" marL="0" indent="0" lvl="0">
              <a:lnSpc>
                <a:spcPts val="2618"/>
              </a:lnSpc>
              <a:spcBef>
                <a:spcPct val="0"/>
              </a:spcBef>
            </a:pPr>
          </a:p>
        </p:txBody>
      </p:sp>
      <p:sp>
        <p:nvSpPr>
          <p:cNvPr name="Freeform 14" id="14"/>
          <p:cNvSpPr/>
          <p:nvPr/>
        </p:nvSpPr>
        <p:spPr>
          <a:xfrm flipH="false" flipV="false" rot="0">
            <a:off x="16416623" y="-42283"/>
            <a:ext cx="1871377" cy="1247097"/>
          </a:xfrm>
          <a:custGeom>
            <a:avLst/>
            <a:gdLst/>
            <a:ahLst/>
            <a:cxnLst/>
            <a:rect r="r" b="b" t="t" l="l"/>
            <a:pathLst>
              <a:path h="1247097" w="1871377">
                <a:moveTo>
                  <a:pt x="0" y="0"/>
                </a:moveTo>
                <a:lnTo>
                  <a:pt x="1871377" y="0"/>
                </a:lnTo>
                <a:lnTo>
                  <a:pt x="1871377" y="1247098"/>
                </a:lnTo>
                <a:lnTo>
                  <a:pt x="0" y="1247098"/>
                </a:lnTo>
                <a:lnTo>
                  <a:pt x="0" y="0"/>
                </a:lnTo>
                <a:close/>
              </a:path>
            </a:pathLst>
          </a:custGeom>
          <a:blipFill>
            <a:blip r:embed="rId2"/>
            <a:stretch>
              <a:fillRect l="0" t="0" r="0" b="0"/>
            </a:stretch>
          </a:blipFill>
        </p:spPr>
      </p:sp>
      <p:sp>
        <p:nvSpPr>
          <p:cNvPr name="TextBox 15" id="15"/>
          <p:cNvSpPr txBox="true"/>
          <p:nvPr/>
        </p:nvSpPr>
        <p:spPr>
          <a:xfrm rot="0">
            <a:off x="11214387" y="4218720"/>
            <a:ext cx="6585812" cy="1942830"/>
          </a:xfrm>
          <a:prstGeom prst="rect">
            <a:avLst/>
          </a:prstGeom>
        </p:spPr>
        <p:txBody>
          <a:bodyPr anchor="t" rtlCol="false" tIns="0" lIns="0" bIns="0" rIns="0">
            <a:spAutoFit/>
          </a:bodyPr>
          <a:lstStyle/>
          <a:p>
            <a:pPr algn="r" rtl="true">
              <a:lnSpc>
                <a:spcPts val="2618"/>
              </a:lnSpc>
            </a:pPr>
            <a:r>
              <a:rPr lang="ar-EG" sz="1870">
                <a:solidFill>
                  <a:srgbClr val="000000"/>
                </a:solidFill>
                <a:latin typeface="Roboto"/>
                <a:ea typeface="Roboto"/>
                <a:cs typeface="Roboto"/>
                <a:sym typeface="Roboto"/>
                <a:rtl val="true"/>
              </a:rPr>
              <a:t>تُعتبر شهادة </a:t>
            </a:r>
            <a:r>
              <a:rPr lang="en-US" sz="1870">
                <a:solidFill>
                  <a:srgbClr val="000000"/>
                </a:solidFill>
                <a:latin typeface="Roboto"/>
                <a:ea typeface="Roboto"/>
                <a:cs typeface="Roboto"/>
                <a:sym typeface="Roboto"/>
              </a:rPr>
              <a:t>IC3</a:t>
            </a:r>
            <a:r>
              <a:rPr lang="ar-EG" sz="1870">
                <a:solidFill>
                  <a:srgbClr val="000000"/>
                </a:solidFill>
                <a:latin typeface="Roboto"/>
                <a:ea typeface="Roboto"/>
                <a:cs typeface="Roboto"/>
                <a:sym typeface="Roboto"/>
                <a:rtl val="true"/>
              </a:rPr>
              <a:t> معيارًا مهمًا للثقافة الرقمية. فهي تزود الأفراد بالمهارات الأساسية اللازمة لاستخدام الحواسيب وتقنيات الإنترنت، مما يسهم في نموهم الشخصي والمهني. كما ينظر إليها أصحاب العمل كدليل على الكفاءة، مما يضمن قدرة المرشحين على استخدام الأدوات والتقنيات الرقمية بفعالية.</a:t>
            </a:r>
          </a:p>
          <a:p>
            <a:pPr algn="r" rtl="true" marL="0" indent="0" lvl="0">
              <a:lnSpc>
                <a:spcPts val="2618"/>
              </a:lnSpc>
              <a:spcBef>
                <a:spcPct val="0"/>
              </a:spcBef>
            </a:pPr>
          </a:p>
        </p:txBody>
      </p:sp>
      <p:grpSp>
        <p:nvGrpSpPr>
          <p:cNvPr name="Group 16" id="16"/>
          <p:cNvGrpSpPr/>
          <p:nvPr/>
        </p:nvGrpSpPr>
        <p:grpSpPr>
          <a:xfrm rot="0">
            <a:off x="17538837" y="9258300"/>
            <a:ext cx="2236783" cy="2236783"/>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92774" y="2281567"/>
            <a:ext cx="17139385" cy="5685767"/>
          </a:xfrm>
          <a:prstGeom prst="rect">
            <a:avLst/>
          </a:prstGeom>
        </p:spPr>
        <p:txBody>
          <a:bodyPr anchor="t" rtlCol="false" tIns="0" lIns="0" bIns="0" rIns="0">
            <a:spAutoFit/>
          </a:bodyPr>
          <a:lstStyle/>
          <a:p>
            <a:pPr algn="l">
              <a:lnSpc>
                <a:spcPts val="2639"/>
              </a:lnSpc>
            </a:pPr>
            <a:r>
              <a:rPr lang="en-US" sz="1885">
                <a:solidFill>
                  <a:srgbClr val="000000"/>
                </a:solidFill>
                <a:latin typeface="Open Sauce"/>
                <a:ea typeface="Open Sauce"/>
                <a:cs typeface="Open Sauce"/>
                <a:sym typeface="Open Sauce"/>
              </a:rPr>
              <a:t>1. Workforce Competency: Ensures employees possess essential digital literacy and computer skills.</a:t>
            </a:r>
          </a:p>
          <a:p>
            <a:pPr algn="l">
              <a:lnSpc>
                <a:spcPts val="2639"/>
              </a:lnSpc>
            </a:pPr>
          </a:p>
          <a:p>
            <a:pPr algn="l">
              <a:lnSpc>
                <a:spcPts val="2639"/>
              </a:lnSpc>
            </a:pPr>
            <a:r>
              <a:rPr lang="en-US" sz="1885">
                <a:solidFill>
                  <a:srgbClr val="000000"/>
                </a:solidFill>
                <a:latin typeface="Open Sauce"/>
                <a:ea typeface="Open Sauce"/>
                <a:cs typeface="Open Sauce"/>
                <a:sym typeface="Open Sauce"/>
              </a:rPr>
              <a:t>2. Increased Productivity: Employees are more efficient in using technology to complete tasks effectively.</a:t>
            </a:r>
          </a:p>
          <a:p>
            <a:pPr algn="l">
              <a:lnSpc>
                <a:spcPts val="2639"/>
              </a:lnSpc>
            </a:pPr>
          </a:p>
          <a:p>
            <a:pPr algn="l">
              <a:lnSpc>
                <a:spcPts val="2639"/>
              </a:lnSpc>
            </a:pPr>
            <a:r>
              <a:rPr lang="en-US" sz="1885">
                <a:solidFill>
                  <a:srgbClr val="000000"/>
                </a:solidFill>
                <a:latin typeface="Open Sauce"/>
                <a:ea typeface="Open Sauce"/>
                <a:cs typeface="Open Sauce"/>
                <a:sym typeface="Open Sauce"/>
              </a:rPr>
              <a:t>3. Standardized Skills: Establishes a uniform level of digital competence across the organization.</a:t>
            </a:r>
          </a:p>
          <a:p>
            <a:pPr algn="l">
              <a:lnSpc>
                <a:spcPts val="2639"/>
              </a:lnSpc>
            </a:pPr>
          </a:p>
          <a:p>
            <a:pPr algn="l">
              <a:lnSpc>
                <a:spcPts val="2639"/>
              </a:lnSpc>
            </a:pPr>
            <a:r>
              <a:rPr lang="en-US" sz="1885">
                <a:solidFill>
                  <a:srgbClr val="000000"/>
                </a:solidFill>
                <a:latin typeface="Open Sauce"/>
                <a:ea typeface="Open Sauce"/>
                <a:cs typeface="Open Sauce"/>
                <a:sym typeface="Open Sauce"/>
              </a:rPr>
              <a:t>4. Improved Communication: Employees can better use digital tools for collaboration and communication.</a:t>
            </a:r>
          </a:p>
          <a:p>
            <a:pPr algn="l">
              <a:lnSpc>
                <a:spcPts val="2639"/>
              </a:lnSpc>
            </a:pPr>
          </a:p>
          <a:p>
            <a:pPr algn="l">
              <a:lnSpc>
                <a:spcPts val="2639"/>
              </a:lnSpc>
            </a:pPr>
            <a:r>
              <a:rPr lang="en-US" sz="1885">
                <a:solidFill>
                  <a:srgbClr val="000000"/>
                </a:solidFill>
                <a:latin typeface="Open Sauce"/>
                <a:ea typeface="Open Sauce"/>
                <a:cs typeface="Open Sauce"/>
                <a:sym typeface="Open Sauce"/>
              </a:rPr>
              <a:t>5. Enhanced Problem-Solving: Staff with strong foundational IT skills can troubleshoot minor issues independently, reducing downtime.</a:t>
            </a:r>
          </a:p>
          <a:p>
            <a:pPr algn="l">
              <a:lnSpc>
                <a:spcPts val="2639"/>
              </a:lnSpc>
            </a:pPr>
          </a:p>
          <a:p>
            <a:pPr algn="l">
              <a:lnSpc>
                <a:spcPts val="2639"/>
              </a:lnSpc>
            </a:pPr>
            <a:r>
              <a:rPr lang="en-US" sz="1885">
                <a:solidFill>
                  <a:srgbClr val="000000"/>
                </a:solidFill>
                <a:latin typeface="Open Sauce"/>
                <a:ea typeface="Open Sauce"/>
                <a:cs typeface="Open Sauce"/>
                <a:sym typeface="Open Sauce"/>
              </a:rPr>
              <a:t>6. Cost-Effective Training: Minimizes the need for extensive basic IT training, as certified employees already have the required skills.</a:t>
            </a:r>
          </a:p>
          <a:p>
            <a:pPr algn="l">
              <a:lnSpc>
                <a:spcPts val="2639"/>
              </a:lnSpc>
            </a:pPr>
          </a:p>
          <a:p>
            <a:pPr algn="l">
              <a:lnSpc>
                <a:spcPts val="2639"/>
              </a:lnSpc>
            </a:pPr>
            <a:r>
              <a:rPr lang="en-US" sz="1885">
                <a:solidFill>
                  <a:srgbClr val="000000"/>
                </a:solidFill>
                <a:latin typeface="Open Sauce"/>
                <a:ea typeface="Open Sauce"/>
                <a:cs typeface="Open Sauce"/>
                <a:sym typeface="Open Sauce"/>
              </a:rPr>
              <a:t>7. Global Recognition: IC3-certified employees bring credibility to the organization by adhering to internationally recognized standards.</a:t>
            </a:r>
          </a:p>
          <a:p>
            <a:pPr algn="l">
              <a:lnSpc>
                <a:spcPts val="2639"/>
              </a:lnSpc>
            </a:pPr>
          </a:p>
          <a:p>
            <a:pPr algn="l">
              <a:lnSpc>
                <a:spcPts val="2639"/>
              </a:lnSpc>
            </a:pPr>
            <a:r>
              <a:rPr lang="en-US" sz="1885">
                <a:solidFill>
                  <a:srgbClr val="000000"/>
                </a:solidFill>
                <a:latin typeface="Open Sauce"/>
                <a:ea typeface="Open Sauce"/>
                <a:cs typeface="Open Sauce"/>
                <a:sym typeface="Open Sauce"/>
              </a:rPr>
              <a:t>8. Adaptability to Technology: Employees are better equipped to adapt to new tools and technologies in a fast-changing work environment.</a:t>
            </a:r>
          </a:p>
          <a:p>
            <a:pPr algn="l">
              <a:lnSpc>
                <a:spcPts val="2639"/>
              </a:lnSpc>
            </a:pPr>
          </a:p>
          <a:p>
            <a:pPr algn="l" marL="0" indent="0" lvl="0">
              <a:lnSpc>
                <a:spcPts val="2639"/>
              </a:lnSpc>
              <a:spcBef>
                <a:spcPct val="0"/>
              </a:spcBef>
            </a:pPr>
            <a:r>
              <a:rPr lang="en-US" sz="1885">
                <a:solidFill>
                  <a:srgbClr val="000000"/>
                </a:solidFill>
                <a:latin typeface="Open Sauce"/>
                <a:ea typeface="Open Sauce"/>
                <a:cs typeface="Open Sauce"/>
                <a:sym typeface="Open Sauce"/>
              </a:rPr>
              <a:t>9. Customer Satisfaction: Proficient staff can use digital tools to improve customer interactions and service quality.</a:t>
            </a:r>
          </a:p>
        </p:txBody>
      </p:sp>
      <p:sp>
        <p:nvSpPr>
          <p:cNvPr name="TextBox 7" id="7"/>
          <p:cNvSpPr txBox="true"/>
          <p:nvPr/>
        </p:nvSpPr>
        <p:spPr>
          <a:xfrm rot="0">
            <a:off x="292774" y="1473604"/>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Employers: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0" y="2628851"/>
            <a:ext cx="18168085" cy="6034263"/>
          </a:xfrm>
          <a:prstGeom prst="rect">
            <a:avLst/>
          </a:prstGeom>
        </p:spPr>
        <p:txBody>
          <a:bodyPr anchor="t" rtlCol="false" tIns="0" lIns="0" bIns="0" rIns="0">
            <a:spAutoFit/>
          </a:bodyPr>
          <a:lstStyle/>
          <a:p>
            <a:pPr algn="just" rtl="true">
              <a:lnSpc>
                <a:spcPts val="2797"/>
              </a:lnSpc>
            </a:pPr>
            <a:r>
              <a:rPr lang="en-US" sz="1998">
                <a:solidFill>
                  <a:srgbClr val="000000"/>
                </a:solidFill>
                <a:latin typeface="Roboto"/>
                <a:ea typeface="Roboto"/>
                <a:cs typeface="Roboto"/>
                <a:sym typeface="Roboto"/>
              </a:rPr>
              <a:t>1</a:t>
            </a:r>
            <a:r>
              <a:rPr lang="ar-EG" sz="1998">
                <a:solidFill>
                  <a:srgbClr val="000000"/>
                </a:solidFill>
                <a:latin typeface="Roboto"/>
                <a:ea typeface="Roboto"/>
                <a:cs typeface="Roboto"/>
                <a:sym typeface="Roboto"/>
                <a:rtl val="true"/>
              </a:rPr>
              <a:t>. كفاءة القوى العاملة: تضمن أن الموظفين يمتلكون المهارات الأساسية في الحوسبة والمعرفة الرقمية.</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2</a:t>
            </a:r>
            <a:r>
              <a:rPr lang="ar-EG" sz="1998">
                <a:solidFill>
                  <a:srgbClr val="000000"/>
                </a:solidFill>
                <a:latin typeface="Roboto"/>
                <a:ea typeface="Roboto"/>
                <a:cs typeface="Roboto"/>
                <a:sym typeface="Roboto"/>
                <a:rtl val="true"/>
              </a:rPr>
              <a:t>. زيادة الإنتاجية: يصبح الموظفون أكثر كفاءة في استخدام التكنولوجيا لإتمام المهام بفعالية.</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3</a:t>
            </a:r>
            <a:r>
              <a:rPr lang="ar-EG" sz="1998">
                <a:solidFill>
                  <a:srgbClr val="000000"/>
                </a:solidFill>
                <a:latin typeface="Roboto"/>
                <a:ea typeface="Roboto"/>
                <a:cs typeface="Roboto"/>
                <a:sym typeface="Roboto"/>
                <a:rtl val="true"/>
              </a:rPr>
              <a:t>. توحيد المهارات: تحقق مستوى موحدًا من الكفاءة الرقمية بين جميع العاملين في المنظمة.</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4</a:t>
            </a:r>
            <a:r>
              <a:rPr lang="ar-EG" sz="1998">
                <a:solidFill>
                  <a:srgbClr val="000000"/>
                </a:solidFill>
                <a:latin typeface="Roboto"/>
                <a:ea typeface="Roboto"/>
                <a:cs typeface="Roboto"/>
                <a:sym typeface="Roboto"/>
                <a:rtl val="true"/>
              </a:rPr>
              <a:t>. تحسين التواصل: يستطيع الموظفون استخدام الأدوات الرقمية بشكل أفضل للتعاون والتواصل.</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5</a:t>
            </a:r>
            <a:r>
              <a:rPr lang="ar-EG" sz="1998">
                <a:solidFill>
                  <a:srgbClr val="000000"/>
                </a:solidFill>
                <a:latin typeface="Roboto"/>
                <a:ea typeface="Roboto"/>
                <a:cs typeface="Roboto"/>
                <a:sym typeface="Roboto"/>
                <a:rtl val="true"/>
              </a:rPr>
              <a:t>. تعزيز حل المشكلات: يمكن للموظفين ذوي المهارات الأساسية القوية في تقنية المعلومات حل المشكلات البسيطة بأنفسهم، مما يقلل من فترات التوقف.</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6</a:t>
            </a:r>
            <a:r>
              <a:rPr lang="ar-EG" sz="1998">
                <a:solidFill>
                  <a:srgbClr val="000000"/>
                </a:solidFill>
                <a:latin typeface="Roboto"/>
                <a:ea typeface="Roboto"/>
                <a:cs typeface="Roboto"/>
                <a:sym typeface="Roboto"/>
                <a:rtl val="true"/>
              </a:rPr>
              <a:t>. خفض تكاليف التدريب: يقلل من الحاجة إلى تدريب أساسي مكثف على تقنية المعلومات، حيث يتمتع الموظفون الحاصلون على الشهادة بالمهارات المطلوبة مسبقًا.</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7</a:t>
            </a:r>
            <a:r>
              <a:rPr lang="ar-EG" sz="1998">
                <a:solidFill>
                  <a:srgbClr val="000000"/>
                </a:solidFill>
                <a:latin typeface="Roboto"/>
                <a:ea typeface="Roboto"/>
                <a:cs typeface="Roboto"/>
                <a:sym typeface="Roboto"/>
                <a:rtl val="true"/>
              </a:rPr>
              <a:t>. اعتراف عالمي: يجلب الموظفون الحاصلون على شهادة </a:t>
            </a:r>
            <a:r>
              <a:rPr lang="en-US" sz="1998">
                <a:solidFill>
                  <a:srgbClr val="000000"/>
                </a:solidFill>
                <a:latin typeface="Roboto"/>
                <a:ea typeface="Roboto"/>
                <a:cs typeface="Roboto"/>
                <a:sym typeface="Roboto"/>
              </a:rPr>
              <a:t>IC3</a:t>
            </a:r>
            <a:r>
              <a:rPr lang="ar-EG" sz="1998">
                <a:solidFill>
                  <a:srgbClr val="000000"/>
                </a:solidFill>
                <a:latin typeface="Roboto"/>
                <a:ea typeface="Roboto"/>
                <a:cs typeface="Roboto"/>
                <a:sym typeface="Roboto"/>
                <a:rtl val="true"/>
              </a:rPr>
              <a:t> المصداقية للمؤسسة من خلال الالتزام بالمعايير المعترف بها دوليًا.</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8</a:t>
            </a:r>
            <a:r>
              <a:rPr lang="ar-EG" sz="1998">
                <a:solidFill>
                  <a:srgbClr val="000000"/>
                </a:solidFill>
                <a:latin typeface="Roboto"/>
                <a:ea typeface="Roboto"/>
                <a:cs typeface="Roboto"/>
                <a:sym typeface="Roboto"/>
                <a:rtl val="true"/>
              </a:rPr>
              <a:t>. القدرة على التكيف مع التكنولوجيا: الموظفون أكثر قدرة على التكيف مع الأدوات والتقنيات الجديدة في بيئة عمل سريعة التغير.</a:t>
            </a:r>
          </a:p>
          <a:p>
            <a:pPr algn="just" rtl="true">
              <a:lnSpc>
                <a:spcPts val="2797"/>
              </a:lnSpc>
            </a:pPr>
          </a:p>
          <a:p>
            <a:pPr algn="just" rtl="true" marL="0" indent="0" lvl="0">
              <a:lnSpc>
                <a:spcPts val="2797"/>
              </a:lnSpc>
              <a:spcBef>
                <a:spcPct val="0"/>
              </a:spcBef>
            </a:pPr>
            <a:r>
              <a:rPr lang="en-US" sz="1998">
                <a:solidFill>
                  <a:srgbClr val="000000"/>
                </a:solidFill>
                <a:latin typeface="Roboto"/>
                <a:ea typeface="Roboto"/>
                <a:cs typeface="Roboto"/>
                <a:sym typeface="Roboto"/>
              </a:rPr>
              <a:t>9</a:t>
            </a:r>
            <a:r>
              <a:rPr lang="ar-EG" sz="1998">
                <a:solidFill>
                  <a:srgbClr val="000000"/>
                </a:solidFill>
                <a:latin typeface="Roboto"/>
                <a:ea typeface="Roboto"/>
                <a:cs typeface="Roboto"/>
                <a:sym typeface="Roboto"/>
                <a:rtl val="true"/>
              </a:rPr>
              <a:t>. رضا العملاء: يستطيع الموظفون المهرة استخدام الأدوات الرقمية لتحسين تفاعلات العملاء وجودة الخدمة.</a:t>
            </a:r>
          </a:p>
        </p:txBody>
      </p:sp>
      <p:sp>
        <p:nvSpPr>
          <p:cNvPr name="TextBox 7" id="7"/>
          <p:cNvSpPr txBox="true"/>
          <p:nvPr/>
        </p:nvSpPr>
        <p:spPr>
          <a:xfrm rot="0">
            <a:off x="7131989" y="1695861"/>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 مزايا لصاحب العمل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2277453"/>
            <a:ext cx="17387591" cy="6106346"/>
          </a:xfrm>
          <a:prstGeom prst="rect">
            <a:avLst/>
          </a:prstGeom>
        </p:spPr>
        <p:txBody>
          <a:bodyPr anchor="t" rtlCol="false" tIns="0" lIns="0" bIns="0" rIns="0">
            <a:spAutoFit/>
          </a:bodyPr>
          <a:lstStyle/>
          <a:p>
            <a:pPr algn="l">
              <a:lnSpc>
                <a:spcPts val="2405"/>
              </a:lnSpc>
            </a:pPr>
          </a:p>
          <a:p>
            <a:pPr algn="l">
              <a:lnSpc>
                <a:spcPts val="2405"/>
              </a:lnSpc>
            </a:pPr>
            <a:r>
              <a:rPr lang="en-US" sz="1717">
                <a:solidFill>
                  <a:srgbClr val="000000"/>
                </a:solidFill>
                <a:latin typeface="Open Sauce"/>
                <a:ea typeface="Open Sauce"/>
                <a:cs typeface="Open Sauce"/>
                <a:sym typeface="Open Sauce"/>
              </a:rPr>
              <a:t>1. Digital Literacy: Develops essential computer and internet skills for academic, professional, and personal use.</a:t>
            </a:r>
          </a:p>
          <a:p>
            <a:pPr algn="l">
              <a:lnSpc>
                <a:spcPts val="2405"/>
              </a:lnSpc>
            </a:pPr>
          </a:p>
          <a:p>
            <a:pPr algn="l">
              <a:lnSpc>
                <a:spcPts val="2405"/>
              </a:lnSpc>
            </a:pPr>
            <a:r>
              <a:rPr lang="en-US" sz="1717">
                <a:solidFill>
                  <a:srgbClr val="000000"/>
                </a:solidFill>
                <a:latin typeface="Open Sauce"/>
                <a:ea typeface="Open Sauce"/>
                <a:cs typeface="Open Sauce"/>
                <a:sym typeface="Open Sauce"/>
              </a:rPr>
              <a:t>2. Enhanced Employability: Increases job opportunities by demonstrating proficiency in digital tools.</a:t>
            </a:r>
          </a:p>
          <a:p>
            <a:pPr algn="l">
              <a:lnSpc>
                <a:spcPts val="2405"/>
              </a:lnSpc>
            </a:pPr>
          </a:p>
          <a:p>
            <a:pPr algn="l">
              <a:lnSpc>
                <a:spcPts val="2405"/>
              </a:lnSpc>
            </a:pPr>
            <a:r>
              <a:rPr lang="en-US" sz="1717">
                <a:solidFill>
                  <a:srgbClr val="000000"/>
                </a:solidFill>
                <a:latin typeface="Open Sauce"/>
                <a:ea typeface="Open Sauce"/>
                <a:cs typeface="Open Sauce"/>
                <a:sym typeface="Open Sauce"/>
              </a:rPr>
              <a:t>3. Strong Foundation: Provides a solid base for pursuing advanced IT certifications and career paths.</a:t>
            </a:r>
          </a:p>
          <a:p>
            <a:pPr algn="l">
              <a:lnSpc>
                <a:spcPts val="2405"/>
              </a:lnSpc>
            </a:pPr>
          </a:p>
          <a:p>
            <a:pPr algn="l">
              <a:lnSpc>
                <a:spcPts val="2405"/>
              </a:lnSpc>
            </a:pPr>
            <a:r>
              <a:rPr lang="en-US" sz="1717">
                <a:solidFill>
                  <a:srgbClr val="000000"/>
                </a:solidFill>
                <a:latin typeface="Open Sauce"/>
                <a:ea typeface="Open Sauce"/>
                <a:cs typeface="Open Sauce"/>
                <a:sym typeface="Open Sauce"/>
              </a:rPr>
              <a:t>4. Boosted Confidence: Builds self-assurance in using technology effectively in various scenarios.</a:t>
            </a:r>
          </a:p>
          <a:p>
            <a:pPr algn="l">
              <a:lnSpc>
                <a:spcPts val="2405"/>
              </a:lnSpc>
            </a:pPr>
          </a:p>
          <a:p>
            <a:pPr algn="l">
              <a:lnSpc>
                <a:spcPts val="2405"/>
              </a:lnSpc>
            </a:pPr>
            <a:r>
              <a:rPr lang="en-US" sz="1717">
                <a:solidFill>
                  <a:srgbClr val="000000"/>
                </a:solidFill>
                <a:latin typeface="Open Sauce"/>
                <a:ea typeface="Open Sauce"/>
                <a:cs typeface="Open Sauce"/>
                <a:sym typeface="Open Sauce"/>
              </a:rPr>
              <a:t>5. Adaptability: Prepares individuals to quickly adapt to new and evolving technologies.</a:t>
            </a:r>
          </a:p>
          <a:p>
            <a:pPr algn="l">
              <a:lnSpc>
                <a:spcPts val="2405"/>
              </a:lnSpc>
            </a:pPr>
          </a:p>
          <a:p>
            <a:pPr algn="l">
              <a:lnSpc>
                <a:spcPts val="2405"/>
              </a:lnSpc>
            </a:pPr>
            <a:r>
              <a:rPr lang="en-US" sz="1717">
                <a:solidFill>
                  <a:srgbClr val="000000"/>
                </a:solidFill>
                <a:latin typeface="Open Sauce"/>
                <a:ea typeface="Open Sauce"/>
                <a:cs typeface="Open Sauce"/>
                <a:sym typeface="Open Sauce"/>
              </a:rPr>
              <a:t>6. Universal Application: Relevant across multiple industries, making it a versatile qualification.</a:t>
            </a:r>
          </a:p>
          <a:p>
            <a:pPr algn="l">
              <a:lnSpc>
                <a:spcPts val="2405"/>
              </a:lnSpc>
            </a:pPr>
          </a:p>
          <a:p>
            <a:pPr algn="l">
              <a:lnSpc>
                <a:spcPts val="2405"/>
              </a:lnSpc>
            </a:pPr>
            <a:r>
              <a:rPr lang="en-US" sz="1717">
                <a:solidFill>
                  <a:srgbClr val="000000"/>
                </a:solidFill>
                <a:latin typeface="Open Sauce"/>
                <a:ea typeface="Open Sauce"/>
                <a:cs typeface="Open Sauce"/>
                <a:sym typeface="Open Sauce"/>
              </a:rPr>
              <a:t>7. Career Advancement: Helps trainees stand out for promotions or new job roles requiring digital competence.</a:t>
            </a:r>
          </a:p>
          <a:p>
            <a:pPr algn="l">
              <a:lnSpc>
                <a:spcPts val="2405"/>
              </a:lnSpc>
            </a:pPr>
          </a:p>
          <a:p>
            <a:pPr algn="l">
              <a:lnSpc>
                <a:spcPts val="2405"/>
              </a:lnSpc>
            </a:pPr>
            <a:r>
              <a:rPr lang="en-US" sz="1717">
                <a:solidFill>
                  <a:srgbClr val="000000"/>
                </a:solidFill>
                <a:latin typeface="Open Sauce"/>
                <a:ea typeface="Open Sauce"/>
                <a:cs typeface="Open Sauce"/>
                <a:sym typeface="Open Sauce"/>
              </a:rPr>
              <a:t>8. Global Recognition: The certification is internationally recognized, making it valuable in global job markets.</a:t>
            </a:r>
          </a:p>
          <a:p>
            <a:pPr algn="l">
              <a:lnSpc>
                <a:spcPts val="2405"/>
              </a:lnSpc>
            </a:pPr>
          </a:p>
          <a:p>
            <a:pPr algn="l">
              <a:lnSpc>
                <a:spcPts val="2405"/>
              </a:lnSpc>
            </a:pPr>
            <a:r>
              <a:rPr lang="en-US" sz="1717">
                <a:solidFill>
                  <a:srgbClr val="000000"/>
                </a:solidFill>
                <a:latin typeface="Open Sauce"/>
                <a:ea typeface="Open Sauce"/>
                <a:cs typeface="Open Sauce"/>
                <a:sym typeface="Open Sauce"/>
              </a:rPr>
              <a:t>9. Improved Productivity: Equips trainees with skills to perform tasks efficiently using digital tools.</a:t>
            </a:r>
          </a:p>
          <a:p>
            <a:pPr algn="l">
              <a:lnSpc>
                <a:spcPts val="2405"/>
              </a:lnSpc>
            </a:pPr>
          </a:p>
          <a:p>
            <a:pPr algn="l" marL="0" indent="0" lvl="0">
              <a:lnSpc>
                <a:spcPts val="2685"/>
              </a:lnSpc>
              <a:spcBef>
                <a:spcPct val="0"/>
              </a:spcBef>
            </a:pPr>
            <a:r>
              <a:rPr lang="en-US" sz="1917">
                <a:solidFill>
                  <a:srgbClr val="000000"/>
                </a:solidFill>
                <a:latin typeface="Open Sauce"/>
                <a:ea typeface="Open Sauce"/>
                <a:cs typeface="Open Sauce"/>
                <a:sym typeface="Open Sauce"/>
              </a:rPr>
              <a:t>10. Practical Skills: Covers real-world applications like word processing, spreadsheets, and online communication.</a:t>
            </a:r>
          </a:p>
        </p:txBody>
      </p:sp>
      <p:sp>
        <p:nvSpPr>
          <p:cNvPr name="TextBox 7" id="7"/>
          <p:cNvSpPr txBox="true"/>
          <p:nvPr/>
        </p:nvSpPr>
        <p:spPr>
          <a:xfrm rot="0">
            <a:off x="212927" y="1793227"/>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Trainees: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660507" y="2517886"/>
            <a:ext cx="17507577" cy="6501076"/>
          </a:xfrm>
          <a:prstGeom prst="rect">
            <a:avLst/>
          </a:prstGeom>
        </p:spPr>
        <p:txBody>
          <a:bodyPr anchor="t" rtlCol="false" tIns="0" lIns="0" bIns="0" rIns="0">
            <a:spAutoFit/>
          </a:bodyPr>
          <a:lstStyle/>
          <a:p>
            <a:pPr algn="just" rtl="true">
              <a:lnSpc>
                <a:spcPts val="2696"/>
              </a:lnSpc>
            </a:pPr>
            <a:r>
              <a:rPr lang="en-US" sz="1925">
                <a:solidFill>
                  <a:srgbClr val="000000"/>
                </a:solidFill>
                <a:latin typeface="Roboto"/>
                <a:ea typeface="Roboto"/>
                <a:cs typeface="Roboto"/>
                <a:sym typeface="Roboto"/>
              </a:rPr>
              <a:t>1</a:t>
            </a:r>
            <a:r>
              <a:rPr lang="ar-EG" sz="1925">
                <a:solidFill>
                  <a:srgbClr val="000000"/>
                </a:solidFill>
                <a:latin typeface="Roboto"/>
                <a:ea typeface="Roboto"/>
                <a:cs typeface="Roboto"/>
                <a:sym typeface="Roboto"/>
                <a:rtl val="true"/>
              </a:rPr>
              <a:t>. التمكن الرقمي: تطوير المهارات الأساسية في الحاسوب والإنترنت للاستخدام الأكاديمي والمهني والشخصي.</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2</a:t>
            </a:r>
            <a:r>
              <a:rPr lang="ar-EG" sz="1925">
                <a:solidFill>
                  <a:srgbClr val="000000"/>
                </a:solidFill>
                <a:latin typeface="Roboto"/>
                <a:ea typeface="Roboto"/>
                <a:cs typeface="Roboto"/>
                <a:sym typeface="Roboto"/>
                <a:rtl val="true"/>
              </a:rPr>
              <a:t>. زيادة فرص التوظيف: تعزيز فرص العمل من خلال إثبات الكفاءة في استخدام الأدوات الرقمية.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3</a:t>
            </a:r>
            <a:r>
              <a:rPr lang="ar-EG" sz="1925">
                <a:solidFill>
                  <a:srgbClr val="000000"/>
                </a:solidFill>
                <a:latin typeface="Roboto"/>
                <a:ea typeface="Roboto"/>
                <a:cs typeface="Roboto"/>
                <a:sym typeface="Roboto"/>
                <a:rtl val="true"/>
              </a:rPr>
              <a:t>. أساس قوي: يوفر قاعدة متينة لمتابعة الشهادات المتقدمة في تقنية المعلومات والمسارات المهنية.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4</a:t>
            </a:r>
            <a:r>
              <a:rPr lang="ar-EG" sz="1925">
                <a:solidFill>
                  <a:srgbClr val="000000"/>
                </a:solidFill>
                <a:latin typeface="Roboto"/>
                <a:ea typeface="Roboto"/>
                <a:cs typeface="Roboto"/>
                <a:sym typeface="Roboto"/>
                <a:rtl val="true"/>
              </a:rPr>
              <a:t>. زيادة الثقة بالنفس: بناء الثقة في استخدام التكنولوجيا بشكل فعال في مختلف المواقف.</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5</a:t>
            </a:r>
            <a:r>
              <a:rPr lang="ar-EG" sz="1925">
                <a:solidFill>
                  <a:srgbClr val="000000"/>
                </a:solidFill>
                <a:latin typeface="Roboto"/>
                <a:ea typeface="Roboto"/>
                <a:cs typeface="Roboto"/>
                <a:sym typeface="Roboto"/>
                <a:rtl val="true"/>
              </a:rPr>
              <a:t>. التكيف مع التكنولوجيا: إعداد الأفراد للتأقلم بسرعة مع التقنيات الجديدة والمتطورة.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6</a:t>
            </a:r>
            <a:r>
              <a:rPr lang="ar-EG" sz="1925">
                <a:solidFill>
                  <a:srgbClr val="000000"/>
                </a:solidFill>
                <a:latin typeface="Roboto"/>
                <a:ea typeface="Roboto"/>
                <a:cs typeface="Roboto"/>
                <a:sym typeface="Roboto"/>
                <a:rtl val="true"/>
              </a:rPr>
              <a:t>. تطبيق شامل: شهادة ذات صلة بمختلف الصناعات، مما يجعلها مؤهلًا متعدد الاستخدامات.</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7</a:t>
            </a:r>
            <a:r>
              <a:rPr lang="ar-EG" sz="1925">
                <a:solidFill>
                  <a:srgbClr val="000000"/>
                </a:solidFill>
                <a:latin typeface="Roboto"/>
                <a:ea typeface="Roboto"/>
                <a:cs typeface="Roboto"/>
                <a:sym typeface="Roboto"/>
                <a:rtl val="true"/>
              </a:rPr>
              <a:t>. التقدم الوظيفي: تساعد المتدربين على التميز للترقيات أو الأدوار الجديدة التي تتطلب كفاءة رقمية.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8</a:t>
            </a:r>
            <a:r>
              <a:rPr lang="ar-EG" sz="1925">
                <a:solidFill>
                  <a:srgbClr val="000000"/>
                </a:solidFill>
                <a:latin typeface="Roboto"/>
                <a:ea typeface="Roboto"/>
                <a:cs typeface="Roboto"/>
                <a:sym typeface="Roboto"/>
                <a:rtl val="true"/>
              </a:rPr>
              <a:t>. اعتراف عالمي: شهادة معترف بها دوليًا، مما يجعلها ذات قيمة في أسواق العمل العالمية.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9</a:t>
            </a:r>
            <a:r>
              <a:rPr lang="ar-EG" sz="1925">
                <a:solidFill>
                  <a:srgbClr val="000000"/>
                </a:solidFill>
                <a:latin typeface="Roboto"/>
                <a:ea typeface="Roboto"/>
                <a:cs typeface="Roboto"/>
                <a:sym typeface="Roboto"/>
                <a:rtl val="true"/>
              </a:rPr>
              <a:t>. زيادة الإنتاجية: تزويد المتدربين بالمهارات اللازمة لإنجاز المهام بكفاءة باستخدام الأدوات الرقمية.</a:t>
            </a:r>
          </a:p>
          <a:p>
            <a:pPr algn="just" rtl="true">
              <a:lnSpc>
                <a:spcPts val="2696"/>
              </a:lnSpc>
            </a:pPr>
          </a:p>
          <a:p>
            <a:pPr algn="just" rtl="true" marL="0" indent="0" lvl="0">
              <a:lnSpc>
                <a:spcPts val="2696"/>
              </a:lnSpc>
              <a:spcBef>
                <a:spcPct val="0"/>
              </a:spcBef>
            </a:pPr>
            <a:r>
              <a:rPr lang="en-US" sz="1925">
                <a:solidFill>
                  <a:srgbClr val="000000"/>
                </a:solidFill>
                <a:latin typeface="Roboto"/>
                <a:ea typeface="Roboto"/>
                <a:cs typeface="Roboto"/>
                <a:sym typeface="Roboto"/>
              </a:rPr>
              <a:t>10</a:t>
            </a:r>
            <a:r>
              <a:rPr lang="ar-EG" sz="1925">
                <a:solidFill>
                  <a:srgbClr val="000000"/>
                </a:solidFill>
                <a:latin typeface="Roboto"/>
                <a:ea typeface="Roboto"/>
                <a:cs typeface="Roboto"/>
                <a:sym typeface="Roboto"/>
                <a:rtl val="true"/>
              </a:rPr>
              <a:t>. مهارات عملية: تشمل تطبيقات واقعية مثل معالجة النصوص والجداول الإلكترونية والتواصل عبر الإنترنت.</a:t>
            </a:r>
          </a:p>
        </p:txBody>
      </p:sp>
      <p:sp>
        <p:nvSpPr>
          <p:cNvPr name="TextBox 7" id="7"/>
          <p:cNvSpPr txBox="true"/>
          <p:nvPr/>
        </p:nvSpPr>
        <p:spPr>
          <a:xfrm rot="0">
            <a:off x="7131989" y="1729131"/>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مزايا للمتدرب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36146" y="9576918"/>
            <a:ext cx="710082" cy="710082"/>
          </a:xfrm>
          <a:custGeom>
            <a:avLst/>
            <a:gdLst/>
            <a:ahLst/>
            <a:cxnLst/>
            <a:rect r="r" b="b" t="t" l="l"/>
            <a:pathLst>
              <a:path h="710082" w="710082">
                <a:moveTo>
                  <a:pt x="0" y="0"/>
                </a:moveTo>
                <a:lnTo>
                  <a:pt x="710083" y="0"/>
                </a:lnTo>
                <a:lnTo>
                  <a:pt x="710083" y="710082"/>
                </a:lnTo>
                <a:lnTo>
                  <a:pt x="0" y="71008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7366518"/>
            <a:chOff x="0" y="0"/>
            <a:chExt cx="4302545" cy="1940153"/>
          </a:xfrm>
        </p:grpSpPr>
        <p:sp>
          <p:nvSpPr>
            <p:cNvPr name="Freeform 7" id="7"/>
            <p:cNvSpPr/>
            <p:nvPr/>
          </p:nvSpPr>
          <p:spPr>
            <a:xfrm flipH="false" flipV="false" rot="0">
              <a:off x="0" y="0"/>
              <a:ext cx="4302545" cy="1940153"/>
            </a:xfrm>
            <a:custGeom>
              <a:avLst/>
              <a:gdLst/>
              <a:ahLst/>
              <a:cxnLst/>
              <a:rect r="r" b="b" t="t" l="l"/>
              <a:pathLst>
                <a:path h="1940153" w="4302545">
                  <a:moveTo>
                    <a:pt x="12796" y="0"/>
                  </a:moveTo>
                  <a:lnTo>
                    <a:pt x="4289749" y="0"/>
                  </a:lnTo>
                  <a:cubicBezTo>
                    <a:pt x="4293143" y="0"/>
                    <a:pt x="4296397" y="1348"/>
                    <a:pt x="4298797" y="3748"/>
                  </a:cubicBezTo>
                  <a:cubicBezTo>
                    <a:pt x="4301197" y="6147"/>
                    <a:pt x="4302545" y="9402"/>
                    <a:pt x="4302545" y="12796"/>
                  </a:cubicBezTo>
                  <a:lnTo>
                    <a:pt x="4302545" y="1927357"/>
                  </a:lnTo>
                  <a:cubicBezTo>
                    <a:pt x="4302545" y="1930751"/>
                    <a:pt x="4301197" y="1934006"/>
                    <a:pt x="4298797" y="1936405"/>
                  </a:cubicBezTo>
                  <a:cubicBezTo>
                    <a:pt x="4296397" y="1938805"/>
                    <a:pt x="4293143" y="1940153"/>
                    <a:pt x="4289749" y="1940153"/>
                  </a:cubicBezTo>
                  <a:lnTo>
                    <a:pt x="12796" y="1940153"/>
                  </a:lnTo>
                  <a:cubicBezTo>
                    <a:pt x="5729" y="1940153"/>
                    <a:pt x="0" y="1934424"/>
                    <a:pt x="0" y="1927357"/>
                  </a:cubicBezTo>
                  <a:lnTo>
                    <a:pt x="0" y="12796"/>
                  </a:lnTo>
                  <a:cubicBezTo>
                    <a:pt x="0" y="5729"/>
                    <a:pt x="5729" y="0"/>
                    <a:pt x="12796" y="0"/>
                  </a:cubicBezTo>
                  <a:close/>
                </a:path>
              </a:pathLst>
            </a:custGeom>
            <a:solidFill>
              <a:srgbClr val="FFFFFF"/>
            </a:solidFill>
          </p:spPr>
        </p:sp>
        <p:sp>
          <p:nvSpPr>
            <p:cNvPr name="TextBox 8" id="8"/>
            <p:cNvSpPr txBox="true"/>
            <p:nvPr/>
          </p:nvSpPr>
          <p:spPr>
            <a:xfrm>
              <a:off x="0" y="-38100"/>
              <a:ext cx="4302545" cy="1978253"/>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23075" y="630716"/>
            <a:ext cx="5478032" cy="813261"/>
          </a:xfrm>
          <a:prstGeom prst="rect">
            <a:avLst/>
          </a:prstGeom>
        </p:spPr>
        <p:txBody>
          <a:bodyPr anchor="t" rtlCol="false" tIns="0" lIns="0" bIns="0" rIns="0">
            <a:spAutoFit/>
          </a:bodyPr>
          <a:lstStyle/>
          <a:p>
            <a:pPr algn="l" marL="0" indent="0" lvl="0">
              <a:lnSpc>
                <a:spcPts val="6243"/>
              </a:lnSpc>
              <a:spcBef>
                <a:spcPct val="0"/>
              </a:spcBef>
            </a:pPr>
            <a:r>
              <a:rPr lang="en-US" sz="5477" spc="-394">
                <a:solidFill>
                  <a:srgbClr val="000000"/>
                </a:solidFill>
                <a:latin typeface="Open Sauce"/>
                <a:ea typeface="Open Sauce"/>
                <a:cs typeface="Open Sauce"/>
                <a:sym typeface="Open Sauce"/>
              </a:rPr>
              <a:t>Program Topics</a:t>
            </a:r>
          </a:p>
        </p:txBody>
      </p:sp>
      <p:sp>
        <p:nvSpPr>
          <p:cNvPr name="Freeform 10" id="10"/>
          <p:cNvSpPr/>
          <p:nvPr/>
        </p:nvSpPr>
        <p:spPr>
          <a:xfrm flipH="false" flipV="false" rot="0">
            <a:off x="1656431" y="944863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686377" y="9423665"/>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75351" y="1670442"/>
            <a:ext cx="16031674" cy="6990994"/>
          </a:xfrm>
          <a:prstGeom prst="rect">
            <a:avLst/>
          </a:prstGeom>
        </p:spPr>
        <p:txBody>
          <a:bodyPr anchor="t" rtlCol="false" tIns="0" lIns="0" bIns="0" rIns="0">
            <a:spAutoFit/>
          </a:bodyPr>
          <a:lstStyle/>
          <a:p>
            <a:pPr algn="just">
              <a:lnSpc>
                <a:spcPts val="2644"/>
              </a:lnSpc>
            </a:pPr>
            <a:r>
              <a:rPr lang="en-US" sz="1889" b="true">
                <a:solidFill>
                  <a:srgbClr val="000000"/>
                </a:solidFill>
                <a:latin typeface="Canva Sans Bold"/>
                <a:ea typeface="Canva Sans Bold"/>
                <a:cs typeface="Canva Sans Bold"/>
                <a:sym typeface="Canva Sans Bold"/>
              </a:rPr>
              <a:t>1. Computer Fundamentals: Understanding computer hardware, software, operating systems, and file management.</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2. Key Applications: Proficiency in word processing, spreadsheets, and presentation tools.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3. Internet Basics: Navigating the web, using browsers, search engines, and online tools effectively.</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4. Digital Communication: Understanding email, messaging platforms, and collaboration tools.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5. Computer Security: Basics of cybersecurity, protecting personal information, and recognizing online threats.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6. Digital Citizenship: Safe and responsible use of technology in personal and professional environments.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7. Cloud Computing: Basics of cloud storage and collaboration tools.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8. Networking Basics: Understanding networks, connectivity, and troubleshooting basic network issues.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9. File Sharing and Management: Techniques for organizing, sharing, and backing up files efficiently.</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10. Emerging Technologies: Awareness of evolving trends in technology like AI, IoT, and smart devices.</a:t>
            </a:r>
          </a:p>
          <a:p>
            <a:pPr algn="just">
              <a:lnSpc>
                <a:spcPts val="2644"/>
              </a:lnSpc>
            </a:pPr>
          </a:p>
          <a:p>
            <a:pPr algn="just" marL="0" indent="0" lvl="0">
              <a:lnSpc>
                <a:spcPts val="2644"/>
              </a:lnSpc>
              <a:spcBef>
                <a:spcPct val="0"/>
              </a:spcBef>
            </a:pPr>
            <a:r>
              <a:rPr lang="en-US" b="true" sz="1889">
                <a:solidFill>
                  <a:srgbClr val="000000"/>
                </a:solidFill>
                <a:latin typeface="Canva Sans Bold"/>
                <a:ea typeface="Canva Sans Bold"/>
                <a:cs typeface="Canva Sans Bold"/>
                <a:sym typeface="Canva Sans Bold"/>
              </a:rPr>
              <a:t>11. Data Handling: Basics of data entry, processing, and analyzing digital data.</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3521674" y="-770886"/>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931462" y="9334926"/>
            <a:ext cx="710082" cy="710082"/>
          </a:xfrm>
          <a:custGeom>
            <a:avLst/>
            <a:gdLst/>
            <a:ahLst/>
            <a:cxnLst/>
            <a:rect r="r" b="b" t="t" l="l"/>
            <a:pathLst>
              <a:path h="710082" w="710082">
                <a:moveTo>
                  <a:pt x="0" y="0"/>
                </a:moveTo>
                <a:lnTo>
                  <a:pt x="710083" y="0"/>
                </a:lnTo>
                <a:lnTo>
                  <a:pt x="710083" y="710083"/>
                </a:lnTo>
                <a:lnTo>
                  <a:pt x="0" y="7100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1330929" y="1028700"/>
            <a:ext cx="16336225" cy="8177943"/>
            <a:chOff x="0" y="0"/>
            <a:chExt cx="4302545" cy="2153861"/>
          </a:xfrm>
        </p:grpSpPr>
        <p:sp>
          <p:nvSpPr>
            <p:cNvPr name="Freeform 7" id="7"/>
            <p:cNvSpPr/>
            <p:nvPr/>
          </p:nvSpPr>
          <p:spPr>
            <a:xfrm flipH="false" flipV="false" rot="0">
              <a:off x="0" y="0"/>
              <a:ext cx="4302545" cy="2153861"/>
            </a:xfrm>
            <a:custGeom>
              <a:avLst/>
              <a:gdLst/>
              <a:ahLst/>
              <a:cxnLst/>
              <a:rect r="r" b="b" t="t" l="l"/>
              <a:pathLst>
                <a:path h="2153861" w="4302545">
                  <a:moveTo>
                    <a:pt x="12796" y="0"/>
                  </a:moveTo>
                  <a:lnTo>
                    <a:pt x="4289749" y="0"/>
                  </a:lnTo>
                  <a:cubicBezTo>
                    <a:pt x="4293143" y="0"/>
                    <a:pt x="4296397" y="1348"/>
                    <a:pt x="4298797" y="3748"/>
                  </a:cubicBezTo>
                  <a:cubicBezTo>
                    <a:pt x="4301197" y="6147"/>
                    <a:pt x="4302545" y="9402"/>
                    <a:pt x="4302545" y="12796"/>
                  </a:cubicBezTo>
                  <a:lnTo>
                    <a:pt x="4302545" y="2141066"/>
                  </a:lnTo>
                  <a:cubicBezTo>
                    <a:pt x="4302545" y="2148133"/>
                    <a:pt x="4296816" y="2153861"/>
                    <a:pt x="4289749" y="2153861"/>
                  </a:cubicBezTo>
                  <a:lnTo>
                    <a:pt x="12796" y="2153861"/>
                  </a:lnTo>
                  <a:cubicBezTo>
                    <a:pt x="5729" y="2153861"/>
                    <a:pt x="0" y="2148133"/>
                    <a:pt x="0" y="2141066"/>
                  </a:cubicBezTo>
                  <a:lnTo>
                    <a:pt x="0" y="12796"/>
                  </a:lnTo>
                  <a:cubicBezTo>
                    <a:pt x="0" y="5729"/>
                    <a:pt x="5729" y="0"/>
                    <a:pt x="12796" y="0"/>
                  </a:cubicBezTo>
                  <a:close/>
                </a:path>
              </a:pathLst>
            </a:custGeom>
            <a:solidFill>
              <a:srgbClr val="FFFEFD"/>
            </a:solidFill>
          </p:spPr>
        </p:sp>
        <p:sp>
          <p:nvSpPr>
            <p:cNvPr name="TextBox 8" id="8"/>
            <p:cNvSpPr txBox="true"/>
            <p:nvPr/>
          </p:nvSpPr>
          <p:spPr>
            <a:xfrm>
              <a:off x="0" y="-38100"/>
              <a:ext cx="4302545" cy="2191961"/>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641545" y="120156"/>
            <a:ext cx="7760259" cy="908544"/>
          </a:xfrm>
          <a:prstGeom prst="rect">
            <a:avLst/>
          </a:prstGeom>
        </p:spPr>
        <p:txBody>
          <a:bodyPr anchor="t" rtlCol="false" tIns="0" lIns="0" bIns="0" rIns="0">
            <a:spAutoFit/>
          </a:bodyPr>
          <a:lstStyle/>
          <a:p>
            <a:pPr algn="r" rtl="true" marL="0" indent="0" lvl="0">
              <a:lnSpc>
                <a:spcPts val="6243"/>
              </a:lnSpc>
              <a:spcBef>
                <a:spcPct val="0"/>
              </a:spcBef>
            </a:pPr>
            <a:r>
              <a:rPr lang="ar-EG" sz="5477" spc="-394">
                <a:solidFill>
                  <a:srgbClr val="000000"/>
                </a:solidFill>
                <a:latin typeface="Arial"/>
                <a:ea typeface="Arial"/>
                <a:cs typeface="Arial"/>
                <a:sym typeface="Arial"/>
                <a:rtl val="true"/>
              </a:rPr>
              <a:t>محاور البرنامج - دورة </a:t>
            </a:r>
            <a:r>
              <a:rPr lang="en-US" sz="5477" spc="-394">
                <a:solidFill>
                  <a:srgbClr val="000000"/>
                </a:solidFill>
                <a:latin typeface="Arial"/>
                <a:ea typeface="Arial"/>
                <a:cs typeface="Arial"/>
                <a:sym typeface="Arial"/>
              </a:rPr>
              <a:t>IC3</a:t>
            </a:r>
          </a:p>
        </p:txBody>
      </p:sp>
      <p:sp>
        <p:nvSpPr>
          <p:cNvPr name="Freeform 10" id="10"/>
          <p:cNvSpPr/>
          <p:nvPr/>
        </p:nvSpPr>
        <p:spPr>
          <a:xfrm flipH="false" flipV="false" rot="0">
            <a:off x="1656431" y="9283269"/>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513374" y="9258300"/>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483204" y="1123175"/>
            <a:ext cx="16031674" cy="7993024"/>
          </a:xfrm>
          <a:prstGeom prst="rect">
            <a:avLst/>
          </a:prstGeom>
        </p:spPr>
        <p:txBody>
          <a:bodyPr anchor="t" rtlCol="false" tIns="0" lIns="0" bIns="0" rIns="0">
            <a:spAutoFit/>
          </a:bodyPr>
          <a:lstStyle/>
          <a:p>
            <a:pPr algn="just" rtl="true">
              <a:lnSpc>
                <a:spcPts val="3064"/>
              </a:lnSpc>
            </a:pPr>
            <a:r>
              <a:rPr lang="en-US" sz="2189">
                <a:solidFill>
                  <a:srgbClr val="000000"/>
                </a:solidFill>
                <a:latin typeface="Roboto"/>
                <a:ea typeface="Roboto"/>
                <a:cs typeface="Roboto"/>
                <a:sym typeface="Roboto"/>
              </a:rPr>
              <a:t>1</a:t>
            </a:r>
            <a:r>
              <a:rPr lang="ar-EG" sz="2189">
                <a:solidFill>
                  <a:srgbClr val="000000"/>
                </a:solidFill>
                <a:latin typeface="Roboto"/>
                <a:ea typeface="Roboto"/>
                <a:cs typeface="Roboto"/>
                <a:sym typeface="Roboto"/>
                <a:rtl val="true"/>
              </a:rPr>
              <a:t>. أساسيات الحاسوب: فهم مكونات الأجهزة والبرامج وأنظمة التشغيل وإدارة الملفات.</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2</a:t>
            </a:r>
            <a:r>
              <a:rPr lang="ar-EG" sz="2189">
                <a:solidFill>
                  <a:srgbClr val="000000"/>
                </a:solidFill>
                <a:latin typeface="Roboto"/>
                <a:ea typeface="Roboto"/>
                <a:cs typeface="Roboto"/>
                <a:sym typeface="Roboto"/>
                <a:rtl val="true"/>
              </a:rPr>
              <a:t>. التطبيقات الأساسية: إتقان معالجة النصوص والجداول الإلكترونية وأدوات العروض التقديمية.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3</a:t>
            </a:r>
            <a:r>
              <a:rPr lang="ar-EG" sz="2189">
                <a:solidFill>
                  <a:srgbClr val="000000"/>
                </a:solidFill>
                <a:latin typeface="Roboto"/>
                <a:ea typeface="Roboto"/>
                <a:cs typeface="Roboto"/>
                <a:sym typeface="Roboto"/>
                <a:rtl val="true"/>
              </a:rPr>
              <a:t>. أساسيات الإنترنت: التصفح باستخدام المتصفحات، واستعمال محركات البحث، والأدوات الإلكترونية بفعالية.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4</a:t>
            </a:r>
            <a:r>
              <a:rPr lang="ar-EG" sz="2189">
                <a:solidFill>
                  <a:srgbClr val="000000"/>
                </a:solidFill>
                <a:latin typeface="Roboto"/>
                <a:ea typeface="Roboto"/>
                <a:cs typeface="Roboto"/>
                <a:sym typeface="Roboto"/>
                <a:rtl val="true"/>
              </a:rPr>
              <a:t>. التواصل الرقمي: فهم البريد الإلكتروني، ومنصات المراسلة، وأدوات التعاون الرقمي.</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5</a:t>
            </a:r>
            <a:r>
              <a:rPr lang="ar-EG" sz="2189">
                <a:solidFill>
                  <a:srgbClr val="000000"/>
                </a:solidFill>
                <a:latin typeface="Roboto"/>
                <a:ea typeface="Roboto"/>
                <a:cs typeface="Roboto"/>
                <a:sym typeface="Roboto"/>
                <a:rtl val="true"/>
              </a:rPr>
              <a:t>. أمان الحاسوب: أساسيات الأمن السيبراني، وحماية المعلومات الشخصية، والتعرف على التهديدات الإلكترونية.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6</a:t>
            </a:r>
            <a:r>
              <a:rPr lang="ar-EG" sz="2189">
                <a:solidFill>
                  <a:srgbClr val="000000"/>
                </a:solidFill>
                <a:latin typeface="Roboto"/>
                <a:ea typeface="Roboto"/>
                <a:cs typeface="Roboto"/>
                <a:sym typeface="Roboto"/>
                <a:rtl val="true"/>
              </a:rPr>
              <a:t>. المواطنة الرقمية: الاستخدام الآمن والمسؤول للتكنولوجيا في البيئات الشخصية والمهنية.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7</a:t>
            </a:r>
            <a:r>
              <a:rPr lang="ar-EG" sz="2189">
                <a:solidFill>
                  <a:srgbClr val="000000"/>
                </a:solidFill>
                <a:latin typeface="Roboto"/>
                <a:ea typeface="Roboto"/>
                <a:cs typeface="Roboto"/>
                <a:sym typeface="Roboto"/>
                <a:rtl val="true"/>
              </a:rPr>
              <a:t>. الحوسبة السحابية: التعرف على أساسيات التخزين السحابي وأدوات التعاون السحابية.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8</a:t>
            </a:r>
            <a:r>
              <a:rPr lang="ar-EG" sz="2189">
                <a:solidFill>
                  <a:srgbClr val="000000"/>
                </a:solidFill>
                <a:latin typeface="Roboto"/>
                <a:ea typeface="Roboto"/>
                <a:cs typeface="Roboto"/>
                <a:sym typeface="Roboto"/>
                <a:rtl val="true"/>
              </a:rPr>
              <a:t>. أساسيات الشبكات: فهم الشبكات والاتصال واستكشاف مشكلات الشبكة الأساسية.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9</a:t>
            </a:r>
            <a:r>
              <a:rPr lang="ar-EG" sz="2189">
                <a:solidFill>
                  <a:srgbClr val="000000"/>
                </a:solidFill>
                <a:latin typeface="Roboto"/>
                <a:ea typeface="Roboto"/>
                <a:cs typeface="Roboto"/>
                <a:sym typeface="Roboto"/>
                <a:rtl val="true"/>
              </a:rPr>
              <a:t>. مشاركة وإدارة الملفات: تقنيات تنظيم الملفات ومشاركتها والنسخ الاحتياطي بكفاءة.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10</a:t>
            </a:r>
            <a:r>
              <a:rPr lang="ar-EG" sz="2189">
                <a:solidFill>
                  <a:srgbClr val="000000"/>
                </a:solidFill>
                <a:latin typeface="Roboto"/>
                <a:ea typeface="Roboto"/>
                <a:cs typeface="Roboto"/>
                <a:sym typeface="Roboto"/>
                <a:rtl val="true"/>
              </a:rPr>
              <a:t>. التقنيات الناشئة: التعرف على الاتجاهات المتطورة في التكنولوجيا مثل الذكاء الاصطناعي وإنترنت الأشياء والأجهزة الذكية.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11</a:t>
            </a:r>
            <a:r>
              <a:rPr lang="ar-EG" sz="2189">
                <a:solidFill>
                  <a:srgbClr val="000000"/>
                </a:solidFill>
                <a:latin typeface="Roboto"/>
                <a:ea typeface="Roboto"/>
                <a:cs typeface="Roboto"/>
                <a:sym typeface="Roboto"/>
                <a:rtl val="true"/>
              </a:rPr>
              <a:t>. معالجة البيانات: أساسيات إدخال البيانات ومعالجتها وتحليلها رقميًا.</a:t>
            </a: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E8EDEF"/>
        </a:solidFill>
      </p:bgPr>
    </p:bg>
    <p:spTree>
      <p:nvGrpSpPr>
        <p:cNvPr id="1" name=""/>
        <p:cNvGrpSpPr/>
        <p:nvPr/>
      </p:nvGrpSpPr>
      <p:grpSpPr>
        <a:xfrm>
          <a:off x="0" y="0"/>
          <a:ext cx="0" cy="0"/>
          <a:chOff x="0" y="0"/>
          <a:chExt cx="0" cy="0"/>
        </a:xfrm>
      </p:grpSpPr>
      <p:sp>
        <p:nvSpPr>
          <p:cNvPr name="TextBox 2" id="2"/>
          <p:cNvSpPr txBox="true"/>
          <p:nvPr/>
        </p:nvSpPr>
        <p:spPr>
          <a:xfrm rot="0">
            <a:off x="380750" y="2098874"/>
            <a:ext cx="17554025" cy="5819472"/>
          </a:xfrm>
          <a:prstGeom prst="rect">
            <a:avLst/>
          </a:prstGeom>
        </p:spPr>
        <p:txBody>
          <a:bodyPr anchor="t" rtlCol="false" tIns="0" lIns="0" bIns="0" rIns="0">
            <a:spAutoFit/>
          </a:bodyPr>
          <a:lstStyle/>
          <a:p>
            <a:pPr algn="l">
              <a:lnSpc>
                <a:spcPts val="2703"/>
              </a:lnSpc>
            </a:pPr>
            <a:r>
              <a:rPr lang="en-US" sz="1931" b="true">
                <a:solidFill>
                  <a:srgbClr val="000000"/>
                </a:solidFill>
                <a:latin typeface="Open Sauce Bold"/>
                <a:ea typeface="Open Sauce Bold"/>
                <a:cs typeface="Open Sauce Bold"/>
                <a:sym typeface="Open Sauce Bold"/>
              </a:rPr>
              <a:t>1. Understand Computer Hardware and Software: Gain knowledge of the components of a computer and how they interact, including operating systems and file management.</a:t>
            </a:r>
          </a:p>
          <a:p>
            <a:pPr algn="l">
              <a:lnSpc>
                <a:spcPts val="2703"/>
              </a:lnSpc>
            </a:pPr>
            <a:r>
              <a:rPr lang="en-US" sz="1931" b="true">
                <a:solidFill>
                  <a:srgbClr val="000000"/>
                </a:solidFill>
                <a:latin typeface="Open Sauce Bold"/>
                <a:ea typeface="Open Sauce Bold"/>
                <a:cs typeface="Open Sauce Bold"/>
                <a:sym typeface="Open Sauce Bold"/>
              </a:rPr>
              <a:t>2. Master Key Applications: Develop proficiency in essential applications like word processing, spreadsheets, and presentation tools.</a:t>
            </a:r>
          </a:p>
          <a:p>
            <a:pPr algn="l">
              <a:lnSpc>
                <a:spcPts val="2703"/>
              </a:lnSpc>
            </a:pPr>
            <a:r>
              <a:rPr lang="en-US" sz="1931" b="true">
                <a:solidFill>
                  <a:srgbClr val="000000"/>
                </a:solidFill>
                <a:latin typeface="Open Sauce Bold"/>
                <a:ea typeface="Open Sauce Bold"/>
                <a:cs typeface="Open Sauce Bold"/>
                <a:sym typeface="Open Sauce Bold"/>
              </a:rPr>
              <a:t>3. Navigate the Internet Safely: Learn to use web browsers, search engines, and online resources while practicing safe internet habits.</a:t>
            </a:r>
          </a:p>
          <a:p>
            <a:pPr algn="l">
              <a:lnSpc>
                <a:spcPts val="2703"/>
              </a:lnSpc>
            </a:pPr>
            <a:r>
              <a:rPr lang="en-US" sz="1931" b="true">
                <a:solidFill>
                  <a:srgbClr val="000000"/>
                </a:solidFill>
                <a:latin typeface="Open Sauce Bold"/>
                <a:ea typeface="Open Sauce Bold"/>
                <a:cs typeface="Open Sauce Bold"/>
                <a:sym typeface="Open Sauce Bold"/>
              </a:rPr>
              <a:t>4. Improve Digital Communication: Utilize email, messaging platforms, and collaboration tools effectively in professional and personal settings.</a:t>
            </a:r>
          </a:p>
          <a:p>
            <a:pPr algn="l">
              <a:lnSpc>
                <a:spcPts val="2703"/>
              </a:lnSpc>
            </a:pPr>
            <a:r>
              <a:rPr lang="en-US" sz="1931" b="true">
                <a:solidFill>
                  <a:srgbClr val="000000"/>
                </a:solidFill>
                <a:latin typeface="Open Sauce Bold"/>
                <a:ea typeface="Open Sauce Bold"/>
                <a:cs typeface="Open Sauce Bold"/>
                <a:sym typeface="Open Sauce Bold"/>
              </a:rPr>
              <a:t>5. Enhance Cybersecurity Awareness: Understand basic cybersecurity practices, recognize threats, and implement protective measures.</a:t>
            </a:r>
          </a:p>
          <a:p>
            <a:pPr algn="l">
              <a:lnSpc>
                <a:spcPts val="2703"/>
              </a:lnSpc>
            </a:pPr>
            <a:r>
              <a:rPr lang="en-US" sz="1931" b="true">
                <a:solidFill>
                  <a:srgbClr val="000000"/>
                </a:solidFill>
                <a:latin typeface="Open Sauce Bold"/>
                <a:ea typeface="Open Sauce Bold"/>
                <a:cs typeface="Open Sauce Bold"/>
                <a:sym typeface="Open Sauce Bold"/>
              </a:rPr>
              <a:t>6. Practice Digital Citizenship: Foster responsible and ethical use of technology in a connected world.</a:t>
            </a:r>
          </a:p>
          <a:p>
            <a:pPr algn="l">
              <a:lnSpc>
                <a:spcPts val="2703"/>
              </a:lnSpc>
            </a:pPr>
            <a:r>
              <a:rPr lang="en-US" sz="1931" b="true">
                <a:solidFill>
                  <a:srgbClr val="000000"/>
                </a:solidFill>
                <a:latin typeface="Open Sauce Bold"/>
                <a:ea typeface="Open Sauce Bold"/>
                <a:cs typeface="Open Sauce Bold"/>
                <a:sym typeface="Open Sauce Bold"/>
              </a:rPr>
              <a:t>7. Explore Cloud Computing: Gain familiarity with cloud storage and collaborative tools to enhance productivity.</a:t>
            </a:r>
          </a:p>
          <a:p>
            <a:pPr algn="l">
              <a:lnSpc>
                <a:spcPts val="2703"/>
              </a:lnSpc>
            </a:pPr>
            <a:r>
              <a:rPr lang="en-US" sz="1931" b="true">
                <a:solidFill>
                  <a:srgbClr val="000000"/>
                </a:solidFill>
                <a:latin typeface="Open Sauce Bold"/>
                <a:ea typeface="Open Sauce Bold"/>
                <a:cs typeface="Open Sauce Bold"/>
                <a:sym typeface="Open Sauce Bold"/>
              </a:rPr>
              <a:t>8. Understand Networking Basics: Learn fundamental networking concepts and how to troubleshoot basic connectivity issues.</a:t>
            </a:r>
          </a:p>
          <a:p>
            <a:pPr algn="l">
              <a:lnSpc>
                <a:spcPts val="2703"/>
              </a:lnSpc>
            </a:pPr>
            <a:r>
              <a:rPr lang="en-US" sz="1931" b="true">
                <a:solidFill>
                  <a:srgbClr val="000000"/>
                </a:solidFill>
                <a:latin typeface="Open Sauce Bold"/>
                <a:ea typeface="Open Sauce Bold"/>
                <a:cs typeface="Open Sauce Bold"/>
                <a:sym typeface="Open Sauce Bold"/>
              </a:rPr>
              <a:t>9. Develop Data Management Skills: Organize, store, and retrieve digital files efficiently, including backups.</a:t>
            </a:r>
          </a:p>
          <a:p>
            <a:pPr algn="l">
              <a:lnSpc>
                <a:spcPts val="2703"/>
              </a:lnSpc>
            </a:pPr>
            <a:r>
              <a:rPr lang="en-US" sz="1931" b="true">
                <a:solidFill>
                  <a:srgbClr val="000000"/>
                </a:solidFill>
                <a:latin typeface="Open Sauce Bold"/>
                <a:ea typeface="Open Sauce Bold"/>
                <a:cs typeface="Open Sauce Bold"/>
                <a:sym typeface="Open Sauce Bold"/>
              </a:rPr>
              <a:t>10. Adapt to Emerging Technologies: Build awareness of innovations like artificial intelligence, IoT, and their practical applications.</a:t>
            </a:r>
          </a:p>
          <a:p>
            <a:pPr algn="l">
              <a:lnSpc>
                <a:spcPts val="2703"/>
              </a:lnSpc>
            </a:pPr>
            <a:r>
              <a:rPr lang="en-US" sz="1931" b="true">
                <a:solidFill>
                  <a:srgbClr val="000000"/>
                </a:solidFill>
                <a:latin typeface="Open Sauce Bold"/>
                <a:ea typeface="Open Sauce Bold"/>
                <a:cs typeface="Open Sauce Bold"/>
                <a:sym typeface="Open Sauce Bold"/>
              </a:rPr>
              <a:t>11. Build a Foundation for IT Careers: Establish essential digital skills that provide a base for advanced IT certifications and roles.</a:t>
            </a:r>
          </a:p>
          <a:p>
            <a:pPr algn="l">
              <a:lnSpc>
                <a:spcPts val="2703"/>
              </a:lnSpc>
            </a:pPr>
            <a:r>
              <a:rPr lang="en-US" sz="1931" b="true">
                <a:solidFill>
                  <a:srgbClr val="000000"/>
                </a:solidFill>
                <a:latin typeface="Open Sauce Bold"/>
                <a:ea typeface="Open Sauce Bold"/>
                <a:cs typeface="Open Sauce Bold"/>
                <a:sym typeface="Open Sauce Bold"/>
              </a:rPr>
              <a:t>12. Improve Problem-Solving Skills: Learn how to troubleshoot common software, hardware, and network issues.</a:t>
            </a:r>
          </a:p>
          <a:p>
            <a:pPr algn="l">
              <a:lnSpc>
                <a:spcPts val="2703"/>
              </a:lnSpc>
            </a:pPr>
            <a:r>
              <a:rPr lang="en-US" sz="1931" b="true">
                <a:solidFill>
                  <a:srgbClr val="000000"/>
                </a:solidFill>
                <a:latin typeface="Open Sauce Bold"/>
                <a:ea typeface="Open Sauce Bold"/>
                <a:cs typeface="Open Sauce Bold"/>
                <a:sym typeface="Open Sauce Bold"/>
              </a:rPr>
              <a:t>13. Foster Productivity with Digital Tools: Use technology to improve efficiency in managing tasks and projects.</a:t>
            </a:r>
          </a:p>
          <a:p>
            <a:pPr algn="l">
              <a:lnSpc>
                <a:spcPts val="2703"/>
              </a:lnSpc>
            </a:pPr>
            <a:r>
              <a:rPr lang="en-US" sz="1931" b="true">
                <a:solidFill>
                  <a:srgbClr val="000000"/>
                </a:solidFill>
                <a:latin typeface="Open Sauce Bold"/>
                <a:ea typeface="Open Sauce Bold"/>
                <a:cs typeface="Open Sauce Bold"/>
                <a:sym typeface="Open Sauce Bold"/>
              </a:rPr>
              <a:t>14. Integrate Technology in Daily Life: Understand how to apply technology solutions effectively in various aspects of life.</a:t>
            </a:r>
          </a:p>
          <a:p>
            <a:pPr algn="l">
              <a:lnSpc>
                <a:spcPts val="2703"/>
              </a:lnSpc>
            </a:pPr>
            <a:r>
              <a:rPr lang="en-US" sz="1931" b="true">
                <a:solidFill>
                  <a:srgbClr val="000000"/>
                </a:solidFill>
                <a:latin typeface="Open Sauce Bold"/>
                <a:ea typeface="Open Sauce Bold"/>
                <a:cs typeface="Open Sauce Bold"/>
                <a:sym typeface="Open Sauce Bold"/>
              </a:rPr>
              <a:t>15. Prepare for Global Opportunities: Develop skills that are recognized and valued internationally, boosting employability.</a:t>
            </a:r>
          </a:p>
          <a:p>
            <a:pPr algn="l">
              <a:lnSpc>
                <a:spcPts val="2703"/>
              </a:lnSpc>
            </a:pPr>
            <a:r>
              <a:rPr lang="en-US" sz="1931" b="true">
                <a:solidFill>
                  <a:srgbClr val="000000"/>
                </a:solidFill>
                <a:latin typeface="Open Sauce Bold"/>
                <a:ea typeface="Open Sauce Bold"/>
                <a:cs typeface="Open Sauce Bold"/>
                <a:sym typeface="Open Sauce Bold"/>
              </a:rPr>
              <a:t>16. Encourage Lifelong Learning: Foster a mindset of continuous improvement and adaptation in the ever-changing digital world.</a:t>
            </a:r>
          </a:p>
        </p:txBody>
      </p:sp>
      <p:sp>
        <p:nvSpPr>
          <p:cNvPr name="TextBox 3" id="3"/>
          <p:cNvSpPr txBox="true"/>
          <p:nvPr/>
        </p:nvSpPr>
        <p:spPr>
          <a:xfrm rot="0">
            <a:off x="380750" y="1385383"/>
            <a:ext cx="5727937" cy="468534"/>
          </a:xfrm>
          <a:prstGeom prst="rect">
            <a:avLst/>
          </a:prstGeom>
        </p:spPr>
        <p:txBody>
          <a:bodyPr anchor="t" rtlCol="false" tIns="0" lIns="0" bIns="0" rIns="0">
            <a:spAutoFit/>
          </a:bodyPr>
          <a:lstStyle/>
          <a:p>
            <a:pPr algn="l">
              <a:lnSpc>
                <a:spcPts val="3253"/>
              </a:lnSpc>
            </a:pPr>
            <a:r>
              <a:rPr lang="en-US" sz="2853" spc="-205" b="true">
                <a:solidFill>
                  <a:srgbClr val="000000"/>
                </a:solidFill>
                <a:latin typeface="Open Sauce Bold"/>
                <a:ea typeface="Open Sauce Bold"/>
                <a:cs typeface="Open Sauce Bold"/>
                <a:sym typeface="Open Sauce Bold"/>
              </a:rPr>
              <a:t>Detailed Objectives of the Program:</a:t>
            </a:r>
          </a:p>
          <a:p>
            <a:pPr algn="l" marL="0" indent="0" lvl="0">
              <a:lnSpc>
                <a:spcPts val="436"/>
              </a:lnSpc>
              <a:spcBef>
                <a:spcPct val="0"/>
              </a:spcBef>
            </a:pPr>
          </a:p>
        </p:txBody>
      </p:sp>
      <p:grpSp>
        <p:nvGrpSpPr>
          <p:cNvPr name="Group 4" id="4"/>
          <p:cNvGrpSpPr/>
          <p:nvPr/>
        </p:nvGrpSpPr>
        <p:grpSpPr>
          <a:xfrm rot="0">
            <a:off x="-6271806" y="-7553463"/>
            <a:ext cx="8646264" cy="864626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7" id="7"/>
          <p:cNvGrpSpPr/>
          <p:nvPr/>
        </p:nvGrpSpPr>
        <p:grpSpPr>
          <a:xfrm rot="0">
            <a:off x="15102834" y="9130512"/>
            <a:ext cx="4318004" cy="431800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DAGdcxzDshU</dc:identifier>
  <dcterms:modified xsi:type="dcterms:W3CDTF">2011-08-01T06:04:30Z</dcterms:modified>
  <cp:revision>1</cp:revision>
  <dc:title>IC3 (Internet and Computing Core Certification)</dc:title>
</cp:coreProperties>
</file>