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Lst>
  <p:sldSz cx="18288000" cy="10287000"/>
  <p:notesSz cx="6858000" cy="9144000"/>
  <p:embeddedFontLst>
    <p:embeddedFont>
      <p:font typeface="Open Sauce Bold" charset="1" panose="00000800000000000000"/>
      <p:regular r:id="rId17"/>
    </p:embeddedFont>
    <p:embeddedFont>
      <p:font typeface="Open Sauce" charset="1" panose="00000500000000000000"/>
      <p:regular r:id="rId18"/>
    </p:embeddedFont>
    <p:embeddedFont>
      <p:font typeface="Arial Bold" charset="1" panose="020B0802020202020204"/>
      <p:regular r:id="rId19"/>
    </p:embeddedFont>
    <p:embeddedFont>
      <p:font typeface="Roboto" charset="1" panose="02000000000000000000"/>
      <p:regular r:id="rId20"/>
    </p:embeddedFont>
    <p:embeddedFont>
      <p:font typeface="Canva Sans Bold" charset="1" panose="020B0803030501040103"/>
      <p:regular r:id="rId21"/>
    </p:embeddedFont>
    <p:embeddedFont>
      <p:font typeface="Arial" charset="1" panose="020B0502020202020204"/>
      <p:regular r:id="rId22"/>
    </p:embeddedFont>
    <p:embeddedFont>
      <p:font typeface="Roboto Bold" charset="1" panose="02000000000000000000"/>
      <p:regular r:id="rId2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fonts/font17.fntdata" Type="http://schemas.openxmlformats.org/officeDocument/2006/relationships/font"/><Relationship Id="rId18" Target="fonts/font18.fntdata" Type="http://schemas.openxmlformats.org/officeDocument/2006/relationships/font"/><Relationship Id="rId19" Target="fonts/font19.fntdata" Type="http://schemas.openxmlformats.org/officeDocument/2006/relationships/font"/><Relationship Id="rId2" Target="presProps.xml" Type="http://schemas.openxmlformats.org/officeDocument/2006/relationships/presProps"/><Relationship Id="rId20" Target="fonts/font20.fntdata" Type="http://schemas.openxmlformats.org/officeDocument/2006/relationships/font"/><Relationship Id="rId21" Target="fonts/font21.fntdata" Type="http://schemas.openxmlformats.org/officeDocument/2006/relationships/font"/><Relationship Id="rId22" Target="fonts/font22.fntdata" Type="http://schemas.openxmlformats.org/officeDocument/2006/relationships/font"/><Relationship Id="rId23" Target="fonts/font23.fntdata" Type="http://schemas.openxmlformats.org/officeDocument/2006/relationships/font"/><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1.png" Type="http://schemas.openxmlformats.org/officeDocument/2006/relationships/image"/><Relationship Id="rId3" Target="../media/image12.svg" Type="http://schemas.openxmlformats.org/officeDocument/2006/relationships/image"/><Relationship Id="rId4"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9.png" Type="http://schemas.openxmlformats.org/officeDocument/2006/relationships/image"/><Relationship Id="rId7" Target="../media/image10.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svg" Type="http://schemas.openxmlformats.org/officeDocument/2006/relationships/image"/><Relationship Id="rId4" Target="../media/image7.png" Type="http://schemas.openxmlformats.org/officeDocument/2006/relationships/image"/><Relationship Id="rId5" Target="../media/image8.svg" Type="http://schemas.openxmlformats.org/officeDocument/2006/relationships/image"/><Relationship Id="rId6" Target="../media/image9.png" Type="http://schemas.openxmlformats.org/officeDocument/2006/relationships/image"/><Relationship Id="rId7" Target="../media/image10.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7F5F7"/>
        </a:solidFill>
      </p:bgPr>
    </p:bg>
    <p:spTree>
      <p:nvGrpSpPr>
        <p:cNvPr id="1" name=""/>
        <p:cNvGrpSpPr/>
        <p:nvPr/>
      </p:nvGrpSpPr>
      <p:grpSpPr>
        <a:xfrm>
          <a:off x="0" y="0"/>
          <a:ext cx="0" cy="0"/>
          <a:chOff x="0" y="0"/>
          <a:chExt cx="0" cy="0"/>
        </a:xfrm>
      </p:grpSpPr>
      <p:grpSp>
        <p:nvGrpSpPr>
          <p:cNvPr name="Group 2" id="2"/>
          <p:cNvGrpSpPr/>
          <p:nvPr/>
        </p:nvGrpSpPr>
        <p:grpSpPr>
          <a:xfrm rot="0">
            <a:off x="-3219084" y="-3221081"/>
            <a:ext cx="4422993" cy="4422993"/>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1714818">
            <a:off x="-1503924" y="8149651"/>
            <a:ext cx="2217298" cy="2217298"/>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17977928" y="6314554"/>
            <a:ext cx="4206275" cy="4206275"/>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1" id="11"/>
          <p:cNvGrpSpPr/>
          <p:nvPr/>
        </p:nvGrpSpPr>
        <p:grpSpPr>
          <a:xfrm rot="0">
            <a:off x="12019868" y="9427743"/>
            <a:ext cx="2186172" cy="2186172"/>
            <a:chOff x="0" y="0"/>
            <a:chExt cx="812800" cy="812800"/>
          </a:xfrm>
        </p:grpSpPr>
        <p:sp>
          <p:nvSpPr>
            <p:cNvPr name="Freeform 12" id="1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3" id="13"/>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4" id="14"/>
          <p:cNvGrpSpPr/>
          <p:nvPr/>
        </p:nvGrpSpPr>
        <p:grpSpPr>
          <a:xfrm rot="0">
            <a:off x="17591083" y="-796215"/>
            <a:ext cx="1393835" cy="1393835"/>
            <a:chOff x="0" y="0"/>
            <a:chExt cx="812800" cy="812800"/>
          </a:xfrm>
        </p:grpSpPr>
        <p:sp>
          <p:nvSpPr>
            <p:cNvPr name="Freeform 15" id="1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6" id="16"/>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17" id="17"/>
          <p:cNvSpPr/>
          <p:nvPr/>
        </p:nvSpPr>
        <p:spPr>
          <a:xfrm flipH="false" flipV="false" rot="0">
            <a:off x="8461960" y="114580"/>
            <a:ext cx="1871377" cy="1247097"/>
          </a:xfrm>
          <a:custGeom>
            <a:avLst/>
            <a:gdLst/>
            <a:ahLst/>
            <a:cxnLst/>
            <a:rect r="r" b="b" t="t" l="l"/>
            <a:pathLst>
              <a:path h="1247097" w="1871377">
                <a:moveTo>
                  <a:pt x="0" y="0"/>
                </a:moveTo>
                <a:lnTo>
                  <a:pt x="1871376" y="0"/>
                </a:lnTo>
                <a:lnTo>
                  <a:pt x="1871376" y="1247097"/>
                </a:lnTo>
                <a:lnTo>
                  <a:pt x="0" y="1247097"/>
                </a:lnTo>
                <a:lnTo>
                  <a:pt x="0" y="0"/>
                </a:lnTo>
                <a:close/>
              </a:path>
            </a:pathLst>
          </a:custGeom>
          <a:blipFill>
            <a:blip r:embed="rId2"/>
            <a:stretch>
              <a:fillRect l="0" t="0" r="0" b="0"/>
            </a:stretch>
          </a:blipFill>
        </p:spPr>
      </p:sp>
      <p:sp>
        <p:nvSpPr>
          <p:cNvPr name="Freeform 18" id="18"/>
          <p:cNvSpPr/>
          <p:nvPr/>
        </p:nvSpPr>
        <p:spPr>
          <a:xfrm flipH="false" flipV="false" rot="0">
            <a:off x="16432080" y="0"/>
            <a:ext cx="1855920" cy="1075076"/>
          </a:xfrm>
          <a:custGeom>
            <a:avLst/>
            <a:gdLst/>
            <a:ahLst/>
            <a:cxnLst/>
            <a:rect r="r" b="b" t="t" l="l"/>
            <a:pathLst>
              <a:path h="1075076" w="1855920">
                <a:moveTo>
                  <a:pt x="0" y="0"/>
                </a:moveTo>
                <a:lnTo>
                  <a:pt x="1855920" y="0"/>
                </a:lnTo>
                <a:lnTo>
                  <a:pt x="1855920" y="1075076"/>
                </a:lnTo>
                <a:lnTo>
                  <a:pt x="0" y="1075076"/>
                </a:lnTo>
                <a:lnTo>
                  <a:pt x="0" y="0"/>
                </a:lnTo>
                <a:close/>
              </a:path>
            </a:pathLst>
          </a:custGeom>
          <a:blipFill>
            <a:blip r:embed="rId3"/>
            <a:stretch>
              <a:fillRect l="0" t="0" r="0" b="0"/>
            </a:stretch>
          </a:blipFill>
        </p:spPr>
      </p:sp>
      <p:sp>
        <p:nvSpPr>
          <p:cNvPr name="Freeform 19" id="19"/>
          <p:cNvSpPr/>
          <p:nvPr/>
        </p:nvSpPr>
        <p:spPr>
          <a:xfrm flipH="false" flipV="false" rot="0">
            <a:off x="0" y="-7259"/>
            <a:ext cx="2363217" cy="1368936"/>
          </a:xfrm>
          <a:custGeom>
            <a:avLst/>
            <a:gdLst/>
            <a:ahLst/>
            <a:cxnLst/>
            <a:rect r="r" b="b" t="t" l="l"/>
            <a:pathLst>
              <a:path h="1368936" w="2363217">
                <a:moveTo>
                  <a:pt x="0" y="0"/>
                </a:moveTo>
                <a:lnTo>
                  <a:pt x="2363217" y="0"/>
                </a:lnTo>
                <a:lnTo>
                  <a:pt x="2363217" y="1368936"/>
                </a:lnTo>
                <a:lnTo>
                  <a:pt x="0" y="1368936"/>
                </a:lnTo>
                <a:lnTo>
                  <a:pt x="0" y="0"/>
                </a:lnTo>
                <a:close/>
              </a:path>
            </a:pathLst>
          </a:custGeom>
          <a:blipFill>
            <a:blip r:embed="rId4"/>
            <a:stretch>
              <a:fillRect l="0" t="0" r="0" b="0"/>
            </a:stretch>
          </a:blipFill>
        </p:spPr>
      </p:sp>
      <p:sp>
        <p:nvSpPr>
          <p:cNvPr name="Freeform 20" id="20"/>
          <p:cNvSpPr/>
          <p:nvPr/>
        </p:nvSpPr>
        <p:spPr>
          <a:xfrm flipH="false" flipV="false" rot="0">
            <a:off x="0" y="3430248"/>
            <a:ext cx="13755892" cy="4776726"/>
          </a:xfrm>
          <a:custGeom>
            <a:avLst/>
            <a:gdLst/>
            <a:ahLst/>
            <a:cxnLst/>
            <a:rect r="r" b="b" t="t" l="l"/>
            <a:pathLst>
              <a:path h="4776726" w="13755892">
                <a:moveTo>
                  <a:pt x="0" y="0"/>
                </a:moveTo>
                <a:lnTo>
                  <a:pt x="13755892" y="0"/>
                </a:lnTo>
                <a:lnTo>
                  <a:pt x="13755892" y="4776726"/>
                </a:lnTo>
                <a:lnTo>
                  <a:pt x="0" y="4776726"/>
                </a:lnTo>
                <a:lnTo>
                  <a:pt x="0" y="0"/>
                </a:lnTo>
                <a:close/>
              </a:path>
            </a:pathLst>
          </a:custGeom>
          <a:blipFill>
            <a:blip r:embed="rId5"/>
            <a:stretch>
              <a:fillRect l="0" t="-30993" r="0" b="-30993"/>
            </a:stretch>
          </a:blipFill>
        </p:spPr>
      </p:sp>
      <p:sp>
        <p:nvSpPr>
          <p:cNvPr name="TextBox 21" id="21"/>
          <p:cNvSpPr txBox="true"/>
          <p:nvPr/>
        </p:nvSpPr>
        <p:spPr>
          <a:xfrm rot="0">
            <a:off x="470800" y="1361599"/>
            <a:ext cx="12013998" cy="1466982"/>
          </a:xfrm>
          <a:prstGeom prst="rect">
            <a:avLst/>
          </a:prstGeom>
        </p:spPr>
        <p:txBody>
          <a:bodyPr anchor="t" rtlCol="false" tIns="0" lIns="0" bIns="0" rIns="0">
            <a:spAutoFit/>
          </a:bodyPr>
          <a:lstStyle/>
          <a:p>
            <a:pPr algn="l" marL="0" indent="0" lvl="0">
              <a:lnSpc>
                <a:spcPts val="5700"/>
              </a:lnSpc>
            </a:pPr>
            <a:r>
              <a:rPr lang="en-US" b="true" sz="5000" spc="-360">
                <a:solidFill>
                  <a:srgbClr val="000000"/>
                </a:solidFill>
                <a:latin typeface="Open Sauce Bold"/>
                <a:ea typeface="Open Sauce Bold"/>
                <a:cs typeface="Open Sauce Bold"/>
                <a:sym typeface="Open Sauce Bold"/>
              </a:rPr>
              <a:t>ITIL (Information Technology Infrastructure Library)</a:t>
            </a:r>
          </a:p>
        </p:txBody>
      </p:sp>
      <p:sp>
        <p:nvSpPr>
          <p:cNvPr name="TextBox 22" id="22"/>
          <p:cNvSpPr txBox="true"/>
          <p:nvPr/>
        </p:nvSpPr>
        <p:spPr>
          <a:xfrm rot="0">
            <a:off x="1108649" y="9710766"/>
            <a:ext cx="8097458" cy="290916"/>
          </a:xfrm>
          <a:prstGeom prst="rect">
            <a:avLst/>
          </a:prstGeom>
        </p:spPr>
        <p:txBody>
          <a:bodyPr anchor="t" rtlCol="false" tIns="0" lIns="0" bIns="0" rIns="0">
            <a:spAutoFit/>
          </a:bodyPr>
          <a:lstStyle/>
          <a:p>
            <a:pPr algn="l" marL="0" indent="0" lvl="0">
              <a:lnSpc>
                <a:spcPts val="2423"/>
              </a:lnSpc>
              <a:spcBef>
                <a:spcPct val="0"/>
              </a:spcBef>
            </a:pPr>
            <a:r>
              <a:rPr lang="en-US" sz="1731">
                <a:solidFill>
                  <a:srgbClr val="000000"/>
                </a:solidFill>
                <a:latin typeface="Open Sauce"/>
                <a:ea typeface="Open Sauce"/>
                <a:cs typeface="Open Sauce"/>
                <a:sym typeface="Open Sauce"/>
              </a:rPr>
              <a:t>ITIL </a:t>
            </a:r>
          </a:p>
        </p:txBody>
      </p:sp>
      <p:sp>
        <p:nvSpPr>
          <p:cNvPr name="TextBox 23" id="23"/>
          <p:cNvSpPr txBox="true"/>
          <p:nvPr/>
        </p:nvSpPr>
        <p:spPr>
          <a:xfrm rot="0">
            <a:off x="14206040" y="9761017"/>
            <a:ext cx="3865552" cy="240665"/>
          </a:xfrm>
          <a:prstGeom prst="rect">
            <a:avLst/>
          </a:prstGeom>
        </p:spPr>
        <p:txBody>
          <a:bodyPr anchor="t" rtlCol="false" tIns="0" lIns="0" bIns="0" rIns="0">
            <a:spAutoFit/>
          </a:bodyPr>
          <a:lstStyle/>
          <a:p>
            <a:pPr algn="ctr" marL="0" indent="0" lvl="0">
              <a:lnSpc>
                <a:spcPts val="1960"/>
              </a:lnSpc>
              <a:spcBef>
                <a:spcPct val="0"/>
              </a:spcBef>
            </a:pPr>
            <a:r>
              <a:rPr lang="en-US" sz="1400">
                <a:solidFill>
                  <a:srgbClr val="000000"/>
                </a:solidFill>
                <a:latin typeface="Open Sauce"/>
                <a:ea typeface="Open Sauce"/>
                <a:cs typeface="Open Sauce"/>
                <a:sym typeface="Open Sauce"/>
              </a:rPr>
              <a:t>ADVACED-SYSTEMS-FOR-EDUCATION.COM</a:t>
            </a:r>
          </a:p>
        </p:txBody>
      </p:sp>
      <p:sp>
        <p:nvSpPr>
          <p:cNvPr name="TextBox 24" id="24"/>
          <p:cNvSpPr txBox="true"/>
          <p:nvPr/>
        </p:nvSpPr>
        <p:spPr>
          <a:xfrm rot="0">
            <a:off x="9136454" y="3455928"/>
            <a:ext cx="8841474" cy="676270"/>
          </a:xfrm>
          <a:prstGeom prst="rect">
            <a:avLst/>
          </a:prstGeom>
        </p:spPr>
        <p:txBody>
          <a:bodyPr anchor="t" rtlCol="false" tIns="0" lIns="0" bIns="0" rIns="0">
            <a:spAutoFit/>
          </a:bodyPr>
          <a:lstStyle/>
          <a:p>
            <a:pPr algn="r" rtl="true" marL="403734" indent="-201867" lvl="1">
              <a:lnSpc>
                <a:spcPts val="2618"/>
              </a:lnSpc>
              <a:buFont typeface="Arial"/>
              <a:buChar char="•"/>
            </a:pPr>
            <a:r>
              <a:rPr lang="ar-EG" b="true" sz="1870">
                <a:solidFill>
                  <a:srgbClr val="000000"/>
                </a:solidFill>
                <a:latin typeface="Arial Bold"/>
                <a:ea typeface="Arial Bold"/>
                <a:cs typeface="Arial Bold"/>
                <a:sym typeface="Arial Bold"/>
                <a:rtl val="true"/>
              </a:rPr>
              <a:t>مدة الدورة:</a:t>
            </a:r>
          </a:p>
          <a:p>
            <a:pPr algn="r">
              <a:lnSpc>
                <a:spcPts val="2618"/>
              </a:lnSpc>
            </a:pPr>
            <a:r>
              <a:rPr lang="en-US" b="true" sz="1870">
                <a:solidFill>
                  <a:srgbClr val="000000"/>
                </a:solidFill>
                <a:latin typeface="Arial Bold"/>
                <a:ea typeface="Arial Bold"/>
                <a:cs typeface="Arial Bold"/>
                <a:sym typeface="Arial Bold"/>
              </a:rPr>
              <a:t>16-24 </a:t>
            </a:r>
            <a:r>
              <a:rPr lang="ar-EG" b="true" sz="1870">
                <a:solidFill>
                  <a:srgbClr val="000000"/>
                </a:solidFill>
                <a:latin typeface="Arial Bold"/>
                <a:ea typeface="Arial Bold"/>
                <a:cs typeface="Arial Bold"/>
                <a:sym typeface="Arial Bold"/>
                <a:rtl val="true"/>
              </a:rPr>
              <a:t>ساعة</a:t>
            </a:r>
            <a:r>
              <a:rPr lang="en-US" b="true" sz="1870">
                <a:solidFill>
                  <a:srgbClr val="000000"/>
                </a:solidFill>
                <a:latin typeface="Arial Bold"/>
                <a:ea typeface="Arial Bold"/>
                <a:cs typeface="Arial Bold"/>
                <a:sym typeface="Arial Bold"/>
              </a:rPr>
              <a:t> </a:t>
            </a:r>
          </a:p>
        </p:txBody>
      </p:sp>
      <p:sp>
        <p:nvSpPr>
          <p:cNvPr name="TextBox 25" id="25"/>
          <p:cNvSpPr txBox="true"/>
          <p:nvPr/>
        </p:nvSpPr>
        <p:spPr>
          <a:xfrm rot="0">
            <a:off x="6132640" y="2693585"/>
            <a:ext cx="11774456" cy="838543"/>
          </a:xfrm>
          <a:prstGeom prst="rect">
            <a:avLst/>
          </a:prstGeom>
        </p:spPr>
        <p:txBody>
          <a:bodyPr anchor="t" rtlCol="false" tIns="0" lIns="0" bIns="0" rIns="0">
            <a:spAutoFit/>
          </a:bodyPr>
          <a:lstStyle/>
          <a:p>
            <a:pPr algn="r" rtl="true" marL="0" indent="0" lvl="0">
              <a:lnSpc>
                <a:spcPts val="5741"/>
              </a:lnSpc>
            </a:pPr>
            <a:r>
              <a:rPr lang="ar-EG" b="true" sz="5036" spc="-362">
                <a:solidFill>
                  <a:srgbClr val="000000"/>
                </a:solidFill>
                <a:latin typeface="Arial Bold"/>
                <a:ea typeface="Arial Bold"/>
                <a:cs typeface="Arial Bold"/>
                <a:sym typeface="Arial Bold"/>
                <a:rtl val="true"/>
              </a:rPr>
              <a:t>مكتبة البنية التحتية المعلوماتية</a:t>
            </a:r>
          </a:p>
        </p:txBody>
      </p:sp>
      <p:sp>
        <p:nvSpPr>
          <p:cNvPr name="TextBox 26" id="26"/>
          <p:cNvSpPr txBox="true"/>
          <p:nvPr/>
        </p:nvSpPr>
        <p:spPr>
          <a:xfrm rot="0">
            <a:off x="470800" y="2893958"/>
            <a:ext cx="8841474" cy="638170"/>
          </a:xfrm>
          <a:prstGeom prst="rect">
            <a:avLst/>
          </a:prstGeom>
        </p:spPr>
        <p:txBody>
          <a:bodyPr anchor="t" rtlCol="false" tIns="0" lIns="0" bIns="0" rIns="0">
            <a:spAutoFit/>
          </a:bodyPr>
          <a:lstStyle/>
          <a:p>
            <a:pPr algn="l" marL="403734" indent="-201867" lvl="1">
              <a:lnSpc>
                <a:spcPts val="2618"/>
              </a:lnSpc>
              <a:buFont typeface="Arial"/>
              <a:buChar char="•"/>
            </a:pPr>
            <a:r>
              <a:rPr lang="en-US" b="true" sz="1870">
                <a:solidFill>
                  <a:srgbClr val="000000"/>
                </a:solidFill>
                <a:latin typeface="Open Sauce Bold"/>
                <a:ea typeface="Open Sauce Bold"/>
                <a:cs typeface="Open Sauce Bold"/>
                <a:sym typeface="Open Sauce Bold"/>
              </a:rPr>
              <a:t>Duration: </a:t>
            </a:r>
          </a:p>
          <a:p>
            <a:pPr algn="l" marL="403734" indent="-201867" lvl="1">
              <a:lnSpc>
                <a:spcPts val="2618"/>
              </a:lnSpc>
              <a:buFont typeface="Arial"/>
              <a:buChar char="•"/>
            </a:pPr>
            <a:r>
              <a:rPr lang="en-US" b="true" sz="1870">
                <a:solidFill>
                  <a:srgbClr val="000000"/>
                </a:solidFill>
                <a:latin typeface="Open Sauce Bold"/>
                <a:ea typeface="Open Sauce Bold"/>
                <a:cs typeface="Open Sauce Bold"/>
                <a:sym typeface="Open Sauce Bold"/>
              </a:rPr>
              <a:t>16-24 hours</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F7F5F7"/>
        </a:solidFill>
      </p:bgPr>
    </p:bg>
    <p:spTree>
      <p:nvGrpSpPr>
        <p:cNvPr id="1" name=""/>
        <p:cNvGrpSpPr/>
        <p:nvPr/>
      </p:nvGrpSpPr>
      <p:grpSpPr>
        <a:xfrm>
          <a:off x="0" y="0"/>
          <a:ext cx="0" cy="0"/>
          <a:chOff x="0" y="0"/>
          <a:chExt cx="0" cy="0"/>
        </a:xfrm>
      </p:grpSpPr>
      <p:grpSp>
        <p:nvGrpSpPr>
          <p:cNvPr name="Group 2" id="2"/>
          <p:cNvGrpSpPr/>
          <p:nvPr/>
        </p:nvGrpSpPr>
        <p:grpSpPr>
          <a:xfrm rot="0">
            <a:off x="16237521" y="9951183"/>
            <a:ext cx="4318004" cy="4318004"/>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1449633" y="8649074"/>
            <a:ext cx="2236783" cy="223678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6072187" y="-7032487"/>
            <a:ext cx="8646264" cy="8646264"/>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11" id="11"/>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12" id="12"/>
          <p:cNvSpPr txBox="true"/>
          <p:nvPr/>
        </p:nvSpPr>
        <p:spPr>
          <a:xfrm rot="0">
            <a:off x="12269348" y="1127326"/>
            <a:ext cx="5488394" cy="401441"/>
          </a:xfrm>
          <a:prstGeom prst="rect">
            <a:avLst/>
          </a:prstGeom>
        </p:spPr>
        <p:txBody>
          <a:bodyPr anchor="t" rtlCol="false" tIns="0" lIns="0" bIns="0" rIns="0">
            <a:spAutoFit/>
          </a:bodyPr>
          <a:lstStyle/>
          <a:p>
            <a:pPr algn="r" rtl="true" marL="0" indent="0" lvl="0">
              <a:lnSpc>
                <a:spcPts val="3058"/>
              </a:lnSpc>
              <a:spcBef>
                <a:spcPct val="0"/>
              </a:spcBef>
            </a:pPr>
            <a:r>
              <a:rPr lang="ar-EG" b="true" sz="2682" spc="-193">
                <a:solidFill>
                  <a:srgbClr val="000000"/>
                </a:solidFill>
                <a:latin typeface="Roboto Bold"/>
                <a:ea typeface="Roboto Bold"/>
                <a:cs typeface="Roboto Bold"/>
                <a:sym typeface="Roboto Bold"/>
                <a:rtl val="true"/>
              </a:rPr>
              <a:t>الأهداف التفصيلية للبرنامج:</a:t>
            </a:r>
          </a:p>
        </p:txBody>
      </p:sp>
      <p:sp>
        <p:nvSpPr>
          <p:cNvPr name="TextBox 13" id="13"/>
          <p:cNvSpPr txBox="true"/>
          <p:nvPr/>
        </p:nvSpPr>
        <p:spPr>
          <a:xfrm rot="0">
            <a:off x="893087" y="1600914"/>
            <a:ext cx="17073722" cy="8915379"/>
          </a:xfrm>
          <a:prstGeom prst="rect">
            <a:avLst/>
          </a:prstGeom>
        </p:spPr>
        <p:txBody>
          <a:bodyPr anchor="t" rtlCol="false" tIns="0" lIns="0" bIns="0" rIns="0">
            <a:spAutoFit/>
          </a:bodyPr>
          <a:lstStyle/>
          <a:p>
            <a:pPr algn="just" rtl="true">
              <a:lnSpc>
                <a:spcPts val="2720"/>
              </a:lnSpc>
            </a:pPr>
            <a:r>
              <a:rPr lang="en-US" sz="1943">
                <a:solidFill>
                  <a:srgbClr val="000000"/>
                </a:solidFill>
                <a:latin typeface="Roboto"/>
                <a:ea typeface="Roboto"/>
                <a:cs typeface="Roboto"/>
                <a:sym typeface="Roboto"/>
              </a:rPr>
              <a:t>1</a:t>
            </a:r>
            <a:r>
              <a:rPr lang="ar-EG" sz="1943">
                <a:solidFill>
                  <a:srgbClr val="000000"/>
                </a:solidFill>
                <a:latin typeface="Roboto"/>
                <a:ea typeface="Roboto"/>
                <a:cs typeface="Roboto"/>
                <a:sym typeface="Roboto"/>
                <a:rtl val="true"/>
              </a:rPr>
              <a:t>. فهم المبادئ الأساسية لمكتبة البنية التحتية المعلوماتية:</a:t>
            </a:r>
          </a:p>
          <a:p>
            <a:pPr algn="just" rtl="true">
              <a:lnSpc>
                <a:spcPts val="2720"/>
              </a:lnSpc>
            </a:pPr>
            <a:r>
              <a:rPr lang="ar-EG" sz="1943">
                <a:solidFill>
                  <a:srgbClr val="000000"/>
                </a:solidFill>
                <a:latin typeface="Roboto"/>
                <a:ea typeface="Roboto"/>
                <a:cs typeface="Roboto"/>
                <a:sym typeface="Roboto"/>
                <a:rtl val="true"/>
              </a:rPr>
              <a:t>تزويد المتدربين بفهم قوي للمبادئ الأساسية لمكتبة البنية التحتية المعلوماتية وكيفية تطبيقها لتحسين إدارة خدمات تكنولوجيا المعلومات داخل المنظمات.</a:t>
            </a:r>
          </a:p>
          <a:p>
            <a:pPr algn="just" rtl="true">
              <a:lnSpc>
                <a:spcPts val="2720"/>
              </a:lnSpc>
            </a:pPr>
            <a:r>
              <a:rPr lang="en-US" sz="1943">
                <a:solidFill>
                  <a:srgbClr val="000000"/>
                </a:solidFill>
                <a:latin typeface="Roboto"/>
                <a:ea typeface="Roboto"/>
                <a:cs typeface="Roboto"/>
                <a:sym typeface="Roboto"/>
              </a:rPr>
              <a:t>2</a:t>
            </a:r>
            <a:r>
              <a:rPr lang="ar-EG" sz="1943">
                <a:solidFill>
                  <a:srgbClr val="000000"/>
                </a:solidFill>
                <a:latin typeface="Roboto"/>
                <a:ea typeface="Roboto"/>
                <a:cs typeface="Roboto"/>
                <a:sym typeface="Roboto"/>
                <a:rtl val="true"/>
              </a:rPr>
              <a:t>. تعلم دورة حياة الخدمة في مكتبة البنية التحتية المعلوماتية:</a:t>
            </a:r>
          </a:p>
          <a:p>
            <a:pPr algn="just" rtl="true">
              <a:lnSpc>
                <a:spcPts val="2720"/>
              </a:lnSpc>
            </a:pPr>
            <a:r>
              <a:rPr lang="ar-EG" sz="1943">
                <a:solidFill>
                  <a:srgbClr val="000000"/>
                </a:solidFill>
                <a:latin typeface="Roboto"/>
                <a:ea typeface="Roboto"/>
                <a:cs typeface="Roboto"/>
                <a:sym typeface="Roboto"/>
                <a:rtl val="true"/>
              </a:rPr>
              <a:t>تزويد المتدربين بمعرفة المراحل الخمس لدورة حياة الخدمة في مكتبة البنية التحتية المعلوماتية: استراتيجية الخدمة، تصميم الخدمة، انتقال الخدمة، تشغيل الخدمة، والتحسين المستمر للخدمات، وكيفية ارتباطها معًا لتقديم القيمة.</a:t>
            </a:r>
          </a:p>
          <a:p>
            <a:pPr algn="just" rtl="true">
              <a:lnSpc>
                <a:spcPts val="2720"/>
              </a:lnSpc>
            </a:pPr>
            <a:r>
              <a:rPr lang="en-US" sz="1943">
                <a:solidFill>
                  <a:srgbClr val="000000"/>
                </a:solidFill>
                <a:latin typeface="Roboto"/>
                <a:ea typeface="Roboto"/>
                <a:cs typeface="Roboto"/>
                <a:sym typeface="Roboto"/>
              </a:rPr>
              <a:t>3</a:t>
            </a:r>
            <a:r>
              <a:rPr lang="ar-EG" sz="1943">
                <a:solidFill>
                  <a:srgbClr val="000000"/>
                </a:solidFill>
                <a:latin typeface="Roboto"/>
                <a:ea typeface="Roboto"/>
                <a:cs typeface="Roboto"/>
                <a:sym typeface="Roboto"/>
                <a:rtl val="true"/>
              </a:rPr>
              <a:t>. تطوير مهارات إدارة الخدمات:</a:t>
            </a:r>
          </a:p>
          <a:p>
            <a:pPr algn="just" rtl="true">
              <a:lnSpc>
                <a:spcPts val="2720"/>
              </a:lnSpc>
            </a:pPr>
            <a:r>
              <a:rPr lang="ar-EG" sz="1943">
                <a:solidFill>
                  <a:srgbClr val="000000"/>
                </a:solidFill>
                <a:latin typeface="Roboto"/>
                <a:ea typeface="Roboto"/>
                <a:cs typeface="Roboto"/>
                <a:sym typeface="Roboto"/>
                <a:rtl val="true"/>
              </a:rPr>
              <a:t>تمكين المتدربين من إدارة خدمات تكنولوجيا المعلومات بشكل فعّال، مع التركيز على تصميم الخدمة، تقديم الخدمة، ودمج أفضل ممارسات مكتبة البنية التحتية المعلوماتية في السيناريوهات الواقعية.</a:t>
            </a:r>
          </a:p>
          <a:p>
            <a:pPr algn="just" rtl="true">
              <a:lnSpc>
                <a:spcPts val="2720"/>
              </a:lnSpc>
            </a:pPr>
            <a:r>
              <a:rPr lang="en-US" sz="1943">
                <a:solidFill>
                  <a:srgbClr val="000000"/>
                </a:solidFill>
                <a:latin typeface="Roboto"/>
                <a:ea typeface="Roboto"/>
                <a:cs typeface="Roboto"/>
                <a:sym typeface="Roboto"/>
              </a:rPr>
              <a:t>4</a:t>
            </a:r>
            <a:r>
              <a:rPr lang="ar-EG" sz="1943">
                <a:solidFill>
                  <a:srgbClr val="000000"/>
                </a:solidFill>
                <a:latin typeface="Roboto"/>
                <a:ea typeface="Roboto"/>
                <a:cs typeface="Roboto"/>
                <a:sym typeface="Roboto"/>
                <a:rtl val="true"/>
              </a:rPr>
              <a:t>. تحسين تقديم الخدمة والجودة:</a:t>
            </a:r>
          </a:p>
          <a:p>
            <a:pPr algn="just" rtl="true">
              <a:lnSpc>
                <a:spcPts val="2720"/>
              </a:lnSpc>
            </a:pPr>
            <a:r>
              <a:rPr lang="ar-EG" sz="1943">
                <a:solidFill>
                  <a:srgbClr val="000000"/>
                </a:solidFill>
                <a:latin typeface="Roboto"/>
                <a:ea typeface="Roboto"/>
                <a:cs typeface="Roboto"/>
                <a:sym typeface="Roboto"/>
                <a:rtl val="true"/>
              </a:rPr>
              <a:t>تعليم المتدربين كيفية تحسين جودة الخدمة، وتحسين الموارد، وتقديم خدمات تكنولوجيا المعلومات التي تتماشى مع أهداف الأعمال، مما يعزز رضا العملاء.</a:t>
            </a:r>
          </a:p>
          <a:p>
            <a:pPr algn="just" rtl="true">
              <a:lnSpc>
                <a:spcPts val="2720"/>
              </a:lnSpc>
            </a:pPr>
            <a:r>
              <a:rPr lang="en-US" sz="1943">
                <a:solidFill>
                  <a:srgbClr val="000000"/>
                </a:solidFill>
                <a:latin typeface="Roboto"/>
                <a:ea typeface="Roboto"/>
                <a:cs typeface="Roboto"/>
                <a:sym typeface="Roboto"/>
              </a:rPr>
              <a:t>5</a:t>
            </a:r>
            <a:r>
              <a:rPr lang="ar-EG" sz="1943">
                <a:solidFill>
                  <a:srgbClr val="000000"/>
                </a:solidFill>
                <a:latin typeface="Roboto"/>
                <a:ea typeface="Roboto"/>
                <a:cs typeface="Roboto"/>
                <a:sym typeface="Roboto"/>
                <a:rtl val="true"/>
              </a:rPr>
              <a:t>. إتقان عمليات ووظائف مكتبة البنية التحتية المعلوماتية:</a:t>
            </a:r>
          </a:p>
          <a:p>
            <a:pPr algn="just" rtl="true">
              <a:lnSpc>
                <a:spcPts val="2720"/>
              </a:lnSpc>
            </a:pPr>
            <a:r>
              <a:rPr lang="ar-EG" sz="1943">
                <a:solidFill>
                  <a:srgbClr val="000000"/>
                </a:solidFill>
                <a:latin typeface="Roboto"/>
                <a:ea typeface="Roboto"/>
                <a:cs typeface="Roboto"/>
                <a:sym typeface="Roboto"/>
                <a:rtl val="true"/>
              </a:rPr>
              <a:t>تزويد المتدربين بمعرفة معمقة بالعمليات الأساسية لمكتبة البنية التحتية المعلوماتية مثل إدارة الحوادث، إدارة المشاكل، إدارة التغيير، وإدارة مستويات الخدمة.</a:t>
            </a:r>
          </a:p>
          <a:p>
            <a:pPr algn="just" rtl="true">
              <a:lnSpc>
                <a:spcPts val="2720"/>
              </a:lnSpc>
            </a:pPr>
            <a:r>
              <a:rPr lang="en-US" sz="1943">
                <a:solidFill>
                  <a:srgbClr val="000000"/>
                </a:solidFill>
                <a:latin typeface="Roboto"/>
                <a:ea typeface="Roboto"/>
                <a:cs typeface="Roboto"/>
                <a:sym typeface="Roboto"/>
              </a:rPr>
              <a:t>6</a:t>
            </a:r>
            <a:r>
              <a:rPr lang="ar-EG" sz="1943">
                <a:solidFill>
                  <a:srgbClr val="000000"/>
                </a:solidFill>
                <a:latin typeface="Roboto"/>
                <a:ea typeface="Roboto"/>
                <a:cs typeface="Roboto"/>
                <a:sym typeface="Roboto"/>
                <a:rtl val="true"/>
              </a:rPr>
              <a:t>. تنفيذ أفضل ممارسات مكتبة البنية التحتية المعلوماتية:</a:t>
            </a:r>
          </a:p>
          <a:p>
            <a:pPr algn="just" rtl="true">
              <a:lnSpc>
                <a:spcPts val="2720"/>
              </a:lnSpc>
            </a:pPr>
            <a:r>
              <a:rPr lang="ar-EG" sz="1943">
                <a:solidFill>
                  <a:srgbClr val="000000"/>
                </a:solidFill>
                <a:latin typeface="Roboto"/>
                <a:ea typeface="Roboto"/>
                <a:cs typeface="Roboto"/>
                <a:sym typeface="Roboto"/>
                <a:rtl val="true"/>
              </a:rPr>
              <a:t>تعليم المتدربين كيفية تنفيذ أفضل ممارسات مكتبة البنية التحتية المعلوماتية لإدارة الخدمات، مع ضمان التوافق الفعّال مع أهداف الأعمال والامتثال للمعايير العالمية.</a:t>
            </a:r>
          </a:p>
          <a:p>
            <a:pPr algn="just" rtl="true">
              <a:lnSpc>
                <a:spcPts val="2720"/>
              </a:lnSpc>
            </a:pPr>
            <a:r>
              <a:rPr lang="en-US" sz="1943">
                <a:solidFill>
                  <a:srgbClr val="000000"/>
                </a:solidFill>
                <a:latin typeface="Roboto"/>
                <a:ea typeface="Roboto"/>
                <a:cs typeface="Roboto"/>
                <a:sym typeface="Roboto"/>
              </a:rPr>
              <a:t>7</a:t>
            </a:r>
            <a:r>
              <a:rPr lang="ar-EG" sz="1943">
                <a:solidFill>
                  <a:srgbClr val="000000"/>
                </a:solidFill>
                <a:latin typeface="Roboto"/>
                <a:ea typeface="Roboto"/>
                <a:cs typeface="Roboto"/>
                <a:sym typeface="Roboto"/>
                <a:rtl val="true"/>
              </a:rPr>
              <a:t>. فهم وتطبيق اتفاقيات مستوى الخدمة (</a:t>
            </a:r>
            <a:r>
              <a:rPr lang="en-US" sz="1943">
                <a:solidFill>
                  <a:srgbClr val="000000"/>
                </a:solidFill>
                <a:latin typeface="Roboto"/>
                <a:ea typeface="Roboto"/>
                <a:cs typeface="Roboto"/>
                <a:sym typeface="Roboto"/>
              </a:rPr>
              <a:t>SLAs</a:t>
            </a:r>
            <a:r>
              <a:rPr lang="ar-EG" sz="1943">
                <a:solidFill>
                  <a:srgbClr val="000000"/>
                </a:solidFill>
                <a:latin typeface="Roboto"/>
                <a:ea typeface="Roboto"/>
                <a:cs typeface="Roboto"/>
                <a:sym typeface="Roboto"/>
                <a:rtl val="true"/>
              </a:rPr>
              <a:t>):</a:t>
            </a:r>
          </a:p>
          <a:p>
            <a:pPr algn="just" rtl="true">
              <a:lnSpc>
                <a:spcPts val="2720"/>
              </a:lnSpc>
            </a:pPr>
            <a:r>
              <a:rPr lang="ar-EG" sz="1943">
                <a:solidFill>
                  <a:srgbClr val="000000"/>
                </a:solidFill>
                <a:latin typeface="Roboto"/>
                <a:ea typeface="Roboto"/>
                <a:cs typeface="Roboto"/>
                <a:sym typeface="Roboto"/>
                <a:rtl val="true"/>
              </a:rPr>
              <a:t>تمكين المتدربين من تعريف، التفاوض، ومراقبة اتفاقيات مستوى الخدمة، مما يضمن تلبية التزامات الخدمة وتحقيق توقعات العملاء.</a:t>
            </a:r>
          </a:p>
          <a:p>
            <a:pPr algn="just" rtl="true">
              <a:lnSpc>
                <a:spcPts val="2720"/>
              </a:lnSpc>
            </a:pPr>
            <a:r>
              <a:rPr lang="en-US" sz="1943">
                <a:solidFill>
                  <a:srgbClr val="000000"/>
                </a:solidFill>
                <a:latin typeface="Roboto"/>
                <a:ea typeface="Roboto"/>
                <a:cs typeface="Roboto"/>
                <a:sym typeface="Roboto"/>
              </a:rPr>
              <a:t>8</a:t>
            </a:r>
            <a:r>
              <a:rPr lang="ar-EG" sz="1943">
                <a:solidFill>
                  <a:srgbClr val="000000"/>
                </a:solidFill>
                <a:latin typeface="Roboto"/>
                <a:ea typeface="Roboto"/>
                <a:cs typeface="Roboto"/>
                <a:sym typeface="Roboto"/>
                <a:rtl val="true"/>
              </a:rPr>
              <a:t>. التحسين المستمر للخدمات:</a:t>
            </a:r>
          </a:p>
          <a:p>
            <a:pPr algn="just" rtl="true">
              <a:lnSpc>
                <a:spcPts val="2720"/>
              </a:lnSpc>
            </a:pPr>
            <a:r>
              <a:rPr lang="ar-EG" sz="1943">
                <a:solidFill>
                  <a:srgbClr val="000000"/>
                </a:solidFill>
                <a:latin typeface="Roboto"/>
                <a:ea typeface="Roboto"/>
                <a:cs typeface="Roboto"/>
                <a:sym typeface="Roboto"/>
                <a:rtl val="true"/>
              </a:rPr>
              <a:t>تزويد المتدربين بالتقنيات اللازمة لتقييم وتحسين خدمات تكنولوجيا المعلومات بشكل مستمر، لضمان استجابة العمليات لاحتياجات الأعمال المتغيرة.</a:t>
            </a:r>
          </a:p>
          <a:p>
            <a:pPr algn="just" rtl="true">
              <a:lnSpc>
                <a:spcPts val="2720"/>
              </a:lnSpc>
            </a:pPr>
            <a:r>
              <a:rPr lang="en-US" sz="1943">
                <a:solidFill>
                  <a:srgbClr val="000000"/>
                </a:solidFill>
                <a:latin typeface="Roboto"/>
                <a:ea typeface="Roboto"/>
                <a:cs typeface="Roboto"/>
                <a:sym typeface="Roboto"/>
              </a:rPr>
              <a:t>9</a:t>
            </a:r>
            <a:r>
              <a:rPr lang="ar-EG" sz="1943">
                <a:solidFill>
                  <a:srgbClr val="000000"/>
                </a:solidFill>
                <a:latin typeface="Roboto"/>
                <a:ea typeface="Roboto"/>
                <a:cs typeface="Roboto"/>
                <a:sym typeface="Roboto"/>
                <a:rtl val="true"/>
              </a:rPr>
              <a:t>. التحضير لاختبار شهادة مكتبة البنية التحتية المعلوماتية:</a:t>
            </a:r>
          </a:p>
          <a:p>
            <a:pPr algn="just" rtl="true">
              <a:lnSpc>
                <a:spcPts val="2720"/>
              </a:lnSpc>
            </a:pPr>
            <a:r>
              <a:rPr lang="ar-EG" sz="1943">
                <a:solidFill>
                  <a:srgbClr val="000000"/>
                </a:solidFill>
                <a:latin typeface="Roboto"/>
                <a:ea typeface="Roboto"/>
                <a:cs typeface="Roboto"/>
                <a:sym typeface="Roboto"/>
                <a:rtl val="true"/>
              </a:rPr>
              <a:t>تقديم تحضير شامل للامتحان، بما في ذلك اختبارات تجريبية، موارد دراسية، ونصائح، لضمان أن يكون المتدربون مستعدين تمامًا لخوض امتحان شهادة مكتبة البنية التحتية المعلوماتية.</a:t>
            </a:r>
          </a:p>
          <a:p>
            <a:pPr algn="just" rtl="true">
              <a:lnSpc>
                <a:spcPts val="2720"/>
              </a:lnSpc>
            </a:pPr>
            <a:r>
              <a:rPr lang="en-US" sz="1943">
                <a:solidFill>
                  <a:srgbClr val="000000"/>
                </a:solidFill>
                <a:latin typeface="Roboto"/>
                <a:ea typeface="Roboto"/>
                <a:cs typeface="Roboto"/>
                <a:sym typeface="Roboto"/>
              </a:rPr>
              <a:t>10</a:t>
            </a:r>
            <a:r>
              <a:rPr lang="ar-EG" sz="1943">
                <a:solidFill>
                  <a:srgbClr val="000000"/>
                </a:solidFill>
                <a:latin typeface="Roboto"/>
                <a:ea typeface="Roboto"/>
                <a:cs typeface="Roboto"/>
                <a:sym typeface="Roboto"/>
                <a:rtl val="true"/>
              </a:rPr>
              <a:t>. دمج مكتبة البنية التحتية المعلوماتية مع الأطر الأخرى:</a:t>
            </a:r>
          </a:p>
          <a:p>
            <a:pPr algn="just" rtl="true">
              <a:lnSpc>
                <a:spcPts val="2720"/>
              </a:lnSpc>
            </a:pPr>
            <a:r>
              <a:rPr lang="ar-EG" sz="1943">
                <a:solidFill>
                  <a:srgbClr val="000000"/>
                </a:solidFill>
                <a:latin typeface="Roboto"/>
                <a:ea typeface="Roboto"/>
                <a:cs typeface="Roboto"/>
                <a:sym typeface="Roboto"/>
                <a:rtl val="true"/>
              </a:rPr>
              <a:t>تعليم المتدربين كيفية دمج مكتبة البنية التحتية المعلوماتية مع الأطر الأخرى مثل </a:t>
            </a:r>
            <a:r>
              <a:rPr lang="en-US" sz="1943">
                <a:solidFill>
                  <a:srgbClr val="000000"/>
                </a:solidFill>
                <a:latin typeface="Roboto"/>
                <a:ea typeface="Roboto"/>
                <a:cs typeface="Roboto"/>
                <a:sym typeface="Roboto"/>
              </a:rPr>
              <a:t>Agile</a:t>
            </a:r>
            <a:r>
              <a:rPr lang="ar-EG" sz="1943">
                <a:solidFill>
                  <a:srgbClr val="000000"/>
                </a:solidFill>
                <a:latin typeface="Roboto"/>
                <a:ea typeface="Roboto"/>
                <a:cs typeface="Roboto"/>
                <a:sym typeface="Roboto"/>
                <a:rtl val="true"/>
              </a:rPr>
              <a:t> و</a:t>
            </a:r>
            <a:r>
              <a:rPr lang="en-US" sz="1943">
                <a:solidFill>
                  <a:srgbClr val="000000"/>
                </a:solidFill>
                <a:latin typeface="Roboto"/>
                <a:ea typeface="Roboto"/>
                <a:cs typeface="Roboto"/>
                <a:sym typeface="Roboto"/>
              </a:rPr>
              <a:t>DevOps</a:t>
            </a:r>
            <a:r>
              <a:rPr lang="ar-EG" sz="1943">
                <a:solidFill>
                  <a:srgbClr val="000000"/>
                </a:solidFill>
                <a:latin typeface="Roboto"/>
                <a:ea typeface="Roboto"/>
                <a:cs typeface="Roboto"/>
                <a:sym typeface="Roboto"/>
                <a:rtl val="true"/>
              </a:rPr>
              <a:t>، مما يعزز إدارة خدمات تكنولوجيا المعلومات ويزيد من استجابتها لمتطلبات الأعمال.</a:t>
            </a:r>
          </a:p>
          <a:p>
            <a:pPr algn="just" rtl="true">
              <a:lnSpc>
                <a:spcPts val="2720"/>
              </a:lnSpc>
            </a:pPr>
          </a:p>
          <a:p>
            <a:pPr algn="just" rtl="true" marL="0" indent="0" lvl="0">
              <a:lnSpc>
                <a:spcPts val="2720"/>
              </a:lnSpc>
              <a:spcBef>
                <a:spcPct val="0"/>
              </a:spcBef>
            </a:pPr>
          </a:p>
        </p:txBody>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F7F5F7"/>
        </a:solidFill>
      </p:bgPr>
    </p:bg>
    <p:spTree>
      <p:nvGrpSpPr>
        <p:cNvPr id="1" name=""/>
        <p:cNvGrpSpPr/>
        <p:nvPr/>
      </p:nvGrpSpPr>
      <p:grpSpPr>
        <a:xfrm>
          <a:off x="0" y="0"/>
          <a:ext cx="0" cy="0"/>
          <a:chOff x="0" y="0"/>
          <a:chExt cx="0" cy="0"/>
        </a:xfrm>
      </p:grpSpPr>
      <p:grpSp>
        <p:nvGrpSpPr>
          <p:cNvPr name="Group 2" id="2"/>
          <p:cNvGrpSpPr/>
          <p:nvPr/>
        </p:nvGrpSpPr>
        <p:grpSpPr>
          <a:xfrm rot="0">
            <a:off x="-2190611" y="-1824749"/>
            <a:ext cx="3649498" cy="3649498"/>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5" id="5"/>
          <p:cNvGrpSpPr/>
          <p:nvPr/>
        </p:nvGrpSpPr>
        <p:grpSpPr>
          <a:xfrm rot="0">
            <a:off x="0" y="9294108"/>
            <a:ext cx="2236783" cy="2236783"/>
            <a:chOff x="0" y="0"/>
            <a:chExt cx="812800" cy="812800"/>
          </a:xfrm>
        </p:grpSpPr>
        <p:sp>
          <p:nvSpPr>
            <p:cNvPr name="Freeform 6" id="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7" id="7"/>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8" id="8"/>
          <p:cNvGrpSpPr/>
          <p:nvPr/>
        </p:nvGrpSpPr>
        <p:grpSpPr>
          <a:xfrm rot="0">
            <a:off x="17643351" y="6647153"/>
            <a:ext cx="3378891" cy="3378891"/>
            <a:chOff x="0" y="0"/>
            <a:chExt cx="812800" cy="812800"/>
          </a:xfrm>
        </p:grpSpPr>
        <p:sp>
          <p:nvSpPr>
            <p:cNvPr name="Freeform 9" id="9"/>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0" id="10"/>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11" id="11"/>
          <p:cNvGrpSpPr/>
          <p:nvPr/>
        </p:nvGrpSpPr>
        <p:grpSpPr>
          <a:xfrm rot="0">
            <a:off x="402535" y="7611064"/>
            <a:ext cx="17666804" cy="3262125"/>
            <a:chOff x="0" y="0"/>
            <a:chExt cx="4652985" cy="859160"/>
          </a:xfrm>
        </p:grpSpPr>
        <p:sp>
          <p:nvSpPr>
            <p:cNvPr name="Freeform 12" id="12"/>
            <p:cNvSpPr/>
            <p:nvPr/>
          </p:nvSpPr>
          <p:spPr>
            <a:xfrm flipH="false" flipV="false" rot="0">
              <a:off x="0" y="0"/>
              <a:ext cx="4652985" cy="859160"/>
            </a:xfrm>
            <a:custGeom>
              <a:avLst/>
              <a:gdLst/>
              <a:ahLst/>
              <a:cxnLst/>
              <a:rect r="r" b="b" t="t" l="l"/>
              <a:pathLst>
                <a:path h="859160" w="4652985">
                  <a:moveTo>
                    <a:pt x="11832" y="0"/>
                  </a:moveTo>
                  <a:lnTo>
                    <a:pt x="4641154" y="0"/>
                  </a:lnTo>
                  <a:cubicBezTo>
                    <a:pt x="4647688" y="0"/>
                    <a:pt x="4652985" y="5297"/>
                    <a:pt x="4652985" y="11832"/>
                  </a:cubicBezTo>
                  <a:lnTo>
                    <a:pt x="4652985" y="847329"/>
                  </a:lnTo>
                  <a:cubicBezTo>
                    <a:pt x="4652985" y="853863"/>
                    <a:pt x="4647688" y="859160"/>
                    <a:pt x="4641154" y="859160"/>
                  </a:cubicBezTo>
                  <a:lnTo>
                    <a:pt x="11832" y="859160"/>
                  </a:lnTo>
                  <a:cubicBezTo>
                    <a:pt x="5297" y="859160"/>
                    <a:pt x="0" y="853863"/>
                    <a:pt x="0" y="847329"/>
                  </a:cubicBezTo>
                  <a:lnTo>
                    <a:pt x="0" y="11832"/>
                  </a:lnTo>
                  <a:cubicBezTo>
                    <a:pt x="0" y="5297"/>
                    <a:pt x="5297" y="0"/>
                    <a:pt x="11832" y="0"/>
                  </a:cubicBezTo>
                  <a:close/>
                </a:path>
              </a:pathLst>
            </a:custGeom>
            <a:solidFill>
              <a:srgbClr val="FFFEFD"/>
            </a:solidFill>
          </p:spPr>
        </p:sp>
        <p:sp>
          <p:nvSpPr>
            <p:cNvPr name="TextBox 13" id="13"/>
            <p:cNvSpPr txBox="true"/>
            <p:nvPr/>
          </p:nvSpPr>
          <p:spPr>
            <a:xfrm>
              <a:off x="0" y="-38100"/>
              <a:ext cx="4652985" cy="897260"/>
            </a:xfrm>
            <a:prstGeom prst="rect">
              <a:avLst/>
            </a:prstGeom>
          </p:spPr>
          <p:txBody>
            <a:bodyPr anchor="ctr" rtlCol="false" tIns="50800" lIns="50800" bIns="50800" rIns="50800"/>
            <a:lstStyle/>
            <a:p>
              <a:pPr algn="ctr">
                <a:lnSpc>
                  <a:spcPts val="2239"/>
                </a:lnSpc>
              </a:pPr>
            </a:p>
          </p:txBody>
        </p:sp>
      </p:grpSp>
      <p:sp>
        <p:nvSpPr>
          <p:cNvPr name="Freeform 14" id="14"/>
          <p:cNvSpPr/>
          <p:nvPr/>
        </p:nvSpPr>
        <p:spPr>
          <a:xfrm flipH="false" flipV="false" rot="0">
            <a:off x="8765962" y="360580"/>
            <a:ext cx="1401860" cy="1401860"/>
          </a:xfrm>
          <a:custGeom>
            <a:avLst/>
            <a:gdLst/>
            <a:ahLst/>
            <a:cxnLst/>
            <a:rect r="r" b="b" t="t" l="l"/>
            <a:pathLst>
              <a:path h="1401860" w="1401860">
                <a:moveTo>
                  <a:pt x="0" y="0"/>
                </a:moveTo>
                <a:lnTo>
                  <a:pt x="1401860" y="0"/>
                </a:lnTo>
                <a:lnTo>
                  <a:pt x="1401860" y="1401860"/>
                </a:lnTo>
                <a:lnTo>
                  <a:pt x="0" y="140186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5" id="15"/>
          <p:cNvSpPr/>
          <p:nvPr/>
        </p:nvSpPr>
        <p:spPr>
          <a:xfrm flipH="false" flipV="false" rot="0">
            <a:off x="16490193" y="57499"/>
            <a:ext cx="1797807" cy="1011266"/>
          </a:xfrm>
          <a:custGeom>
            <a:avLst/>
            <a:gdLst/>
            <a:ahLst/>
            <a:cxnLst/>
            <a:rect r="r" b="b" t="t" l="l"/>
            <a:pathLst>
              <a:path h="1011266" w="1797807">
                <a:moveTo>
                  <a:pt x="0" y="0"/>
                </a:moveTo>
                <a:lnTo>
                  <a:pt x="1797807" y="0"/>
                </a:lnTo>
                <a:lnTo>
                  <a:pt x="1797807" y="1011266"/>
                </a:lnTo>
                <a:lnTo>
                  <a:pt x="0" y="1011266"/>
                </a:lnTo>
                <a:lnTo>
                  <a:pt x="0" y="0"/>
                </a:lnTo>
                <a:close/>
              </a:path>
            </a:pathLst>
          </a:custGeom>
          <a:blipFill>
            <a:blip r:embed="rId4"/>
            <a:stretch>
              <a:fillRect l="0" t="-9236" r="0" b="-9236"/>
            </a:stretch>
          </a:blipFill>
        </p:spPr>
      </p:sp>
      <p:sp>
        <p:nvSpPr>
          <p:cNvPr name="TextBox 16" id="16"/>
          <p:cNvSpPr txBox="true"/>
          <p:nvPr/>
        </p:nvSpPr>
        <p:spPr>
          <a:xfrm rot="0">
            <a:off x="508999" y="2477798"/>
            <a:ext cx="8841474" cy="2257089"/>
          </a:xfrm>
          <a:prstGeom prst="rect">
            <a:avLst/>
          </a:prstGeom>
        </p:spPr>
        <p:txBody>
          <a:bodyPr anchor="t" rtlCol="false" tIns="0" lIns="0" bIns="0" rIns="0">
            <a:spAutoFit/>
          </a:bodyPr>
          <a:lstStyle/>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IT Managers</a:t>
            </a:r>
          </a:p>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Service Desk Managers</a:t>
            </a:r>
          </a:p>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IT Support and Operations Teams</a:t>
            </a:r>
          </a:p>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IT Consultants</a:t>
            </a:r>
          </a:p>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Project Managers involved in IT service management</a:t>
            </a:r>
          </a:p>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Anyone interested in pursuing a career in IT service management or enhancing their expertise in the ITIL framework.</a:t>
            </a:r>
          </a:p>
        </p:txBody>
      </p:sp>
      <p:sp>
        <p:nvSpPr>
          <p:cNvPr name="TextBox 17" id="17"/>
          <p:cNvSpPr txBox="true"/>
          <p:nvPr/>
        </p:nvSpPr>
        <p:spPr>
          <a:xfrm rot="0">
            <a:off x="629779" y="1543242"/>
            <a:ext cx="5512969" cy="848831"/>
          </a:xfrm>
          <a:prstGeom prst="rect">
            <a:avLst/>
          </a:prstGeom>
        </p:spPr>
        <p:txBody>
          <a:bodyPr anchor="t" rtlCol="false" tIns="0" lIns="0" bIns="0" rIns="0">
            <a:spAutoFit/>
          </a:bodyPr>
          <a:lstStyle/>
          <a:p>
            <a:pPr algn="l" marL="0" indent="0" lvl="0">
              <a:lnSpc>
                <a:spcPts val="6588"/>
              </a:lnSpc>
              <a:spcBef>
                <a:spcPct val="0"/>
              </a:spcBef>
            </a:pPr>
            <a:r>
              <a:rPr lang="en-US" b="true" sz="5779" spc="-416">
                <a:solidFill>
                  <a:srgbClr val="000000"/>
                </a:solidFill>
                <a:latin typeface="Open Sauce Bold"/>
                <a:ea typeface="Open Sauce Bold"/>
                <a:cs typeface="Open Sauce Bold"/>
                <a:sym typeface="Open Sauce Bold"/>
              </a:rPr>
              <a:t>Target Audience</a:t>
            </a:r>
          </a:p>
        </p:txBody>
      </p:sp>
      <p:sp>
        <p:nvSpPr>
          <p:cNvPr name="TextBox 18" id="18"/>
          <p:cNvSpPr txBox="true"/>
          <p:nvPr/>
        </p:nvSpPr>
        <p:spPr>
          <a:xfrm rot="0">
            <a:off x="12214239" y="1543242"/>
            <a:ext cx="5512969" cy="844109"/>
          </a:xfrm>
          <a:prstGeom prst="rect">
            <a:avLst/>
          </a:prstGeom>
        </p:spPr>
        <p:txBody>
          <a:bodyPr anchor="t" rtlCol="false" tIns="0" lIns="0" bIns="0" rIns="0">
            <a:spAutoFit/>
          </a:bodyPr>
          <a:lstStyle/>
          <a:p>
            <a:pPr algn="r" rtl="true" marL="0" indent="0" lvl="0">
              <a:lnSpc>
                <a:spcPts val="6588"/>
              </a:lnSpc>
              <a:spcBef>
                <a:spcPct val="0"/>
              </a:spcBef>
            </a:pPr>
            <a:r>
              <a:rPr lang="ar-EG" b="true" sz="5779" spc="-416">
                <a:solidFill>
                  <a:srgbClr val="000000"/>
                </a:solidFill>
                <a:latin typeface="Roboto Bold"/>
                <a:ea typeface="Roboto Bold"/>
                <a:cs typeface="Roboto Bold"/>
                <a:sym typeface="Roboto Bold"/>
                <a:rtl val="true"/>
              </a:rPr>
              <a:t> الفئة المستهدفة</a:t>
            </a:r>
          </a:p>
        </p:txBody>
      </p:sp>
      <p:sp>
        <p:nvSpPr>
          <p:cNvPr name="TextBox 19" id="19"/>
          <p:cNvSpPr txBox="true"/>
          <p:nvPr/>
        </p:nvSpPr>
        <p:spPr>
          <a:xfrm rot="0">
            <a:off x="8801877" y="2339726"/>
            <a:ext cx="8841474" cy="2266614"/>
          </a:xfrm>
          <a:prstGeom prst="rect">
            <a:avLst/>
          </a:prstGeom>
        </p:spPr>
        <p:txBody>
          <a:bodyPr anchor="t" rtlCol="false" tIns="0" lIns="0" bIns="0" rIns="0">
            <a:spAutoFit/>
          </a:bodyPr>
          <a:lstStyle/>
          <a:p>
            <a:pPr algn="r">
              <a:lnSpc>
                <a:spcPts val="2618"/>
              </a:lnSpc>
            </a:pPr>
            <a:r>
              <a:rPr lang="ar-EG" sz="1870">
                <a:solidFill>
                  <a:srgbClr val="000000"/>
                </a:solidFill>
                <a:latin typeface="Roboto"/>
                <a:ea typeface="Roboto"/>
                <a:cs typeface="Roboto"/>
                <a:sym typeface="Roboto"/>
                <a:rtl val="true"/>
              </a:rPr>
              <a:t>مدراء تكنولوجيا المعلومات</a:t>
            </a:r>
          </a:p>
          <a:p>
            <a:pPr algn="r">
              <a:lnSpc>
                <a:spcPts val="2618"/>
              </a:lnSpc>
            </a:pPr>
            <a:r>
              <a:rPr lang="ar-EG" sz="1870">
                <a:solidFill>
                  <a:srgbClr val="000000"/>
                </a:solidFill>
                <a:latin typeface="Roboto"/>
                <a:ea typeface="Roboto"/>
                <a:cs typeface="Roboto"/>
                <a:sym typeface="Roboto"/>
                <a:rtl val="true"/>
              </a:rPr>
              <a:t>مدراء مراكز الدعم الفني</a:t>
            </a:r>
          </a:p>
          <a:p>
            <a:pPr algn="r">
              <a:lnSpc>
                <a:spcPts val="2618"/>
              </a:lnSpc>
            </a:pPr>
            <a:r>
              <a:rPr lang="ar-EG" sz="1870">
                <a:solidFill>
                  <a:srgbClr val="000000"/>
                </a:solidFill>
                <a:latin typeface="Roboto"/>
                <a:ea typeface="Roboto"/>
                <a:cs typeface="Roboto"/>
                <a:sym typeface="Roboto"/>
                <a:rtl val="true"/>
              </a:rPr>
              <a:t>فرق الدعم الفني والتشغيل في تكنولوجيا المعلومات</a:t>
            </a:r>
          </a:p>
          <a:p>
            <a:pPr algn="r">
              <a:lnSpc>
                <a:spcPts val="2618"/>
              </a:lnSpc>
            </a:pPr>
            <a:r>
              <a:rPr lang="ar-EG" sz="1870">
                <a:solidFill>
                  <a:srgbClr val="000000"/>
                </a:solidFill>
                <a:latin typeface="Roboto"/>
                <a:ea typeface="Roboto"/>
                <a:cs typeface="Roboto"/>
                <a:sym typeface="Roboto"/>
                <a:rtl val="true"/>
              </a:rPr>
              <a:t>استشاريون في تكنولوجيا المعلومات</a:t>
            </a:r>
          </a:p>
          <a:p>
            <a:pPr algn="r">
              <a:lnSpc>
                <a:spcPts val="2618"/>
              </a:lnSpc>
            </a:pPr>
            <a:r>
              <a:rPr lang="ar-EG" sz="1870">
                <a:solidFill>
                  <a:srgbClr val="000000"/>
                </a:solidFill>
                <a:latin typeface="Roboto"/>
                <a:ea typeface="Roboto"/>
                <a:cs typeface="Roboto"/>
                <a:sym typeface="Roboto"/>
                <a:rtl val="true"/>
              </a:rPr>
              <a:t>مدراء المشاريع المعنيون بإدارة خدمات تكنولوجيا المعلومات</a:t>
            </a:r>
          </a:p>
          <a:p>
            <a:pPr algn="r">
              <a:lnSpc>
                <a:spcPts val="2618"/>
              </a:lnSpc>
            </a:pPr>
            <a:r>
              <a:rPr lang="ar-EG" sz="1870">
                <a:solidFill>
                  <a:srgbClr val="000000"/>
                </a:solidFill>
                <a:latin typeface="Roboto"/>
                <a:ea typeface="Roboto"/>
                <a:cs typeface="Roboto"/>
                <a:sym typeface="Roboto"/>
                <a:rtl val="true"/>
              </a:rPr>
              <a:t>أي شخص مهتم بمواصلة مسيرته المهنية في إدارة خدمات تكنولوجيا المعلومات أو تعزيز خبراته في إطار مكتبة البنية التحتية المعلوماتية</a:t>
            </a:r>
            <a:r>
              <a:rPr lang="en-US" sz="1870">
                <a:solidFill>
                  <a:srgbClr val="000000"/>
                </a:solidFill>
                <a:latin typeface="Roboto"/>
                <a:ea typeface="Roboto"/>
                <a:cs typeface="Roboto"/>
                <a:sym typeface="Roboto"/>
              </a:rPr>
              <a:t>.</a:t>
            </a:r>
          </a:p>
        </p:txBody>
      </p:sp>
      <p:sp>
        <p:nvSpPr>
          <p:cNvPr name="TextBox 20" id="20"/>
          <p:cNvSpPr txBox="true"/>
          <p:nvPr/>
        </p:nvSpPr>
        <p:spPr>
          <a:xfrm rot="0">
            <a:off x="14886867" y="4780061"/>
            <a:ext cx="2756484" cy="422104"/>
          </a:xfrm>
          <a:prstGeom prst="rect">
            <a:avLst/>
          </a:prstGeom>
        </p:spPr>
        <p:txBody>
          <a:bodyPr anchor="t" rtlCol="false" tIns="0" lIns="0" bIns="0" rIns="0">
            <a:spAutoFit/>
          </a:bodyPr>
          <a:lstStyle/>
          <a:p>
            <a:pPr algn="r" rtl="true" marL="0" indent="0" lvl="0">
              <a:lnSpc>
                <a:spcPts val="3294"/>
              </a:lnSpc>
              <a:spcBef>
                <a:spcPct val="0"/>
              </a:spcBef>
            </a:pPr>
            <a:r>
              <a:rPr lang="ar-EG" b="true" sz="2889" spc="-208">
                <a:solidFill>
                  <a:srgbClr val="000000"/>
                </a:solidFill>
                <a:latin typeface="Roboto Bold"/>
                <a:ea typeface="Roboto Bold"/>
                <a:cs typeface="Roboto Bold"/>
                <a:sym typeface="Roboto Bold"/>
                <a:rtl val="true"/>
              </a:rPr>
              <a:t> متطلبات الدورة</a:t>
            </a:r>
          </a:p>
        </p:txBody>
      </p:sp>
      <p:sp>
        <p:nvSpPr>
          <p:cNvPr name="TextBox 21" id="21"/>
          <p:cNvSpPr txBox="true"/>
          <p:nvPr/>
        </p:nvSpPr>
        <p:spPr>
          <a:xfrm rot="0">
            <a:off x="508999" y="4772987"/>
            <a:ext cx="3519573" cy="429178"/>
          </a:xfrm>
          <a:prstGeom prst="rect">
            <a:avLst/>
          </a:prstGeom>
        </p:spPr>
        <p:txBody>
          <a:bodyPr anchor="t" rtlCol="false" tIns="0" lIns="0" bIns="0" rIns="0">
            <a:spAutoFit/>
          </a:bodyPr>
          <a:lstStyle/>
          <a:p>
            <a:pPr algn="l" marL="0" indent="0" lvl="0">
              <a:lnSpc>
                <a:spcPts val="3294"/>
              </a:lnSpc>
              <a:spcBef>
                <a:spcPct val="0"/>
              </a:spcBef>
            </a:pPr>
            <a:r>
              <a:rPr lang="en-US" b="true" sz="2889" spc="-208">
                <a:solidFill>
                  <a:srgbClr val="000000"/>
                </a:solidFill>
                <a:latin typeface="Open Sauce Bold"/>
                <a:ea typeface="Open Sauce Bold"/>
                <a:cs typeface="Open Sauce Bold"/>
                <a:sym typeface="Open Sauce Bold"/>
              </a:rPr>
              <a:t>Course Requirements</a:t>
            </a:r>
          </a:p>
        </p:txBody>
      </p:sp>
      <p:sp>
        <p:nvSpPr>
          <p:cNvPr name="TextBox 22" id="22"/>
          <p:cNvSpPr txBox="true"/>
          <p:nvPr/>
        </p:nvSpPr>
        <p:spPr>
          <a:xfrm rot="0">
            <a:off x="508999" y="5230150"/>
            <a:ext cx="8635001" cy="2257089"/>
          </a:xfrm>
          <a:prstGeom prst="rect">
            <a:avLst/>
          </a:prstGeom>
        </p:spPr>
        <p:txBody>
          <a:bodyPr anchor="t" rtlCol="false" tIns="0" lIns="0" bIns="0" rIns="0">
            <a:spAutoFit/>
          </a:bodyPr>
          <a:lstStyle/>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Basic understanding of IT service management concepts</a:t>
            </a:r>
          </a:p>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No prior certification is required, though familiarity with IT processes and frameworks is beneficial</a:t>
            </a:r>
          </a:p>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Active interest in improving IT services and aligning them with business goals</a:t>
            </a:r>
          </a:p>
          <a:p>
            <a:pPr algn="l" marL="403734" indent="-201867" lvl="1">
              <a:lnSpc>
                <a:spcPts val="2618"/>
              </a:lnSpc>
              <a:buFont typeface="Arial"/>
              <a:buChar char="•"/>
            </a:pPr>
            <a:r>
              <a:rPr lang="en-US" sz="1870">
                <a:solidFill>
                  <a:srgbClr val="000000"/>
                </a:solidFill>
                <a:latin typeface="Open Sauce"/>
                <a:ea typeface="Open Sauce"/>
                <a:cs typeface="Open Sauce"/>
                <a:sym typeface="Open Sauce"/>
              </a:rPr>
              <a:t>Access to the required course materials and resources (provided during the training)</a:t>
            </a:r>
          </a:p>
        </p:txBody>
      </p:sp>
      <p:sp>
        <p:nvSpPr>
          <p:cNvPr name="TextBox 23" id="23"/>
          <p:cNvSpPr txBox="true"/>
          <p:nvPr/>
        </p:nvSpPr>
        <p:spPr>
          <a:xfrm rot="0">
            <a:off x="629779" y="7621515"/>
            <a:ext cx="3519573" cy="429178"/>
          </a:xfrm>
          <a:prstGeom prst="rect">
            <a:avLst/>
          </a:prstGeom>
        </p:spPr>
        <p:txBody>
          <a:bodyPr anchor="t" rtlCol="false" tIns="0" lIns="0" bIns="0" rIns="0">
            <a:spAutoFit/>
          </a:bodyPr>
          <a:lstStyle/>
          <a:p>
            <a:pPr algn="l" marL="0" indent="0" lvl="0">
              <a:lnSpc>
                <a:spcPts val="3294"/>
              </a:lnSpc>
              <a:spcBef>
                <a:spcPct val="0"/>
              </a:spcBef>
            </a:pPr>
            <a:r>
              <a:rPr lang="en-US" b="true" sz="2889" spc="-208">
                <a:solidFill>
                  <a:srgbClr val="000000"/>
                </a:solidFill>
                <a:latin typeface="Open Sauce Bold"/>
                <a:ea typeface="Open Sauce Bold"/>
                <a:cs typeface="Open Sauce Bold"/>
                <a:sym typeface="Open Sauce Bold"/>
              </a:rPr>
              <a:t>Certification</a:t>
            </a:r>
          </a:p>
        </p:txBody>
      </p:sp>
      <p:sp>
        <p:nvSpPr>
          <p:cNvPr name="TextBox 24" id="24"/>
          <p:cNvSpPr txBox="true"/>
          <p:nvPr/>
        </p:nvSpPr>
        <p:spPr>
          <a:xfrm rot="0">
            <a:off x="629779" y="8048105"/>
            <a:ext cx="8003104" cy="1869550"/>
          </a:xfrm>
          <a:prstGeom prst="rect">
            <a:avLst/>
          </a:prstGeom>
        </p:spPr>
        <p:txBody>
          <a:bodyPr anchor="t" rtlCol="false" tIns="0" lIns="0" bIns="0" rIns="0">
            <a:spAutoFit/>
          </a:bodyPr>
          <a:lstStyle/>
          <a:p>
            <a:pPr algn="just">
              <a:lnSpc>
                <a:spcPts val="2489"/>
              </a:lnSpc>
            </a:pPr>
            <a:r>
              <a:rPr lang="en-US" b="true" sz="1778">
                <a:solidFill>
                  <a:srgbClr val="000000"/>
                </a:solidFill>
                <a:latin typeface="Open Sauce Bold"/>
                <a:ea typeface="Open Sauce Bold"/>
                <a:cs typeface="Open Sauce Bold"/>
                <a:sym typeface="Open Sauce Bold"/>
              </a:rPr>
              <a:t>Upon successfully completing the ITIL certification program and passing the exam, the trainee will receive the ITIL Foundation Certificate in IT Service Management. This certification demonstrates the trainee’s understanding of the ITIL framework and its application in managing IT services, and it is globally recognized by employers in the IT industry.</a:t>
            </a:r>
          </a:p>
        </p:txBody>
      </p:sp>
      <p:sp>
        <p:nvSpPr>
          <p:cNvPr name="TextBox 25" id="25"/>
          <p:cNvSpPr txBox="true"/>
          <p:nvPr/>
        </p:nvSpPr>
        <p:spPr>
          <a:xfrm rot="0">
            <a:off x="14353922" y="7647502"/>
            <a:ext cx="3519573" cy="422104"/>
          </a:xfrm>
          <a:prstGeom prst="rect">
            <a:avLst/>
          </a:prstGeom>
        </p:spPr>
        <p:txBody>
          <a:bodyPr anchor="t" rtlCol="false" tIns="0" lIns="0" bIns="0" rIns="0">
            <a:spAutoFit/>
          </a:bodyPr>
          <a:lstStyle/>
          <a:p>
            <a:pPr algn="r" rtl="true" marL="0" indent="0" lvl="0">
              <a:lnSpc>
                <a:spcPts val="3294"/>
              </a:lnSpc>
              <a:spcBef>
                <a:spcPct val="0"/>
              </a:spcBef>
            </a:pPr>
            <a:r>
              <a:rPr lang="ar-EG" b="true" sz="2889" spc="-208">
                <a:solidFill>
                  <a:srgbClr val="000000"/>
                </a:solidFill>
                <a:latin typeface="Roboto Bold"/>
                <a:ea typeface="Roboto Bold"/>
                <a:cs typeface="Roboto Bold"/>
                <a:sym typeface="Roboto Bold"/>
                <a:rtl val="true"/>
              </a:rPr>
              <a:t>الشهادات</a:t>
            </a:r>
          </a:p>
        </p:txBody>
      </p:sp>
      <p:sp>
        <p:nvSpPr>
          <p:cNvPr name="TextBox 26" id="26"/>
          <p:cNvSpPr txBox="true"/>
          <p:nvPr/>
        </p:nvSpPr>
        <p:spPr>
          <a:xfrm rot="0">
            <a:off x="10629071" y="5297415"/>
            <a:ext cx="7014280" cy="1888394"/>
          </a:xfrm>
          <a:prstGeom prst="rect">
            <a:avLst/>
          </a:prstGeom>
        </p:spPr>
        <p:txBody>
          <a:bodyPr anchor="t" rtlCol="false" tIns="0" lIns="0" bIns="0" rIns="0">
            <a:spAutoFit/>
          </a:bodyPr>
          <a:lstStyle/>
          <a:p>
            <a:pPr algn="just" rtl="true">
              <a:lnSpc>
                <a:spcPts val="2501"/>
              </a:lnSpc>
            </a:pPr>
            <a:r>
              <a:rPr lang="ar-EG" sz="1786">
                <a:solidFill>
                  <a:srgbClr val="000000"/>
                </a:solidFill>
                <a:latin typeface="Roboto"/>
                <a:ea typeface="Roboto"/>
                <a:cs typeface="Roboto"/>
                <a:sym typeface="Roboto"/>
                <a:rtl val="true"/>
              </a:rPr>
              <a:t>فهم أساسي لمفاهيم إدارة خدمات تكنولوجيا المعلومات</a:t>
            </a:r>
          </a:p>
          <a:p>
            <a:pPr algn="just" rtl="true">
              <a:lnSpc>
                <a:spcPts val="2501"/>
              </a:lnSpc>
            </a:pPr>
            <a:r>
              <a:rPr lang="ar-EG" sz="1786">
                <a:solidFill>
                  <a:srgbClr val="000000"/>
                </a:solidFill>
                <a:latin typeface="Roboto"/>
                <a:ea typeface="Roboto"/>
                <a:cs typeface="Roboto"/>
                <a:sym typeface="Roboto"/>
                <a:rtl val="true"/>
              </a:rPr>
              <a:t>لا يتطلب الحصول على شهادة سابقة، ولكن من المفيد أن يكون لدى المتدرب دراية بالعمليات والأطر المتعلقة بتكنولوجيا المعلومات</a:t>
            </a:r>
          </a:p>
          <a:p>
            <a:pPr algn="just" rtl="true">
              <a:lnSpc>
                <a:spcPts val="2501"/>
              </a:lnSpc>
            </a:pPr>
            <a:r>
              <a:rPr lang="ar-EG" sz="1786">
                <a:solidFill>
                  <a:srgbClr val="000000"/>
                </a:solidFill>
                <a:latin typeface="Roboto"/>
                <a:ea typeface="Roboto"/>
                <a:cs typeface="Roboto"/>
                <a:sym typeface="Roboto"/>
                <a:rtl val="true"/>
              </a:rPr>
              <a:t>ا</a:t>
            </a:r>
            <a:r>
              <a:rPr lang="ar-EG" sz="1786">
                <a:solidFill>
                  <a:srgbClr val="000000"/>
                </a:solidFill>
                <a:latin typeface="Roboto"/>
                <a:ea typeface="Roboto"/>
                <a:cs typeface="Roboto"/>
                <a:sym typeface="Roboto"/>
                <a:rtl val="true"/>
              </a:rPr>
              <a:t>هتمام نشط في تحسين خدمات تكنولوجيا المعلومات وربطها بأهداف الأعمال</a:t>
            </a:r>
          </a:p>
          <a:p>
            <a:pPr algn="just" rtl="true">
              <a:lnSpc>
                <a:spcPts val="2501"/>
              </a:lnSpc>
            </a:pPr>
            <a:r>
              <a:rPr lang="ar-EG" sz="1786">
                <a:solidFill>
                  <a:srgbClr val="000000"/>
                </a:solidFill>
                <a:latin typeface="Roboto"/>
                <a:ea typeface="Roboto"/>
                <a:cs typeface="Roboto"/>
                <a:sym typeface="Roboto"/>
                <a:rtl val="true"/>
              </a:rPr>
              <a:t>الوصول إلى المواد والموارد اللازمة للدورة (تُوفر أثناء التدريب)</a:t>
            </a:r>
          </a:p>
          <a:p>
            <a:pPr algn="just" rtl="true">
              <a:lnSpc>
                <a:spcPts val="2501"/>
              </a:lnSpc>
            </a:pPr>
            <a:r>
              <a:rPr lang="ar-EG" sz="1786">
                <a:solidFill>
                  <a:srgbClr val="000000"/>
                </a:solidFill>
                <a:latin typeface="Roboto"/>
                <a:ea typeface="Roboto"/>
                <a:cs typeface="Roboto"/>
                <a:sym typeface="Roboto"/>
                <a:rtl val="true"/>
              </a:rPr>
              <a:t>الالتزام بالمشاركة في جميع الوحدات والمشاركة في المناقشات والأنشطة</a:t>
            </a:r>
          </a:p>
        </p:txBody>
      </p:sp>
      <p:sp>
        <p:nvSpPr>
          <p:cNvPr name="TextBox 27" id="27"/>
          <p:cNvSpPr txBox="true"/>
          <p:nvPr/>
        </p:nvSpPr>
        <p:spPr>
          <a:xfrm rot="0">
            <a:off x="9870392" y="8146968"/>
            <a:ext cx="8003104" cy="1564717"/>
          </a:xfrm>
          <a:prstGeom prst="rect">
            <a:avLst/>
          </a:prstGeom>
        </p:spPr>
        <p:txBody>
          <a:bodyPr anchor="t" rtlCol="false" tIns="0" lIns="0" bIns="0" rIns="0">
            <a:spAutoFit/>
          </a:bodyPr>
          <a:lstStyle/>
          <a:p>
            <a:pPr algn="just" rtl="true">
              <a:lnSpc>
                <a:spcPts val="2489"/>
              </a:lnSpc>
            </a:pPr>
            <a:r>
              <a:rPr lang="ar-EG" b="true" sz="1778">
                <a:solidFill>
                  <a:srgbClr val="000000"/>
                </a:solidFill>
                <a:latin typeface="Roboto Bold"/>
                <a:ea typeface="Roboto Bold"/>
                <a:cs typeface="Roboto Bold"/>
                <a:sym typeface="Roboto Bold"/>
                <a:rtl val="true"/>
              </a:rPr>
              <a:t>عند اجتياز برنامج شهادة مكتبة البنية التحتية المعلوماتية بنجاح والتفوق في الامتحان، يحصل المتدرب على شهادة مؤسسة مكتبة البنية التحتية المعلوماتية في إدارة خدمات تكنولوجيا المعلومات. تُظهر هذه الشهادة فهم المتدرب لإطار مكتبة البنية التحتية المعلوماتية وتطبيقه في إدارة خدمات تكنولوجيا المعلومات، وهي معترف بها عالميًا من قبل أصحاب العمل في صناعة تكنولوجيا المعلومات.</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7F5F7"/>
        </a:solidFill>
      </p:bgPr>
    </p:bg>
    <p:spTree>
      <p:nvGrpSpPr>
        <p:cNvPr id="1" name=""/>
        <p:cNvGrpSpPr/>
        <p:nvPr/>
      </p:nvGrpSpPr>
      <p:grpSpPr>
        <a:xfrm>
          <a:off x="0" y="0"/>
          <a:ext cx="0" cy="0"/>
          <a:chOff x="0" y="0"/>
          <a:chExt cx="0" cy="0"/>
        </a:xfrm>
      </p:grpSpPr>
      <p:sp>
        <p:nvSpPr>
          <p:cNvPr name="TextBox 2" id="2"/>
          <p:cNvSpPr txBox="true"/>
          <p:nvPr/>
        </p:nvSpPr>
        <p:spPr>
          <a:xfrm rot="0">
            <a:off x="178291" y="1047750"/>
            <a:ext cx="3939905" cy="592777"/>
          </a:xfrm>
          <a:prstGeom prst="rect">
            <a:avLst/>
          </a:prstGeom>
        </p:spPr>
        <p:txBody>
          <a:bodyPr anchor="t" rtlCol="false" tIns="0" lIns="0" bIns="0" rIns="0">
            <a:spAutoFit/>
          </a:bodyPr>
          <a:lstStyle/>
          <a:p>
            <a:pPr algn="l" marL="0" indent="0" lvl="0">
              <a:lnSpc>
                <a:spcPts val="4608"/>
              </a:lnSpc>
              <a:spcBef>
                <a:spcPct val="0"/>
              </a:spcBef>
            </a:pPr>
            <a:r>
              <a:rPr lang="en-US" sz="4042" spc="-291">
                <a:solidFill>
                  <a:srgbClr val="000000"/>
                </a:solidFill>
                <a:latin typeface="Open Sauce"/>
                <a:ea typeface="Open Sauce"/>
                <a:cs typeface="Open Sauce"/>
                <a:sym typeface="Open Sauce"/>
              </a:rPr>
              <a:t>Introduction :</a:t>
            </a:r>
          </a:p>
        </p:txBody>
      </p:sp>
      <p:sp>
        <p:nvSpPr>
          <p:cNvPr name="TextBox 3" id="3"/>
          <p:cNvSpPr txBox="true"/>
          <p:nvPr/>
        </p:nvSpPr>
        <p:spPr>
          <a:xfrm rot="0">
            <a:off x="11661410" y="1047750"/>
            <a:ext cx="6138789" cy="613062"/>
          </a:xfrm>
          <a:prstGeom prst="rect">
            <a:avLst/>
          </a:prstGeom>
        </p:spPr>
        <p:txBody>
          <a:bodyPr anchor="t" rtlCol="false" tIns="0" lIns="0" bIns="0" rIns="0">
            <a:spAutoFit/>
          </a:bodyPr>
          <a:lstStyle/>
          <a:p>
            <a:pPr algn="r" rtl="true" marL="0" indent="0" lvl="0">
              <a:lnSpc>
                <a:spcPts val="4788"/>
              </a:lnSpc>
              <a:spcBef>
                <a:spcPct val="0"/>
              </a:spcBef>
            </a:pPr>
            <a:r>
              <a:rPr lang="ar-EG" sz="4200" spc="-302">
                <a:solidFill>
                  <a:srgbClr val="000000"/>
                </a:solidFill>
                <a:latin typeface="Roboto"/>
                <a:ea typeface="Roboto"/>
                <a:cs typeface="Roboto"/>
                <a:sym typeface="Roboto"/>
                <a:rtl val="true"/>
              </a:rPr>
              <a:t>مقدمة :</a:t>
            </a:r>
          </a:p>
        </p:txBody>
      </p:sp>
      <p:sp>
        <p:nvSpPr>
          <p:cNvPr name="TextBox 4" id="4"/>
          <p:cNvSpPr txBox="true"/>
          <p:nvPr/>
        </p:nvSpPr>
        <p:spPr>
          <a:xfrm rot="0">
            <a:off x="178291" y="1687008"/>
            <a:ext cx="6585812" cy="2306751"/>
          </a:xfrm>
          <a:prstGeom prst="rect">
            <a:avLst/>
          </a:prstGeom>
        </p:spPr>
        <p:txBody>
          <a:bodyPr anchor="t" rtlCol="false" tIns="0" lIns="0" bIns="0" rIns="0">
            <a:spAutoFit/>
          </a:bodyPr>
          <a:lstStyle/>
          <a:p>
            <a:pPr algn="l" marL="0" indent="0" lvl="0">
              <a:lnSpc>
                <a:spcPts val="2618"/>
              </a:lnSpc>
              <a:spcBef>
                <a:spcPct val="0"/>
              </a:spcBef>
            </a:pPr>
            <a:r>
              <a:rPr lang="en-US" sz="1870">
                <a:solidFill>
                  <a:srgbClr val="000000"/>
                </a:solidFill>
                <a:latin typeface="Open Sauce"/>
                <a:ea typeface="Open Sauce"/>
                <a:cs typeface="Open Sauce"/>
                <a:sym typeface="Open Sauce"/>
              </a:rPr>
              <a:t>The ITIL (Information Technology Infrastructure Library) certification is a globally recognized credential focused on best practices for IT service management (ITSM). It helps professionals improve IT service efficiency and align services with business needs. ITIL is widely adopted to ensure IT services meet customer requirements and deliver maximum value.</a:t>
            </a:r>
          </a:p>
        </p:txBody>
      </p:sp>
      <p:sp>
        <p:nvSpPr>
          <p:cNvPr name="TextBox 5" id="5"/>
          <p:cNvSpPr txBox="true"/>
          <p:nvPr/>
        </p:nvSpPr>
        <p:spPr>
          <a:xfrm rot="0">
            <a:off x="11214387" y="1677483"/>
            <a:ext cx="6585812" cy="1942830"/>
          </a:xfrm>
          <a:prstGeom prst="rect">
            <a:avLst/>
          </a:prstGeom>
        </p:spPr>
        <p:txBody>
          <a:bodyPr anchor="t" rtlCol="false" tIns="0" lIns="0" bIns="0" rIns="0">
            <a:spAutoFit/>
          </a:bodyPr>
          <a:lstStyle/>
          <a:p>
            <a:pPr algn="r" rtl="true" marL="0" indent="0" lvl="0">
              <a:lnSpc>
                <a:spcPts val="2618"/>
              </a:lnSpc>
              <a:spcBef>
                <a:spcPct val="0"/>
              </a:spcBef>
            </a:pPr>
            <a:r>
              <a:rPr lang="ar-EG" sz="1870">
                <a:solidFill>
                  <a:srgbClr val="000000"/>
                </a:solidFill>
                <a:latin typeface="Roboto"/>
                <a:ea typeface="Roboto"/>
                <a:cs typeface="Roboto"/>
                <a:sym typeface="Roboto"/>
                <a:rtl val="true"/>
              </a:rPr>
              <a:t>شهادة مكتبة البنية التحتية المعلوماتية هي شهادة معترف بها عالميًا تركز على أفضل الممارسات لإدارة خدمات تكنولوجيا المعلومات (</a:t>
            </a:r>
            <a:r>
              <a:rPr lang="en-US" sz="1870">
                <a:solidFill>
                  <a:srgbClr val="000000"/>
                </a:solidFill>
                <a:latin typeface="Roboto"/>
                <a:ea typeface="Roboto"/>
                <a:cs typeface="Roboto"/>
                <a:sym typeface="Roboto"/>
              </a:rPr>
              <a:t>ITSM</a:t>
            </a:r>
            <a:r>
              <a:rPr lang="ar-EG" sz="1870">
                <a:solidFill>
                  <a:srgbClr val="000000"/>
                </a:solidFill>
                <a:latin typeface="Roboto"/>
                <a:ea typeface="Roboto"/>
                <a:cs typeface="Roboto"/>
                <a:sym typeface="Roboto"/>
                <a:rtl val="true"/>
              </a:rPr>
              <a:t>). تساعد المحترفين على تحسين كفاءة خدمات تكنولوجيا المعلومات ومواءمتها مع احتياجات الأعمال. يتم تبني مكتبة البنية التحتية المعلوماتية على نطاق واسع لضمان تلبية خدمات تكنولوجيا المعلومات لمتطلبات العملاء وتحقيق أقصى قيمة.</a:t>
            </a:r>
          </a:p>
        </p:txBody>
      </p:sp>
      <p:sp>
        <p:nvSpPr>
          <p:cNvPr name="TextBox 6" id="6"/>
          <p:cNvSpPr txBox="true"/>
          <p:nvPr/>
        </p:nvSpPr>
        <p:spPr>
          <a:xfrm rot="0">
            <a:off x="6433924" y="385283"/>
            <a:ext cx="5420152" cy="643417"/>
          </a:xfrm>
          <a:prstGeom prst="rect">
            <a:avLst/>
          </a:prstGeom>
        </p:spPr>
        <p:txBody>
          <a:bodyPr anchor="t" rtlCol="false" tIns="0" lIns="0" bIns="0" rIns="0">
            <a:spAutoFit/>
          </a:bodyPr>
          <a:lstStyle/>
          <a:p>
            <a:pPr algn="l" marL="0" indent="0" lvl="0">
              <a:lnSpc>
                <a:spcPts val="5064"/>
              </a:lnSpc>
              <a:spcBef>
                <a:spcPct val="0"/>
              </a:spcBef>
            </a:pPr>
            <a:r>
              <a:rPr lang="en-US" sz="4442" spc="-319">
                <a:solidFill>
                  <a:srgbClr val="000000"/>
                </a:solidFill>
                <a:latin typeface="Open Sauce"/>
                <a:ea typeface="Open Sauce"/>
                <a:cs typeface="Open Sauce"/>
                <a:sym typeface="Open Sauce"/>
              </a:rPr>
              <a:t>The importance of ITIL :</a:t>
            </a:r>
          </a:p>
        </p:txBody>
      </p:sp>
      <p:sp>
        <p:nvSpPr>
          <p:cNvPr name="TextBox 7" id="7"/>
          <p:cNvSpPr txBox="true"/>
          <p:nvPr/>
        </p:nvSpPr>
        <p:spPr>
          <a:xfrm rot="0">
            <a:off x="7992712" y="3923713"/>
            <a:ext cx="9807487" cy="542105"/>
          </a:xfrm>
          <a:prstGeom prst="rect">
            <a:avLst/>
          </a:prstGeom>
        </p:spPr>
        <p:txBody>
          <a:bodyPr anchor="t" rtlCol="false" tIns="0" lIns="0" bIns="0" rIns="0">
            <a:spAutoFit/>
          </a:bodyPr>
          <a:lstStyle/>
          <a:p>
            <a:pPr algn="r" rtl="true" marL="0" indent="0" lvl="0">
              <a:lnSpc>
                <a:spcPts val="4152"/>
              </a:lnSpc>
              <a:spcBef>
                <a:spcPct val="0"/>
              </a:spcBef>
            </a:pPr>
            <a:r>
              <a:rPr lang="ar-EG" sz="3642" spc="-262">
                <a:solidFill>
                  <a:srgbClr val="000000"/>
                </a:solidFill>
                <a:latin typeface="Roboto"/>
                <a:ea typeface="Roboto"/>
                <a:cs typeface="Roboto"/>
                <a:sym typeface="Roboto"/>
                <a:rtl val="true"/>
              </a:rPr>
              <a:t>أهمية الشهادة:</a:t>
            </a:r>
          </a:p>
        </p:txBody>
      </p:sp>
      <p:sp>
        <p:nvSpPr>
          <p:cNvPr name="TextBox 8" id="8"/>
          <p:cNvSpPr txBox="true"/>
          <p:nvPr/>
        </p:nvSpPr>
        <p:spPr>
          <a:xfrm rot="0">
            <a:off x="178291" y="7476304"/>
            <a:ext cx="6585812" cy="2306751"/>
          </a:xfrm>
          <a:prstGeom prst="rect">
            <a:avLst/>
          </a:prstGeom>
        </p:spPr>
        <p:txBody>
          <a:bodyPr anchor="t" rtlCol="false" tIns="0" lIns="0" bIns="0" rIns="0">
            <a:spAutoFit/>
          </a:bodyPr>
          <a:lstStyle/>
          <a:p>
            <a:pPr algn="l" marL="0" indent="0" lvl="0">
              <a:lnSpc>
                <a:spcPts val="2618"/>
              </a:lnSpc>
              <a:spcBef>
                <a:spcPct val="0"/>
              </a:spcBef>
            </a:pPr>
            <a:r>
              <a:rPr lang="en-US" sz="1870">
                <a:solidFill>
                  <a:srgbClr val="000000"/>
                </a:solidFill>
                <a:latin typeface="Open Sauce"/>
                <a:ea typeface="Open Sauce"/>
                <a:cs typeface="Open Sauce"/>
                <a:sym typeface="Open Sauce"/>
              </a:rPr>
              <a:t>ITIL is essential in today’s tech-driven world, providing a structured approach to managing IT services efficiently. It helps reduce downtime, resolve issues quickly, and improve service quality. Whether you’re an experienced IT professional or new to the field, ITIL equips you with the skills needed to drive continuous improvement and manage IT services effectively.</a:t>
            </a:r>
          </a:p>
        </p:txBody>
      </p:sp>
      <p:sp>
        <p:nvSpPr>
          <p:cNvPr name="TextBox 9" id="9"/>
          <p:cNvSpPr txBox="true"/>
          <p:nvPr/>
        </p:nvSpPr>
        <p:spPr>
          <a:xfrm rot="0">
            <a:off x="178291" y="4133981"/>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The Importance of the Certification:  </a:t>
            </a:r>
          </a:p>
        </p:txBody>
      </p:sp>
      <p:sp>
        <p:nvSpPr>
          <p:cNvPr name="TextBox 10" id="10"/>
          <p:cNvSpPr txBox="true"/>
          <p:nvPr/>
        </p:nvSpPr>
        <p:spPr>
          <a:xfrm rot="0">
            <a:off x="7992712" y="6744393"/>
            <a:ext cx="9807487" cy="542105"/>
          </a:xfrm>
          <a:prstGeom prst="rect">
            <a:avLst/>
          </a:prstGeom>
        </p:spPr>
        <p:txBody>
          <a:bodyPr anchor="t" rtlCol="false" tIns="0" lIns="0" bIns="0" rIns="0">
            <a:spAutoFit/>
          </a:bodyPr>
          <a:lstStyle/>
          <a:p>
            <a:pPr algn="r" rtl="true" marL="0" indent="0" lvl="0">
              <a:lnSpc>
                <a:spcPts val="4152"/>
              </a:lnSpc>
              <a:spcBef>
                <a:spcPct val="0"/>
              </a:spcBef>
            </a:pPr>
            <a:r>
              <a:rPr lang="ar-EG" sz="3642" spc="-262">
                <a:solidFill>
                  <a:srgbClr val="000000"/>
                </a:solidFill>
                <a:latin typeface="Roboto"/>
                <a:ea typeface="Roboto"/>
                <a:cs typeface="Roboto"/>
                <a:sym typeface="Roboto"/>
                <a:rtl val="true"/>
              </a:rPr>
              <a:t> لماذا تحتاج إلى </a:t>
            </a:r>
            <a:r>
              <a:rPr lang="en-US" sz="3642" spc="-262">
                <a:solidFill>
                  <a:srgbClr val="000000"/>
                </a:solidFill>
                <a:latin typeface="Roboto"/>
                <a:ea typeface="Roboto"/>
                <a:cs typeface="Roboto"/>
                <a:sym typeface="Roboto"/>
              </a:rPr>
              <a:t>ITIL</a:t>
            </a:r>
            <a:r>
              <a:rPr lang="ar-EG" sz="3642" spc="-262">
                <a:solidFill>
                  <a:srgbClr val="000000"/>
                </a:solidFill>
                <a:latin typeface="Roboto"/>
                <a:ea typeface="Roboto"/>
                <a:cs typeface="Roboto"/>
                <a:sym typeface="Roboto"/>
                <a:rtl val="true"/>
              </a:rPr>
              <a:t>؟ </a:t>
            </a:r>
          </a:p>
        </p:txBody>
      </p:sp>
      <p:sp>
        <p:nvSpPr>
          <p:cNvPr name="TextBox 11" id="11"/>
          <p:cNvSpPr txBox="true"/>
          <p:nvPr/>
        </p:nvSpPr>
        <p:spPr>
          <a:xfrm rot="0">
            <a:off x="11214387" y="7315153"/>
            <a:ext cx="6585812" cy="2266614"/>
          </a:xfrm>
          <a:prstGeom prst="rect">
            <a:avLst/>
          </a:prstGeom>
        </p:spPr>
        <p:txBody>
          <a:bodyPr anchor="t" rtlCol="false" tIns="0" lIns="0" bIns="0" rIns="0">
            <a:spAutoFit/>
          </a:bodyPr>
          <a:lstStyle/>
          <a:p>
            <a:pPr algn="r" rtl="true" marL="0" indent="0" lvl="0">
              <a:lnSpc>
                <a:spcPts val="2618"/>
              </a:lnSpc>
              <a:spcBef>
                <a:spcPct val="0"/>
              </a:spcBef>
            </a:pPr>
            <a:r>
              <a:rPr lang="ar-EG" sz="1870">
                <a:solidFill>
                  <a:srgbClr val="000000"/>
                </a:solidFill>
                <a:latin typeface="Roboto"/>
                <a:ea typeface="Roboto"/>
                <a:cs typeface="Roboto"/>
                <a:sym typeface="Roboto"/>
                <a:rtl val="true"/>
              </a:rPr>
              <a:t>في عالم اليوم المعتمد على التكنولوجيا، تعد خدمات تكنولوجيا المعلومات حاسمة لنجاح أي عمل. توفر مكتبة البنية التحتية المعلوماتية نهجًا منظمًا لإدارة خدمات تكنولوجيا المعلومات بكفاءة، مما يساعد على تقليل التوقفات وحل المشكلات بسرعة وتحسين جودة الخدمة. سواء كنت محترفًا متمرسًا أو جديدًا في المجال، توفر مكتبة البنية التحتية المعلوماتية المهارات اللازمة لإدارة خدمات تكنولوجيا المعلومات بفعالية ودفع التحسين المستمر في العمليات.</a:t>
            </a:r>
          </a:p>
        </p:txBody>
      </p:sp>
      <p:sp>
        <p:nvSpPr>
          <p:cNvPr name="TextBox 12" id="12"/>
          <p:cNvSpPr txBox="true"/>
          <p:nvPr/>
        </p:nvSpPr>
        <p:spPr>
          <a:xfrm rot="0">
            <a:off x="178291" y="6849978"/>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Why You Need ITIL:</a:t>
            </a:r>
          </a:p>
        </p:txBody>
      </p:sp>
      <p:sp>
        <p:nvSpPr>
          <p:cNvPr name="TextBox 13" id="13"/>
          <p:cNvSpPr txBox="true"/>
          <p:nvPr/>
        </p:nvSpPr>
        <p:spPr>
          <a:xfrm rot="0">
            <a:off x="178291" y="4703931"/>
            <a:ext cx="6585812" cy="2306751"/>
          </a:xfrm>
          <a:prstGeom prst="rect">
            <a:avLst/>
          </a:prstGeom>
        </p:spPr>
        <p:txBody>
          <a:bodyPr anchor="t" rtlCol="false" tIns="0" lIns="0" bIns="0" rIns="0">
            <a:spAutoFit/>
          </a:bodyPr>
          <a:lstStyle/>
          <a:p>
            <a:pPr algn="l">
              <a:lnSpc>
                <a:spcPts val="2618"/>
              </a:lnSpc>
            </a:pPr>
            <a:r>
              <a:rPr lang="en-US" sz="1870">
                <a:solidFill>
                  <a:srgbClr val="000000"/>
                </a:solidFill>
                <a:latin typeface="Open Sauce"/>
                <a:ea typeface="Open Sauce"/>
                <a:cs typeface="Open Sauce"/>
                <a:sym typeface="Open Sauce"/>
              </a:rPr>
              <a:t>ITIL certification is valuable for both individuals and organizations. For professionals, it demonstrates expertise in IT service management, enhances career prospects, and increases earning potential. For organizations, certified staff ensure consistent, high-quality IT services that align with business goals.</a:t>
            </a:r>
          </a:p>
          <a:p>
            <a:pPr algn="l" marL="0" indent="0" lvl="0">
              <a:lnSpc>
                <a:spcPts val="2618"/>
              </a:lnSpc>
              <a:spcBef>
                <a:spcPct val="0"/>
              </a:spcBef>
            </a:pPr>
          </a:p>
        </p:txBody>
      </p:sp>
      <p:sp>
        <p:nvSpPr>
          <p:cNvPr name="Freeform 14" id="14"/>
          <p:cNvSpPr/>
          <p:nvPr/>
        </p:nvSpPr>
        <p:spPr>
          <a:xfrm flipH="false" flipV="false" rot="0">
            <a:off x="16416623" y="-42283"/>
            <a:ext cx="1871377" cy="1247097"/>
          </a:xfrm>
          <a:custGeom>
            <a:avLst/>
            <a:gdLst/>
            <a:ahLst/>
            <a:cxnLst/>
            <a:rect r="r" b="b" t="t" l="l"/>
            <a:pathLst>
              <a:path h="1247097" w="1871377">
                <a:moveTo>
                  <a:pt x="0" y="0"/>
                </a:moveTo>
                <a:lnTo>
                  <a:pt x="1871377" y="0"/>
                </a:lnTo>
                <a:lnTo>
                  <a:pt x="1871377" y="1247098"/>
                </a:lnTo>
                <a:lnTo>
                  <a:pt x="0" y="1247098"/>
                </a:lnTo>
                <a:lnTo>
                  <a:pt x="0" y="0"/>
                </a:lnTo>
                <a:close/>
              </a:path>
            </a:pathLst>
          </a:custGeom>
          <a:blipFill>
            <a:blip r:embed="rId2"/>
            <a:stretch>
              <a:fillRect l="0" t="0" r="0" b="0"/>
            </a:stretch>
          </a:blipFill>
        </p:spPr>
      </p:sp>
      <p:sp>
        <p:nvSpPr>
          <p:cNvPr name="TextBox 15" id="15"/>
          <p:cNvSpPr txBox="true"/>
          <p:nvPr/>
        </p:nvSpPr>
        <p:spPr>
          <a:xfrm rot="0">
            <a:off x="11214387" y="4494393"/>
            <a:ext cx="6585812" cy="1942830"/>
          </a:xfrm>
          <a:prstGeom prst="rect">
            <a:avLst/>
          </a:prstGeom>
        </p:spPr>
        <p:txBody>
          <a:bodyPr anchor="t" rtlCol="false" tIns="0" lIns="0" bIns="0" rIns="0">
            <a:spAutoFit/>
          </a:bodyPr>
          <a:lstStyle/>
          <a:p>
            <a:pPr algn="r" rtl="true" marL="0" indent="0" lvl="0">
              <a:lnSpc>
                <a:spcPts val="2618"/>
              </a:lnSpc>
              <a:spcBef>
                <a:spcPct val="0"/>
              </a:spcBef>
            </a:pPr>
            <a:r>
              <a:rPr lang="ar-EG" sz="1870">
                <a:solidFill>
                  <a:srgbClr val="000000"/>
                </a:solidFill>
                <a:latin typeface="Roboto"/>
                <a:ea typeface="Roboto"/>
                <a:cs typeface="Roboto"/>
                <a:sym typeface="Roboto"/>
                <a:rtl val="true"/>
              </a:rPr>
              <a:t>تعد شهادة مكتبة البنية التحتية المعلوماتية ذات قيمة كبيرة لكل من الأفراد والمنظمات. بالنسبة للمحترفين، فهي تثبت الخبرة في إدارة خدمات تكنولوجيا المعلومات وتعزز الفرص المهنية وتزيد من الدخل المحتمل. بالنسبة للمنظمات، فإن وجود موظفين معتمدين يضمن تقديم خدمات تكنولوجيا معلومات عالية الجودة ومتوافقة مع أهداف الأعمال.</a:t>
            </a:r>
          </a:p>
        </p:txBody>
      </p:sp>
      <p:grpSp>
        <p:nvGrpSpPr>
          <p:cNvPr name="Group 16" id="16"/>
          <p:cNvGrpSpPr/>
          <p:nvPr/>
        </p:nvGrpSpPr>
        <p:grpSpPr>
          <a:xfrm rot="0">
            <a:off x="17538837" y="9258300"/>
            <a:ext cx="2236783" cy="2236783"/>
            <a:chOff x="0" y="0"/>
            <a:chExt cx="812800" cy="812800"/>
          </a:xfrm>
        </p:grpSpPr>
        <p:sp>
          <p:nvSpPr>
            <p:cNvPr name="Freeform 17" id="1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18" id="18"/>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F7F5F7"/>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212927" y="1401276"/>
            <a:ext cx="17139385" cy="8366028"/>
          </a:xfrm>
          <a:prstGeom prst="rect">
            <a:avLst/>
          </a:prstGeom>
        </p:spPr>
        <p:txBody>
          <a:bodyPr anchor="t" rtlCol="false" tIns="0" lIns="0" bIns="0" rIns="0">
            <a:spAutoFit/>
          </a:bodyPr>
          <a:lstStyle/>
          <a:p>
            <a:pPr algn="l">
              <a:lnSpc>
                <a:spcPts val="2639"/>
              </a:lnSpc>
            </a:pPr>
            <a:r>
              <a:rPr lang="en-US" sz="1885">
                <a:solidFill>
                  <a:srgbClr val="000000"/>
                </a:solidFill>
                <a:latin typeface="Open Sauce"/>
                <a:ea typeface="Open Sauce"/>
                <a:cs typeface="Open Sauce"/>
                <a:sym typeface="Open Sauce"/>
              </a:rPr>
              <a:t>1. Improved Service Quality: ITIL-certified employees are equipped with the best practices to deliver higher-quality IT services that are better aligned with the needs of the business. This leads to more reliable and efficient IT operations, ultimately improving the user experience and customer satisfaction.</a:t>
            </a:r>
          </a:p>
          <a:p>
            <a:pPr algn="l">
              <a:lnSpc>
                <a:spcPts val="2639"/>
              </a:lnSpc>
            </a:pPr>
            <a:r>
              <a:rPr lang="en-US" sz="1885">
                <a:solidFill>
                  <a:srgbClr val="000000"/>
                </a:solidFill>
                <a:latin typeface="Open Sauce"/>
                <a:ea typeface="Open Sauce"/>
                <a:cs typeface="Open Sauce"/>
                <a:sym typeface="Open Sauce"/>
              </a:rPr>
              <a:t>2. Cost Reduction: ITIL certification helps organizations optimize their IT operations by reducing inefficiencies and minimizing errors. Certified staff can identify cost-effective solutions, streamline processes, and ensure that resources are utilized effectively, leading to lower operational costs and a better return on investment.</a:t>
            </a:r>
          </a:p>
          <a:p>
            <a:pPr algn="l">
              <a:lnSpc>
                <a:spcPts val="2639"/>
              </a:lnSpc>
            </a:pPr>
            <a:r>
              <a:rPr lang="en-US" sz="1885">
                <a:solidFill>
                  <a:srgbClr val="000000"/>
                </a:solidFill>
                <a:latin typeface="Open Sauce"/>
                <a:ea typeface="Open Sauce"/>
                <a:cs typeface="Open Sauce"/>
                <a:sym typeface="Open Sauce"/>
              </a:rPr>
              <a:t>3. Global Standard Compliance: ITIL is recognized as the global standard for IT service management, and having certified employees ensures that the organization's IT services are aligned with industry best practices. This adherence to established frameworks helps companies maintain a competitive edge and ensures compliance with regulatory requirements.</a:t>
            </a:r>
          </a:p>
          <a:p>
            <a:pPr algn="l">
              <a:lnSpc>
                <a:spcPts val="2639"/>
              </a:lnSpc>
            </a:pPr>
            <a:r>
              <a:rPr lang="en-US" sz="1885">
                <a:solidFill>
                  <a:srgbClr val="000000"/>
                </a:solidFill>
                <a:latin typeface="Open Sauce"/>
                <a:ea typeface="Open Sauce"/>
                <a:cs typeface="Open Sauce"/>
                <a:sym typeface="Open Sauce"/>
              </a:rPr>
              <a:t>4. Increased Customer Satisfaction: Certified ITIL professionals are better equipped to meet customer expectations by providing faster, more reliable IT services. With efficient issue resolution and service delivery, organizations can boost customer loyalty, improve service-level agreements (SLAs), and enhance their reputation in the marketplace.</a:t>
            </a:r>
          </a:p>
          <a:p>
            <a:pPr algn="l">
              <a:lnSpc>
                <a:spcPts val="2639"/>
              </a:lnSpc>
            </a:pPr>
            <a:r>
              <a:rPr lang="en-US" sz="1885">
                <a:solidFill>
                  <a:srgbClr val="000000"/>
                </a:solidFill>
                <a:latin typeface="Open Sauce"/>
                <a:ea typeface="Open Sauce"/>
                <a:cs typeface="Open Sauce"/>
                <a:sym typeface="Open Sauce"/>
              </a:rPr>
              <a:t>5. Enhanced Security: ITIL places a strong emphasis on risk management, and certified employees are trained to follow best practices for IT security. This reduces vulnerabilities, minimizes the chances of security breaches, and helps protect sensitive data, contributing to a more secure and resilient IT infrastructure.</a:t>
            </a:r>
          </a:p>
          <a:p>
            <a:pPr algn="l">
              <a:lnSpc>
                <a:spcPts val="2639"/>
              </a:lnSpc>
            </a:pPr>
            <a:r>
              <a:rPr lang="en-US" sz="1885">
                <a:solidFill>
                  <a:srgbClr val="000000"/>
                </a:solidFill>
                <a:latin typeface="Open Sauce"/>
                <a:ea typeface="Open Sauce"/>
                <a:cs typeface="Open Sauce"/>
                <a:sym typeface="Open Sauce"/>
              </a:rPr>
              <a:t>6. Operational Efficiency: ITIL-certified professionals are skilled at identifying process inefficiencies and areas for improvement. By standardizing and streamlining IT workflows, organizations can reduce redundancies, increase productivity, and ensure that IT services are delivered more effectively, improving the overall operational performance of the business.</a:t>
            </a:r>
          </a:p>
          <a:p>
            <a:pPr algn="l">
              <a:lnSpc>
                <a:spcPts val="2639"/>
              </a:lnSpc>
            </a:pPr>
            <a:r>
              <a:rPr lang="en-US" sz="1885">
                <a:solidFill>
                  <a:srgbClr val="000000"/>
                </a:solidFill>
                <a:latin typeface="Open Sauce"/>
                <a:ea typeface="Open Sauce"/>
                <a:cs typeface="Open Sauce"/>
                <a:sym typeface="Open Sauce"/>
              </a:rPr>
              <a:t>7. Faster Crisis Response: ITIL-trained staff are better prepared to handle IT crises and emergencies. They are equipped with the knowledge to swiftly assess situations, minimize disruptions, and restore services more quickly, which reduces the impact of incidents on the business and ensures continuous service delivery.</a:t>
            </a:r>
          </a:p>
          <a:p>
            <a:pPr algn="l">
              <a:lnSpc>
                <a:spcPts val="2639"/>
              </a:lnSpc>
            </a:pPr>
            <a:r>
              <a:rPr lang="en-US" sz="1885">
                <a:solidFill>
                  <a:srgbClr val="000000"/>
                </a:solidFill>
                <a:latin typeface="Open Sauce"/>
                <a:ea typeface="Open Sauce"/>
                <a:cs typeface="Open Sauce"/>
                <a:sym typeface="Open Sauce"/>
              </a:rPr>
              <a:t>8. Improved Employee Performance and Morale: Employees who are trained in ITIL practices often feel more confident and capable in their roles, leading to increased job satisfaction and performance. ITIL certification fosters a culture of continuous improvement, which motivates staff to achieve their professional goals and contribute positively to the organization’s success.</a:t>
            </a:r>
          </a:p>
          <a:p>
            <a:pPr algn="l" marL="0" indent="0" lvl="0">
              <a:lnSpc>
                <a:spcPts val="2639"/>
              </a:lnSpc>
              <a:spcBef>
                <a:spcPct val="0"/>
              </a:spcBef>
            </a:pPr>
          </a:p>
        </p:txBody>
      </p:sp>
      <p:sp>
        <p:nvSpPr>
          <p:cNvPr name="TextBox 7" id="7"/>
          <p:cNvSpPr txBox="true"/>
          <p:nvPr/>
        </p:nvSpPr>
        <p:spPr>
          <a:xfrm rot="0">
            <a:off x="212927" y="781825"/>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Benefits for Employers:</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7F5F7"/>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1028700" y="1641349"/>
            <a:ext cx="17139385" cy="9138466"/>
          </a:xfrm>
          <a:prstGeom prst="rect">
            <a:avLst/>
          </a:prstGeom>
        </p:spPr>
        <p:txBody>
          <a:bodyPr anchor="t" rtlCol="false" tIns="0" lIns="0" bIns="0" rIns="0">
            <a:spAutoFit/>
          </a:bodyPr>
          <a:lstStyle/>
          <a:p>
            <a:pPr algn="just" rtl="true">
              <a:lnSpc>
                <a:spcPts val="2639"/>
              </a:lnSpc>
            </a:pPr>
          </a:p>
          <a:p>
            <a:pPr algn="just" rtl="true">
              <a:lnSpc>
                <a:spcPts val="2639"/>
              </a:lnSpc>
            </a:pPr>
            <a:r>
              <a:rPr lang="en-US" sz="1885">
                <a:solidFill>
                  <a:srgbClr val="000000"/>
                </a:solidFill>
                <a:latin typeface="Roboto"/>
                <a:ea typeface="Roboto"/>
                <a:cs typeface="Roboto"/>
                <a:sym typeface="Roboto"/>
              </a:rPr>
              <a:t>1</a:t>
            </a:r>
            <a:r>
              <a:rPr lang="ar-EG" sz="1885">
                <a:solidFill>
                  <a:srgbClr val="000000"/>
                </a:solidFill>
                <a:latin typeface="Roboto"/>
                <a:ea typeface="Roboto"/>
                <a:cs typeface="Roboto"/>
                <a:sym typeface="Roboto"/>
                <a:rtl val="true"/>
              </a:rPr>
              <a:t>. تحسين جودة الخدمة: يساعد الموظفون المعتمدون في تقديم خدمات تكنولوجيا المعلومات بجودة أعلى ومواءمة أفضل مع احتياجات الأعمال. وهذا يؤدي إلى عمليات تكنولوجيا معلومات أكثر موثوقية وكفاءة، مما يحسن تجربة المستخدم ورضا العملاء.</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2</a:t>
            </a:r>
            <a:r>
              <a:rPr lang="ar-EG" sz="1885">
                <a:solidFill>
                  <a:srgbClr val="000000"/>
                </a:solidFill>
                <a:latin typeface="Roboto"/>
                <a:ea typeface="Roboto"/>
                <a:cs typeface="Roboto"/>
                <a:sym typeface="Roboto"/>
                <a:rtl val="true"/>
              </a:rPr>
              <a:t>. تقليل التكاليف: تساعد شهادة مكتبة البنية التحتية المعلوماتية المنظمات على تحسين عمليات تكنولوجيا المعلومات من خلال تقليل الفاقد وتقليل الأخطاء. يمكن للموظفين المعتمدين تحديد الحلول الفعّالة من حيث التكلفة، وتبسيط العمليات، وضمان استخدام الموارد بشكل فعال، مما يؤدي إلى تقليل التكاليف التشغيلية وتحقيق عائد استثمار أفضل.</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3</a:t>
            </a:r>
            <a:r>
              <a:rPr lang="ar-EG" sz="1885">
                <a:solidFill>
                  <a:srgbClr val="000000"/>
                </a:solidFill>
                <a:latin typeface="Roboto"/>
                <a:ea typeface="Roboto"/>
                <a:cs typeface="Roboto"/>
                <a:sym typeface="Roboto"/>
                <a:rtl val="true"/>
              </a:rPr>
              <a:t>. الامتثال للمعايير العالمية: تُعتبر مكتبة البنية التحتية المعلوماتية معيارًا عالميًا لإدارة خدمات تكنولوجيا المعلومات، ووجود موظفين معتمدين يضمن توافق خدمات تكنولوجيا المعلومات في المنظمة مع أفضل الممارسات العالمية. يساعد هذا الالتزام بالإطارات المعترف بها على الحفاظ على ميزة تنافسية وضمان الامتثال للمتطلبات التنظيمية.</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4</a:t>
            </a:r>
            <a:r>
              <a:rPr lang="ar-EG" sz="1885">
                <a:solidFill>
                  <a:srgbClr val="000000"/>
                </a:solidFill>
                <a:latin typeface="Roboto"/>
                <a:ea typeface="Roboto"/>
                <a:cs typeface="Roboto"/>
                <a:sym typeface="Roboto"/>
                <a:rtl val="true"/>
              </a:rPr>
              <a:t>. زيادة رضا العملاء: يتمتع الموظفون المعتمدون في مكتبة البنية التحتية المعلوماتية بقدرة أكبر على تلبية توقعات العملاء من خلال تقديم خدمات تكنولوجيا معلومات أسرع وأكثر موثوقية. من خلال حل المشكلات بشكل أكثر كفاءة وتقديم الخدمات بشكل أفضل، يمكن للمنظمات تعزيز ولاء العملاء، وتحسين اتفاقيات مستوى الخدمة (</a:t>
            </a:r>
            <a:r>
              <a:rPr lang="en-US" sz="1885">
                <a:solidFill>
                  <a:srgbClr val="000000"/>
                </a:solidFill>
                <a:latin typeface="Roboto"/>
                <a:ea typeface="Roboto"/>
                <a:cs typeface="Roboto"/>
                <a:sym typeface="Roboto"/>
              </a:rPr>
              <a:t>SLAs</a:t>
            </a:r>
            <a:r>
              <a:rPr lang="ar-EG" sz="1885">
                <a:solidFill>
                  <a:srgbClr val="000000"/>
                </a:solidFill>
                <a:latin typeface="Roboto"/>
                <a:ea typeface="Roboto"/>
                <a:cs typeface="Roboto"/>
                <a:sym typeface="Roboto"/>
                <a:rtl val="true"/>
              </a:rPr>
              <a:t>)، وتعزيز سمعتها في السوق.</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5</a:t>
            </a:r>
            <a:r>
              <a:rPr lang="ar-EG" sz="1885">
                <a:solidFill>
                  <a:srgbClr val="000000"/>
                </a:solidFill>
                <a:latin typeface="Roboto"/>
                <a:ea typeface="Roboto"/>
                <a:cs typeface="Roboto"/>
                <a:sym typeface="Roboto"/>
                <a:rtl val="true"/>
              </a:rPr>
              <a:t>. تعزيز الأمان: تضع مكتبة البنية التحتية المعلوماتية تركيزًا قويًا على إدارة المخاطر، ويتدرب الموظفون المعتمدون على اتباع أفضل الممارسات في مجال الأمان. هذا يقلل من الثغرات، ويقلل من احتمالية حدوث خروقات أمنية، ويساعد في حماية البيانات الحساسة، مما يساهم في إنشاء بنية تكنولوجيا معلومات أكثر أمانًا ومرونة.</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6</a:t>
            </a:r>
            <a:r>
              <a:rPr lang="ar-EG" sz="1885">
                <a:solidFill>
                  <a:srgbClr val="000000"/>
                </a:solidFill>
                <a:latin typeface="Roboto"/>
                <a:ea typeface="Roboto"/>
                <a:cs typeface="Roboto"/>
                <a:sym typeface="Roboto"/>
                <a:rtl val="true"/>
              </a:rPr>
              <a:t>. زيادة الكفاءة التشغيلية: يتمتع الموظفون المعتمدون في مكتبة البنية التحتية المعلوماتية بمهارات عالية في تحديد أوجه القصور في العمليات ومجالات التحسين. من خلال توحيد وتبسيط سير العمل في تكنولوجيا المعلومات، يمكن للمنظمات تقليل التكرار، وزيادة الإنتاجية، وضمان تقديم خدمات تكنولوجيا المعلومات بشكل أكثر فعالية، مما يحسن الأداء التشغيلي العام للأعمال.</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7</a:t>
            </a:r>
            <a:r>
              <a:rPr lang="ar-EG" sz="1885">
                <a:solidFill>
                  <a:srgbClr val="000000"/>
                </a:solidFill>
                <a:latin typeface="Roboto"/>
                <a:ea typeface="Roboto"/>
                <a:cs typeface="Roboto"/>
                <a:sym typeface="Roboto"/>
                <a:rtl val="true"/>
              </a:rPr>
              <a:t>. الاستجابة السريعة للأزمات: الموظفون المعتمدون في مكتبة البنية التحتية المعلوماتية مستعدون بشكل أفضل للتعامل مع الأزمات والطوارئ في تكنولوجيا المعلومات. هم مجهزون بالمعرفة اللازمة لتقييم المواقف بسرعة، وتقليل الانقطاعات، واستعادة الخدمات بشكل أسرع، مما يقلل من تأثير الحوادث على الأعمال ويضمن استمرارية تقديم الخدمة.</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8</a:t>
            </a:r>
            <a:r>
              <a:rPr lang="ar-EG" sz="1885">
                <a:solidFill>
                  <a:srgbClr val="000000"/>
                </a:solidFill>
                <a:latin typeface="Roboto"/>
                <a:ea typeface="Roboto"/>
                <a:cs typeface="Roboto"/>
                <a:sym typeface="Roboto"/>
                <a:rtl val="true"/>
              </a:rPr>
              <a:t>. تحسين أداء الموظفين والمعنويات: الموظفون الذين يتم تدريبهم على ممارسات مكتبة البنية التحتية المعلوماتية يشعرون عادة بمزيد من الثقة والكفاءة في أدوارهم، مما يؤدي إلى زيادة الرضا الوظيفي والأداء. تعزز شهادة مكتبة البنية التحتية المعلوماتية ثقافة التحسين المستمر، مما يحفز الموظفين لتحقيق أهدافهم المهنية والمساهمة بشكل إيجابي في نجاح المنظمة.</a:t>
            </a:r>
          </a:p>
          <a:p>
            <a:pPr algn="just" rtl="true">
              <a:lnSpc>
                <a:spcPts val="2639"/>
              </a:lnSpc>
            </a:pPr>
          </a:p>
          <a:p>
            <a:pPr algn="just" rtl="true">
              <a:lnSpc>
                <a:spcPts val="2639"/>
              </a:lnSpc>
            </a:pPr>
          </a:p>
          <a:p>
            <a:pPr algn="just" marL="0" indent="0" lvl="0">
              <a:lnSpc>
                <a:spcPts val="615"/>
              </a:lnSpc>
              <a:spcBef>
                <a:spcPct val="0"/>
              </a:spcBef>
            </a:pPr>
          </a:p>
        </p:txBody>
      </p:sp>
      <p:sp>
        <p:nvSpPr>
          <p:cNvPr name="TextBox 7" id="7"/>
          <p:cNvSpPr txBox="true"/>
          <p:nvPr/>
        </p:nvSpPr>
        <p:spPr>
          <a:xfrm rot="0">
            <a:off x="7131989" y="1329893"/>
            <a:ext cx="11036096" cy="531851"/>
          </a:xfrm>
          <a:prstGeom prst="rect">
            <a:avLst/>
          </a:prstGeom>
        </p:spPr>
        <p:txBody>
          <a:bodyPr anchor="t" rtlCol="false" tIns="0" lIns="0" bIns="0" rIns="0">
            <a:spAutoFit/>
          </a:bodyPr>
          <a:lstStyle/>
          <a:p>
            <a:pPr algn="r" rtl="true" marL="0" indent="0" lvl="0">
              <a:lnSpc>
                <a:spcPts val="4038"/>
              </a:lnSpc>
              <a:spcBef>
                <a:spcPct val="0"/>
              </a:spcBef>
            </a:pPr>
            <a:r>
              <a:rPr lang="ar-EG" sz="3542" spc="-255">
                <a:solidFill>
                  <a:srgbClr val="000000"/>
                </a:solidFill>
                <a:latin typeface="Roboto"/>
                <a:ea typeface="Roboto"/>
                <a:cs typeface="Roboto"/>
                <a:sym typeface="Roboto"/>
                <a:rtl val="true"/>
              </a:rPr>
              <a:t> مزايا لصاحب العمل :</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F7F5F7"/>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212927" y="1771751"/>
            <a:ext cx="17387591" cy="7049255"/>
          </a:xfrm>
          <a:prstGeom prst="rect">
            <a:avLst/>
          </a:prstGeom>
        </p:spPr>
        <p:txBody>
          <a:bodyPr anchor="t" rtlCol="false" tIns="0" lIns="0" bIns="0" rIns="0">
            <a:spAutoFit/>
          </a:bodyPr>
          <a:lstStyle/>
          <a:p>
            <a:pPr algn="l">
              <a:lnSpc>
                <a:spcPts val="2405"/>
              </a:lnSpc>
            </a:pPr>
            <a:r>
              <a:rPr lang="en-US" sz="1717">
                <a:solidFill>
                  <a:srgbClr val="000000"/>
                </a:solidFill>
                <a:latin typeface="Open Sauce"/>
                <a:ea typeface="Open Sauce"/>
                <a:cs typeface="Open Sauce"/>
                <a:sym typeface="Open Sauce"/>
              </a:rPr>
              <a:t>1. Enhanced Professional Skills: By obtaining the ITIL certification, trainees gain the necessary skills to manage IT services more effectively and efficiently, enabling them to provide innovative and impactful solutions.</a:t>
            </a:r>
          </a:p>
          <a:p>
            <a:pPr algn="l">
              <a:lnSpc>
                <a:spcPts val="2405"/>
              </a:lnSpc>
            </a:pPr>
          </a:p>
          <a:p>
            <a:pPr algn="l">
              <a:lnSpc>
                <a:spcPts val="2405"/>
              </a:lnSpc>
            </a:pPr>
            <a:r>
              <a:rPr lang="en-US" sz="1717">
                <a:solidFill>
                  <a:srgbClr val="000000"/>
                </a:solidFill>
                <a:latin typeface="Open Sauce"/>
                <a:ea typeface="Open Sauce"/>
                <a:cs typeface="Open Sauce"/>
                <a:sym typeface="Open Sauce"/>
              </a:rPr>
              <a:t>2. Improved Career Opportunities: The certification enhances a trainee's resume and opens doors to job opportunities in the IT field, as employers increasingly seek individuals certified in ITIL practices.</a:t>
            </a:r>
          </a:p>
          <a:p>
            <a:pPr algn="l">
              <a:lnSpc>
                <a:spcPts val="2405"/>
              </a:lnSpc>
            </a:pPr>
          </a:p>
          <a:p>
            <a:pPr algn="l">
              <a:lnSpc>
                <a:spcPts val="2405"/>
              </a:lnSpc>
            </a:pPr>
            <a:r>
              <a:rPr lang="en-US" sz="1717">
                <a:solidFill>
                  <a:srgbClr val="000000"/>
                </a:solidFill>
                <a:latin typeface="Open Sauce"/>
                <a:ea typeface="Open Sauce"/>
                <a:cs typeface="Open Sauce"/>
                <a:sym typeface="Open Sauce"/>
              </a:rPr>
              <a:t>3. Increased Earning Potential: Holding an ITIL certification can lead to better career prospects and higher salary potential, as certified professionals often earn more compared to their non-certified peers.</a:t>
            </a:r>
          </a:p>
          <a:p>
            <a:pPr algn="l">
              <a:lnSpc>
                <a:spcPts val="2405"/>
              </a:lnSpc>
            </a:pPr>
          </a:p>
          <a:p>
            <a:pPr algn="l">
              <a:lnSpc>
                <a:spcPts val="2405"/>
              </a:lnSpc>
            </a:pPr>
            <a:r>
              <a:rPr lang="en-US" sz="1717">
                <a:solidFill>
                  <a:srgbClr val="000000"/>
                </a:solidFill>
                <a:latin typeface="Open Sauce"/>
                <a:ea typeface="Open Sauce"/>
                <a:cs typeface="Open Sauce"/>
                <a:sym typeface="Open Sauce"/>
              </a:rPr>
              <a:t>4. Global Recognition: ITIL certification is globally recognized, allowing trainees to work in any organization around the world, applying best practices in IT service management.</a:t>
            </a:r>
          </a:p>
          <a:p>
            <a:pPr algn="l">
              <a:lnSpc>
                <a:spcPts val="2405"/>
              </a:lnSpc>
            </a:pPr>
          </a:p>
          <a:p>
            <a:pPr algn="l">
              <a:lnSpc>
                <a:spcPts val="2405"/>
              </a:lnSpc>
            </a:pPr>
            <a:r>
              <a:rPr lang="en-US" sz="1717">
                <a:solidFill>
                  <a:srgbClr val="000000"/>
                </a:solidFill>
                <a:latin typeface="Open Sauce"/>
                <a:ea typeface="Open Sauce"/>
                <a:cs typeface="Open Sauce"/>
                <a:sym typeface="Open Sauce"/>
              </a:rPr>
              <a:t>5. Continuous Professional Development: Obtaining the certification encourages continuous growth in the IT field, as trainees are required to stay updated on the latest standards and practices in IT service management.</a:t>
            </a:r>
          </a:p>
          <a:p>
            <a:pPr algn="l">
              <a:lnSpc>
                <a:spcPts val="2405"/>
              </a:lnSpc>
            </a:pPr>
          </a:p>
          <a:p>
            <a:pPr algn="l">
              <a:lnSpc>
                <a:spcPts val="2405"/>
              </a:lnSpc>
            </a:pPr>
            <a:r>
              <a:rPr lang="en-US" sz="1717">
                <a:solidFill>
                  <a:srgbClr val="000000"/>
                </a:solidFill>
                <a:latin typeface="Open Sauce"/>
                <a:ea typeface="Open Sauce"/>
                <a:cs typeface="Open Sauce"/>
                <a:sym typeface="Open Sauce"/>
              </a:rPr>
              <a:t>6. Increased Professional Confidence: The certification helps trainees build confidence in their ability to manage IT services, enabling them to handle challenges more effectively and perform their roles with greater expertise.</a:t>
            </a:r>
          </a:p>
          <a:p>
            <a:pPr algn="l">
              <a:lnSpc>
                <a:spcPts val="2405"/>
              </a:lnSpc>
            </a:pPr>
          </a:p>
          <a:p>
            <a:pPr algn="l">
              <a:lnSpc>
                <a:spcPts val="2405"/>
              </a:lnSpc>
            </a:pPr>
            <a:r>
              <a:rPr lang="en-US" sz="1717">
                <a:solidFill>
                  <a:srgbClr val="000000"/>
                </a:solidFill>
                <a:latin typeface="Open Sauce"/>
                <a:ea typeface="Open Sauce"/>
                <a:cs typeface="Open Sauce"/>
                <a:sym typeface="Open Sauce"/>
              </a:rPr>
              <a:t>7. Excellence in the Workplace: By applying the best practices learned through ITIL, trainees can excel in their roles, improving their performance and adding value to their organization.</a:t>
            </a:r>
          </a:p>
          <a:p>
            <a:pPr algn="l">
              <a:lnSpc>
                <a:spcPts val="2405"/>
              </a:lnSpc>
            </a:pPr>
          </a:p>
          <a:p>
            <a:pPr algn="l" marL="0" indent="0" lvl="0">
              <a:lnSpc>
                <a:spcPts val="2685"/>
              </a:lnSpc>
              <a:spcBef>
                <a:spcPct val="0"/>
              </a:spcBef>
            </a:pPr>
            <a:r>
              <a:rPr lang="en-US" sz="1917">
                <a:solidFill>
                  <a:srgbClr val="000000"/>
                </a:solidFill>
                <a:latin typeface="Open Sauce"/>
                <a:ea typeface="Open Sauce"/>
                <a:cs typeface="Open Sauce"/>
                <a:sym typeface="Open Sauce"/>
              </a:rPr>
              <a:t>8. Career Advancement Opportunities: Trainees who hold an ITIL certification are more likely to advance in their careers, as employers value employees who can improve efficiency and deliver innovative solutions in IT management.</a:t>
            </a:r>
          </a:p>
        </p:txBody>
      </p:sp>
      <p:sp>
        <p:nvSpPr>
          <p:cNvPr name="TextBox 7" id="7"/>
          <p:cNvSpPr txBox="true"/>
          <p:nvPr/>
        </p:nvSpPr>
        <p:spPr>
          <a:xfrm rot="0">
            <a:off x="212927" y="1047750"/>
            <a:ext cx="11036096" cy="512801"/>
          </a:xfrm>
          <a:prstGeom prst="rect">
            <a:avLst/>
          </a:prstGeom>
        </p:spPr>
        <p:txBody>
          <a:bodyPr anchor="t" rtlCol="false" tIns="0" lIns="0" bIns="0" rIns="0">
            <a:spAutoFit/>
          </a:bodyPr>
          <a:lstStyle/>
          <a:p>
            <a:pPr algn="l" marL="0" indent="0" lvl="0">
              <a:lnSpc>
                <a:spcPts val="4038"/>
              </a:lnSpc>
              <a:spcBef>
                <a:spcPct val="0"/>
              </a:spcBef>
            </a:pPr>
            <a:r>
              <a:rPr lang="en-US" sz="3542" spc="-255">
                <a:solidFill>
                  <a:srgbClr val="000000"/>
                </a:solidFill>
                <a:latin typeface="Open Sauce"/>
                <a:ea typeface="Open Sauce"/>
                <a:cs typeface="Open Sauce"/>
                <a:sym typeface="Open Sauce"/>
              </a:rPr>
              <a:t>Benefits for Trainees:</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7F5F7"/>
        </a:solidFill>
      </p:bgPr>
    </p:bg>
    <p:spTree>
      <p:nvGrpSpPr>
        <p:cNvPr id="1" name=""/>
        <p:cNvGrpSpPr/>
        <p:nvPr/>
      </p:nvGrpSpPr>
      <p:grpSpPr>
        <a:xfrm>
          <a:off x="0" y="0"/>
          <a:ext cx="0" cy="0"/>
          <a:chOff x="0" y="0"/>
          <a:chExt cx="0" cy="0"/>
        </a:xfrm>
      </p:grpSpPr>
      <p:grpSp>
        <p:nvGrpSpPr>
          <p:cNvPr name="Group 2" id="2"/>
          <p:cNvGrpSpPr/>
          <p:nvPr/>
        </p:nvGrpSpPr>
        <p:grpSpPr>
          <a:xfrm rot="0">
            <a:off x="16792111" y="-6972211"/>
            <a:ext cx="9103062" cy="9103062"/>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6416623" y="0"/>
            <a:ext cx="1871377" cy="1247097"/>
          </a:xfrm>
          <a:custGeom>
            <a:avLst/>
            <a:gdLst/>
            <a:ahLst/>
            <a:cxnLst/>
            <a:rect r="r" b="b" t="t" l="l"/>
            <a:pathLst>
              <a:path h="1247097" w="1871377">
                <a:moveTo>
                  <a:pt x="0" y="0"/>
                </a:moveTo>
                <a:lnTo>
                  <a:pt x="1871377" y="0"/>
                </a:lnTo>
                <a:lnTo>
                  <a:pt x="1871377" y="1247097"/>
                </a:lnTo>
                <a:lnTo>
                  <a:pt x="0" y="1247097"/>
                </a:lnTo>
                <a:lnTo>
                  <a:pt x="0" y="0"/>
                </a:lnTo>
                <a:close/>
              </a:path>
            </a:pathLst>
          </a:custGeom>
          <a:blipFill>
            <a:blip r:embed="rId2"/>
            <a:stretch>
              <a:fillRect l="0" t="0" r="0" b="0"/>
            </a:stretch>
          </a:blipFill>
        </p:spPr>
      </p:sp>
      <p:sp>
        <p:nvSpPr>
          <p:cNvPr name="TextBox 6" id="6"/>
          <p:cNvSpPr txBox="true"/>
          <p:nvPr/>
        </p:nvSpPr>
        <p:spPr>
          <a:xfrm rot="0">
            <a:off x="1028700" y="2083226"/>
            <a:ext cx="17139385" cy="8133368"/>
          </a:xfrm>
          <a:prstGeom prst="rect">
            <a:avLst/>
          </a:prstGeom>
        </p:spPr>
        <p:txBody>
          <a:bodyPr anchor="t" rtlCol="false" tIns="0" lIns="0" bIns="0" rIns="0">
            <a:spAutoFit/>
          </a:bodyPr>
          <a:lstStyle/>
          <a:p>
            <a:pPr algn="just" rtl="true">
              <a:lnSpc>
                <a:spcPts val="2639"/>
              </a:lnSpc>
            </a:pPr>
            <a:r>
              <a:rPr lang="en-US" sz="1885">
                <a:solidFill>
                  <a:srgbClr val="000000"/>
                </a:solidFill>
                <a:latin typeface="Roboto"/>
                <a:ea typeface="Roboto"/>
                <a:cs typeface="Roboto"/>
                <a:sym typeface="Roboto"/>
              </a:rPr>
              <a:t>1</a:t>
            </a:r>
            <a:r>
              <a:rPr lang="ar-EG" sz="1885">
                <a:solidFill>
                  <a:srgbClr val="000000"/>
                </a:solidFill>
                <a:latin typeface="Roboto"/>
                <a:ea typeface="Roboto"/>
                <a:cs typeface="Roboto"/>
                <a:sym typeface="Roboto"/>
                <a:rtl val="true"/>
              </a:rPr>
              <a:t>. تعزيز المهارات المهنية: من خلال الحصول على شهادة مكتبة البنية التحتية المعلوماتية، يكتسب المتدربون المهارات اللازمة لإدارة خدمات تكنولوجيا المعلومات بشكل أكثر فعالية وكفاءة، مما يزيد من قدرتهم على تقديم حلول مبتكرة ومؤثرة.</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2</a:t>
            </a:r>
            <a:r>
              <a:rPr lang="ar-EG" sz="1885">
                <a:solidFill>
                  <a:srgbClr val="000000"/>
                </a:solidFill>
                <a:latin typeface="Roboto"/>
                <a:ea typeface="Roboto"/>
                <a:cs typeface="Roboto"/>
                <a:sym typeface="Roboto"/>
                <a:rtl val="true"/>
              </a:rPr>
              <a:t>. تحسين الفرص الوظيفية: الشهادة تعزز السيرة الذاتية وتفتح أمام المتدربين أبواب فرص العمل في مجال تكنولوجيا المعلومات، حيث يبحث أصحاب العمل بشكل متزايد عن أفراد معتمدين في مكتبة البنية التحتية المعلوماتية.</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3</a:t>
            </a:r>
            <a:r>
              <a:rPr lang="ar-EG" sz="1885">
                <a:solidFill>
                  <a:srgbClr val="000000"/>
                </a:solidFill>
                <a:latin typeface="Roboto"/>
                <a:ea typeface="Roboto"/>
                <a:cs typeface="Roboto"/>
                <a:sym typeface="Roboto"/>
                <a:rtl val="true"/>
              </a:rPr>
              <a:t>. زيادة الدخل: الحصول على شهادة مكتبة البنية التحتية المعلوماتية يمكن أن يؤدي إلى تحسين الفرص المهنية وزيادة الدخل المحتمل، حيث يمكن أن يحصل المعتمدون على رواتب أعلى مقارنة بأقرانهم غير المعتمدين.</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4</a:t>
            </a:r>
            <a:r>
              <a:rPr lang="ar-EG" sz="1885">
                <a:solidFill>
                  <a:srgbClr val="000000"/>
                </a:solidFill>
                <a:latin typeface="Roboto"/>
                <a:ea typeface="Roboto"/>
                <a:cs typeface="Roboto"/>
                <a:sym typeface="Roboto"/>
                <a:rtl val="true"/>
              </a:rPr>
              <a:t>. الاعتراف العالمي: شهادة مكتبة البنية التحتية المعلوماتية معترف بها عالميًا، مما يسمح للمتدربين بالعمل في أي منظمة حول العالم مع تطبيق أفضل الممارسات في إدارة خدمات تكنولوجيا المعلومات.</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5</a:t>
            </a:r>
            <a:r>
              <a:rPr lang="ar-EG" sz="1885">
                <a:solidFill>
                  <a:srgbClr val="000000"/>
                </a:solidFill>
                <a:latin typeface="Roboto"/>
                <a:ea typeface="Roboto"/>
                <a:cs typeface="Roboto"/>
                <a:sym typeface="Roboto"/>
                <a:rtl val="true"/>
              </a:rPr>
              <a:t>. التطور المهني المستمر: يشجع الحصول على الشهادة على التطور المستمر في مجال تكنولوجيا المعلومات، حيث يتعين على المتدربين الاستمرار في التعلم والاطلاع على أحدث المعايير والممارسات في هذا المجال.</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6</a:t>
            </a:r>
            <a:r>
              <a:rPr lang="ar-EG" sz="1885">
                <a:solidFill>
                  <a:srgbClr val="000000"/>
                </a:solidFill>
                <a:latin typeface="Roboto"/>
                <a:ea typeface="Roboto"/>
                <a:cs typeface="Roboto"/>
                <a:sym typeface="Roboto"/>
                <a:rtl val="true"/>
              </a:rPr>
              <a:t>. زيادة الثقة المهنية: تساعد الشهادة المتدربين في بناء ثقتهم بأنفسهم من خلال امتلاك المعرفة المتعمقة في إدارة خدمات تكنولوجيا المعلومات، مما يجعلهم قادرين على التعامل مع التحديات بشكل أفضل.</a:t>
            </a:r>
          </a:p>
          <a:p>
            <a:pPr algn="just" rtl="true">
              <a:lnSpc>
                <a:spcPts val="2639"/>
              </a:lnSpc>
            </a:pPr>
          </a:p>
          <a:p>
            <a:pPr algn="just" rtl="true">
              <a:lnSpc>
                <a:spcPts val="2639"/>
              </a:lnSpc>
            </a:pPr>
            <a:r>
              <a:rPr lang="en-US" sz="1885">
                <a:solidFill>
                  <a:srgbClr val="000000"/>
                </a:solidFill>
                <a:latin typeface="Roboto"/>
                <a:ea typeface="Roboto"/>
                <a:cs typeface="Roboto"/>
                <a:sym typeface="Roboto"/>
              </a:rPr>
              <a:t>7</a:t>
            </a:r>
            <a:r>
              <a:rPr lang="ar-EG" sz="1885">
                <a:solidFill>
                  <a:srgbClr val="000000"/>
                </a:solidFill>
                <a:latin typeface="Roboto"/>
                <a:ea typeface="Roboto"/>
                <a:cs typeface="Roboto"/>
                <a:sym typeface="Roboto"/>
                <a:rtl val="true"/>
              </a:rPr>
              <a:t>. تحقيق التميز في العمل: من خلال تطبيق الممارسات الجيدة التي تعلمها في برنامج مكتبة البنية التحتية المعلوماتية، يمكن للمتدربين التميز في مجال عملهم، مما يساهم في تحسين أدائهم وزيادة قيمتهم في المنظمة.</a:t>
            </a:r>
          </a:p>
          <a:p>
            <a:pPr algn="r">
              <a:lnSpc>
                <a:spcPts val="2639"/>
              </a:lnSpc>
            </a:pPr>
          </a:p>
          <a:p>
            <a:pPr algn="r">
              <a:lnSpc>
                <a:spcPts val="2639"/>
              </a:lnSpc>
            </a:pPr>
            <a:r>
              <a:rPr lang="ar-EG" sz="1885">
                <a:solidFill>
                  <a:srgbClr val="000000"/>
                </a:solidFill>
                <a:latin typeface="Roboto"/>
                <a:ea typeface="Roboto"/>
                <a:cs typeface="Roboto"/>
                <a:sym typeface="Roboto"/>
                <a:rtl val="true"/>
              </a:rPr>
              <a:t>فرص التقدم الوظيفي: يمكن للمتدربين الذين يحملون شهادة مكتبة البنية التحتية المعلوماتية أن يتحققوا من فرص التقدم الوظيفي بسرعة، حيث يبحث أصحاب العمل عن الموظفين الذين يمكنهم تحسين الكفاءة وتقديم حلول مبتكرة</a:t>
            </a:r>
            <a:r>
              <a:rPr lang="en-US" sz="1885">
                <a:solidFill>
                  <a:srgbClr val="000000"/>
                </a:solidFill>
                <a:latin typeface="Roboto"/>
                <a:ea typeface="Roboto"/>
                <a:cs typeface="Roboto"/>
                <a:sym typeface="Roboto"/>
              </a:rPr>
              <a:t>.</a:t>
            </a:r>
          </a:p>
          <a:p>
            <a:pPr algn="just" rtl="true">
              <a:lnSpc>
                <a:spcPts val="2639"/>
              </a:lnSpc>
            </a:pPr>
          </a:p>
          <a:p>
            <a:pPr algn="just" marL="0" indent="0" lvl="0">
              <a:lnSpc>
                <a:spcPts val="615"/>
              </a:lnSpc>
              <a:spcBef>
                <a:spcPct val="0"/>
              </a:spcBef>
            </a:pPr>
          </a:p>
        </p:txBody>
      </p:sp>
      <p:sp>
        <p:nvSpPr>
          <p:cNvPr name="TextBox 7" id="7"/>
          <p:cNvSpPr txBox="true"/>
          <p:nvPr/>
        </p:nvSpPr>
        <p:spPr>
          <a:xfrm rot="0">
            <a:off x="7131989" y="1423049"/>
            <a:ext cx="11036096" cy="531851"/>
          </a:xfrm>
          <a:prstGeom prst="rect">
            <a:avLst/>
          </a:prstGeom>
        </p:spPr>
        <p:txBody>
          <a:bodyPr anchor="t" rtlCol="false" tIns="0" lIns="0" bIns="0" rIns="0">
            <a:spAutoFit/>
          </a:bodyPr>
          <a:lstStyle/>
          <a:p>
            <a:pPr algn="r" rtl="true" marL="0" indent="0" lvl="0">
              <a:lnSpc>
                <a:spcPts val="4038"/>
              </a:lnSpc>
              <a:spcBef>
                <a:spcPct val="0"/>
              </a:spcBef>
            </a:pPr>
            <a:r>
              <a:rPr lang="ar-EG" sz="3542" spc="-255">
                <a:solidFill>
                  <a:srgbClr val="000000"/>
                </a:solidFill>
                <a:latin typeface="Roboto"/>
                <a:ea typeface="Roboto"/>
                <a:cs typeface="Roboto"/>
                <a:sym typeface="Roboto"/>
                <a:rtl val="true"/>
              </a:rPr>
              <a:t>مزايا للمتدرب :</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F7F5F7"/>
        </a:solidFill>
      </p:bgPr>
    </p:bg>
    <p:spTree>
      <p:nvGrpSpPr>
        <p:cNvPr id="1" name=""/>
        <p:cNvGrpSpPr/>
        <p:nvPr/>
      </p:nvGrpSpPr>
      <p:grpSpPr>
        <a:xfrm>
          <a:off x="0" y="0"/>
          <a:ext cx="0" cy="0"/>
          <a:chOff x="0" y="0"/>
          <a:chExt cx="0" cy="0"/>
        </a:xfrm>
      </p:grpSpPr>
      <p:grpSp>
        <p:nvGrpSpPr>
          <p:cNvPr name="Group 2" id="2"/>
          <p:cNvGrpSpPr/>
          <p:nvPr/>
        </p:nvGrpSpPr>
        <p:grpSpPr>
          <a:xfrm rot="0">
            <a:off x="12430424" y="-637807"/>
            <a:ext cx="6511905" cy="6511905"/>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8788959" y="8903259"/>
            <a:ext cx="710082" cy="710082"/>
          </a:xfrm>
          <a:custGeom>
            <a:avLst/>
            <a:gdLst/>
            <a:ahLst/>
            <a:cxnLst/>
            <a:rect r="r" b="b" t="t" l="l"/>
            <a:pathLst>
              <a:path h="710082" w="710082">
                <a:moveTo>
                  <a:pt x="0" y="0"/>
                </a:moveTo>
                <a:lnTo>
                  <a:pt x="710082" y="0"/>
                </a:lnTo>
                <a:lnTo>
                  <a:pt x="710082" y="710082"/>
                </a:lnTo>
                <a:lnTo>
                  <a:pt x="0" y="71008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6" id="6"/>
          <p:cNvGrpSpPr/>
          <p:nvPr/>
        </p:nvGrpSpPr>
        <p:grpSpPr>
          <a:xfrm rot="0">
            <a:off x="923075" y="1604678"/>
            <a:ext cx="16336225" cy="6154047"/>
            <a:chOff x="0" y="0"/>
            <a:chExt cx="4302545" cy="1620819"/>
          </a:xfrm>
        </p:grpSpPr>
        <p:sp>
          <p:nvSpPr>
            <p:cNvPr name="Freeform 7" id="7"/>
            <p:cNvSpPr/>
            <p:nvPr/>
          </p:nvSpPr>
          <p:spPr>
            <a:xfrm flipH="false" flipV="false" rot="0">
              <a:off x="0" y="0"/>
              <a:ext cx="4302545" cy="1620819"/>
            </a:xfrm>
            <a:custGeom>
              <a:avLst/>
              <a:gdLst/>
              <a:ahLst/>
              <a:cxnLst/>
              <a:rect r="r" b="b" t="t" l="l"/>
              <a:pathLst>
                <a:path h="1620819" w="4302545">
                  <a:moveTo>
                    <a:pt x="12796" y="0"/>
                  </a:moveTo>
                  <a:lnTo>
                    <a:pt x="4289749" y="0"/>
                  </a:lnTo>
                  <a:cubicBezTo>
                    <a:pt x="4293143" y="0"/>
                    <a:pt x="4296397" y="1348"/>
                    <a:pt x="4298797" y="3748"/>
                  </a:cubicBezTo>
                  <a:cubicBezTo>
                    <a:pt x="4301197" y="6147"/>
                    <a:pt x="4302545" y="9402"/>
                    <a:pt x="4302545" y="12796"/>
                  </a:cubicBezTo>
                  <a:lnTo>
                    <a:pt x="4302545" y="1608023"/>
                  </a:lnTo>
                  <a:cubicBezTo>
                    <a:pt x="4302545" y="1611417"/>
                    <a:pt x="4301197" y="1614672"/>
                    <a:pt x="4298797" y="1617071"/>
                  </a:cubicBezTo>
                  <a:cubicBezTo>
                    <a:pt x="4296397" y="1619471"/>
                    <a:pt x="4293143" y="1620819"/>
                    <a:pt x="4289749" y="1620819"/>
                  </a:cubicBezTo>
                  <a:lnTo>
                    <a:pt x="12796" y="1620819"/>
                  </a:lnTo>
                  <a:cubicBezTo>
                    <a:pt x="5729" y="1620819"/>
                    <a:pt x="0" y="1615090"/>
                    <a:pt x="0" y="1608023"/>
                  </a:cubicBezTo>
                  <a:lnTo>
                    <a:pt x="0" y="12796"/>
                  </a:lnTo>
                  <a:cubicBezTo>
                    <a:pt x="0" y="5729"/>
                    <a:pt x="5729" y="0"/>
                    <a:pt x="12796" y="0"/>
                  </a:cubicBezTo>
                  <a:close/>
                </a:path>
              </a:pathLst>
            </a:custGeom>
            <a:solidFill>
              <a:srgbClr val="FFFFFF"/>
            </a:solidFill>
          </p:spPr>
        </p:sp>
        <p:sp>
          <p:nvSpPr>
            <p:cNvPr name="TextBox 8" id="8"/>
            <p:cNvSpPr txBox="true"/>
            <p:nvPr/>
          </p:nvSpPr>
          <p:spPr>
            <a:xfrm>
              <a:off x="0" y="-38100"/>
              <a:ext cx="4302545" cy="1658919"/>
            </a:xfrm>
            <a:prstGeom prst="rect">
              <a:avLst/>
            </a:prstGeom>
          </p:spPr>
          <p:txBody>
            <a:bodyPr anchor="ctr" rtlCol="false" tIns="50800" lIns="50800" bIns="50800" rIns="50800"/>
            <a:lstStyle/>
            <a:p>
              <a:pPr algn="ctr">
                <a:lnSpc>
                  <a:spcPts val="2239"/>
                </a:lnSpc>
              </a:pPr>
            </a:p>
          </p:txBody>
        </p:sp>
      </p:grpSp>
      <p:sp>
        <p:nvSpPr>
          <p:cNvPr name="TextBox 9" id="9"/>
          <p:cNvSpPr txBox="true"/>
          <p:nvPr/>
        </p:nvSpPr>
        <p:spPr>
          <a:xfrm rot="0">
            <a:off x="923075" y="630716"/>
            <a:ext cx="5478032" cy="813261"/>
          </a:xfrm>
          <a:prstGeom prst="rect">
            <a:avLst/>
          </a:prstGeom>
        </p:spPr>
        <p:txBody>
          <a:bodyPr anchor="t" rtlCol="false" tIns="0" lIns="0" bIns="0" rIns="0">
            <a:spAutoFit/>
          </a:bodyPr>
          <a:lstStyle/>
          <a:p>
            <a:pPr algn="l" marL="0" indent="0" lvl="0">
              <a:lnSpc>
                <a:spcPts val="6243"/>
              </a:lnSpc>
              <a:spcBef>
                <a:spcPct val="0"/>
              </a:spcBef>
            </a:pPr>
            <a:r>
              <a:rPr lang="en-US" sz="5477" spc="-394">
                <a:solidFill>
                  <a:srgbClr val="000000"/>
                </a:solidFill>
                <a:latin typeface="Open Sauce"/>
                <a:ea typeface="Open Sauce"/>
                <a:cs typeface="Open Sauce"/>
                <a:sym typeface="Open Sauce"/>
              </a:rPr>
              <a:t>Program Topics</a:t>
            </a:r>
          </a:p>
        </p:txBody>
      </p:sp>
      <p:sp>
        <p:nvSpPr>
          <p:cNvPr name="Freeform 10" id="10"/>
          <p:cNvSpPr/>
          <p:nvPr/>
        </p:nvSpPr>
        <p:spPr>
          <a:xfrm flipH="false" flipV="false" rot="0">
            <a:off x="1696354" y="8799944"/>
            <a:ext cx="665507" cy="813397"/>
          </a:xfrm>
          <a:custGeom>
            <a:avLst/>
            <a:gdLst/>
            <a:ahLst/>
            <a:cxnLst/>
            <a:rect r="r" b="b" t="t" l="l"/>
            <a:pathLst>
              <a:path h="813397" w="665507">
                <a:moveTo>
                  <a:pt x="0" y="0"/>
                </a:moveTo>
                <a:lnTo>
                  <a:pt x="665507" y="0"/>
                </a:lnTo>
                <a:lnTo>
                  <a:pt x="665507" y="813397"/>
                </a:lnTo>
                <a:lnTo>
                  <a:pt x="0" y="81339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1" id="11"/>
          <p:cNvSpPr/>
          <p:nvPr/>
        </p:nvSpPr>
        <p:spPr>
          <a:xfrm flipH="false" flipV="false" rot="0">
            <a:off x="15686377" y="8750007"/>
            <a:ext cx="863335" cy="863335"/>
          </a:xfrm>
          <a:custGeom>
            <a:avLst/>
            <a:gdLst/>
            <a:ahLst/>
            <a:cxnLst/>
            <a:rect r="r" b="b" t="t" l="l"/>
            <a:pathLst>
              <a:path h="863335" w="863335">
                <a:moveTo>
                  <a:pt x="0" y="0"/>
                </a:moveTo>
                <a:lnTo>
                  <a:pt x="863335" y="0"/>
                </a:lnTo>
                <a:lnTo>
                  <a:pt x="863335" y="863334"/>
                </a:lnTo>
                <a:lnTo>
                  <a:pt x="0" y="863334"/>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2" id="12"/>
          <p:cNvSpPr txBox="true"/>
          <p:nvPr/>
        </p:nvSpPr>
        <p:spPr>
          <a:xfrm rot="0">
            <a:off x="1075351" y="1866481"/>
            <a:ext cx="16031674" cy="5990869"/>
          </a:xfrm>
          <a:prstGeom prst="rect">
            <a:avLst/>
          </a:prstGeom>
        </p:spPr>
        <p:txBody>
          <a:bodyPr anchor="t" rtlCol="false" tIns="0" lIns="0" bIns="0" rIns="0">
            <a:spAutoFit/>
          </a:bodyPr>
          <a:lstStyle/>
          <a:p>
            <a:pPr algn="just">
              <a:lnSpc>
                <a:spcPts val="2644"/>
              </a:lnSpc>
            </a:pPr>
            <a:r>
              <a:rPr lang="en-US" sz="1889" b="true">
                <a:solidFill>
                  <a:srgbClr val="000000"/>
                </a:solidFill>
                <a:latin typeface="Canva Sans Bold"/>
                <a:ea typeface="Canva Sans Bold"/>
                <a:cs typeface="Canva Sans Bold"/>
                <a:sym typeface="Canva Sans Bold"/>
              </a:rPr>
              <a:t>1. Introduction to ITIL and IT Service Management (ITSM)</a:t>
            </a:r>
          </a:p>
          <a:p>
            <a:pPr algn="just">
              <a:lnSpc>
                <a:spcPts val="2644"/>
              </a:lnSpc>
            </a:pPr>
            <a:r>
              <a:rPr lang="en-US" sz="1889" b="true">
                <a:solidFill>
                  <a:srgbClr val="000000"/>
                </a:solidFill>
                <a:latin typeface="Canva Sans Bold"/>
                <a:ea typeface="Canva Sans Bold"/>
                <a:cs typeface="Canva Sans Bold"/>
                <a:sym typeface="Canva Sans Bold"/>
              </a:rPr>
              <a:t>Overview of ITIL and its role in IT service management, with a focus on the key concepts and principles of ITSM.</a:t>
            </a:r>
          </a:p>
          <a:p>
            <a:pPr algn="just">
              <a:lnSpc>
                <a:spcPts val="2644"/>
              </a:lnSpc>
            </a:pPr>
            <a:r>
              <a:rPr lang="en-US" sz="1889" b="true">
                <a:solidFill>
                  <a:srgbClr val="000000"/>
                </a:solidFill>
                <a:latin typeface="Canva Sans Bold"/>
                <a:ea typeface="Canva Sans Bold"/>
                <a:cs typeface="Canva Sans Bold"/>
                <a:sym typeface="Canva Sans Bold"/>
              </a:rPr>
              <a:t>2. The ITIL Service Lifecycle</a:t>
            </a:r>
          </a:p>
          <a:p>
            <a:pPr algn="just">
              <a:lnSpc>
                <a:spcPts val="2644"/>
              </a:lnSpc>
            </a:pPr>
            <a:r>
              <a:rPr lang="en-US" sz="1889" b="true">
                <a:solidFill>
                  <a:srgbClr val="000000"/>
                </a:solidFill>
                <a:latin typeface="Canva Sans Bold"/>
                <a:ea typeface="Canva Sans Bold"/>
                <a:cs typeface="Canva Sans Bold"/>
                <a:sym typeface="Canva Sans Bold"/>
              </a:rPr>
              <a:t>Understanding the five stages of the ITIL service lifecycle: Service Strategy, Service Design, Service Transition, Service Operation, and Continual Service Improvement (CSI).</a:t>
            </a:r>
          </a:p>
          <a:p>
            <a:pPr algn="just">
              <a:lnSpc>
                <a:spcPts val="2644"/>
              </a:lnSpc>
            </a:pPr>
            <a:r>
              <a:rPr lang="en-US" sz="1889" b="true">
                <a:solidFill>
                  <a:srgbClr val="000000"/>
                </a:solidFill>
                <a:latin typeface="Canva Sans Bold"/>
                <a:ea typeface="Canva Sans Bold"/>
                <a:cs typeface="Canva Sans Bold"/>
                <a:sym typeface="Canva Sans Bold"/>
              </a:rPr>
              <a:t>3. Service Strategy and Service Portfolio Management</a:t>
            </a:r>
          </a:p>
          <a:p>
            <a:pPr algn="just">
              <a:lnSpc>
                <a:spcPts val="2644"/>
              </a:lnSpc>
            </a:pPr>
            <a:r>
              <a:rPr lang="en-US" sz="1889" b="true">
                <a:solidFill>
                  <a:srgbClr val="000000"/>
                </a:solidFill>
                <a:latin typeface="Canva Sans Bold"/>
                <a:ea typeface="Canva Sans Bold"/>
                <a:cs typeface="Canva Sans Bold"/>
                <a:sym typeface="Canva Sans Bold"/>
              </a:rPr>
              <a:t>Introduction to creating a service strategy that aligns IT services with business goals and managing a service portfolio.</a:t>
            </a:r>
          </a:p>
          <a:p>
            <a:pPr algn="just">
              <a:lnSpc>
                <a:spcPts val="2644"/>
              </a:lnSpc>
            </a:pPr>
            <a:r>
              <a:rPr lang="en-US" sz="1889" b="true">
                <a:solidFill>
                  <a:srgbClr val="000000"/>
                </a:solidFill>
                <a:latin typeface="Canva Sans Bold"/>
                <a:ea typeface="Canva Sans Bold"/>
                <a:cs typeface="Canva Sans Bold"/>
                <a:sym typeface="Canva Sans Bold"/>
              </a:rPr>
              <a:t>4. Service Design and Capacity Management</a:t>
            </a:r>
          </a:p>
          <a:p>
            <a:pPr algn="just">
              <a:lnSpc>
                <a:spcPts val="2644"/>
              </a:lnSpc>
            </a:pPr>
            <a:r>
              <a:rPr lang="en-US" sz="1889" b="true">
                <a:solidFill>
                  <a:srgbClr val="000000"/>
                </a:solidFill>
                <a:latin typeface="Canva Sans Bold"/>
                <a:ea typeface="Canva Sans Bold"/>
                <a:cs typeface="Canva Sans Bold"/>
                <a:sym typeface="Canva Sans Bold"/>
              </a:rPr>
              <a:t>Key concepts in designing IT services that meet customer requirements, including capacity and availability management.</a:t>
            </a:r>
          </a:p>
          <a:p>
            <a:pPr algn="just">
              <a:lnSpc>
                <a:spcPts val="2644"/>
              </a:lnSpc>
            </a:pPr>
            <a:r>
              <a:rPr lang="en-US" sz="1889" b="true">
                <a:solidFill>
                  <a:srgbClr val="000000"/>
                </a:solidFill>
                <a:latin typeface="Canva Sans Bold"/>
                <a:ea typeface="Canva Sans Bold"/>
                <a:cs typeface="Canva Sans Bold"/>
                <a:sym typeface="Canva Sans Bold"/>
              </a:rPr>
              <a:t>5. Service Transition and Change Management</a:t>
            </a:r>
          </a:p>
          <a:p>
            <a:pPr algn="just">
              <a:lnSpc>
                <a:spcPts val="2644"/>
              </a:lnSpc>
            </a:pPr>
            <a:r>
              <a:rPr lang="en-US" sz="1889" b="true">
                <a:solidFill>
                  <a:srgbClr val="000000"/>
                </a:solidFill>
                <a:latin typeface="Canva Sans Bold"/>
                <a:ea typeface="Canva Sans Bold"/>
                <a:cs typeface="Canva Sans Bold"/>
                <a:sym typeface="Canva Sans Bold"/>
              </a:rPr>
              <a:t>Managing the transition of services from development to operations, focusing on effective change management practices.</a:t>
            </a:r>
          </a:p>
          <a:p>
            <a:pPr algn="just">
              <a:lnSpc>
                <a:spcPts val="2644"/>
              </a:lnSpc>
            </a:pPr>
            <a:r>
              <a:rPr lang="en-US" sz="1889" b="true">
                <a:solidFill>
                  <a:srgbClr val="000000"/>
                </a:solidFill>
                <a:latin typeface="Canva Sans Bold"/>
                <a:ea typeface="Canva Sans Bold"/>
                <a:cs typeface="Canva Sans Bold"/>
                <a:sym typeface="Canva Sans Bold"/>
              </a:rPr>
              <a:t>6. Service Operation and Incident Management</a:t>
            </a:r>
          </a:p>
          <a:p>
            <a:pPr algn="just">
              <a:lnSpc>
                <a:spcPts val="2644"/>
              </a:lnSpc>
            </a:pPr>
            <a:r>
              <a:rPr lang="en-US" sz="1889" b="true">
                <a:solidFill>
                  <a:srgbClr val="000000"/>
                </a:solidFill>
                <a:latin typeface="Canva Sans Bold"/>
                <a:ea typeface="Canva Sans Bold"/>
                <a:cs typeface="Canva Sans Bold"/>
                <a:sym typeface="Canva Sans Bold"/>
              </a:rPr>
              <a:t>Managing day-to-day IT services, including incident management and maintaining service quality.</a:t>
            </a:r>
          </a:p>
          <a:p>
            <a:pPr algn="just">
              <a:lnSpc>
                <a:spcPts val="2644"/>
              </a:lnSpc>
            </a:pPr>
            <a:r>
              <a:rPr lang="en-US" sz="1889" b="true">
                <a:solidFill>
                  <a:srgbClr val="000000"/>
                </a:solidFill>
                <a:latin typeface="Canva Sans Bold"/>
                <a:ea typeface="Canva Sans Bold"/>
                <a:cs typeface="Canva Sans Bold"/>
                <a:sym typeface="Canva Sans Bold"/>
              </a:rPr>
              <a:t>7. Continuous Service Improvement (CSI)</a:t>
            </a:r>
          </a:p>
          <a:p>
            <a:pPr algn="just">
              <a:lnSpc>
                <a:spcPts val="2644"/>
              </a:lnSpc>
            </a:pPr>
            <a:r>
              <a:rPr lang="en-US" sz="1889" b="true">
                <a:solidFill>
                  <a:srgbClr val="000000"/>
                </a:solidFill>
                <a:latin typeface="Canva Sans Bold"/>
                <a:ea typeface="Canva Sans Bold"/>
                <a:cs typeface="Canva Sans Bold"/>
                <a:sym typeface="Canva Sans Bold"/>
              </a:rPr>
              <a:t>Techniques for improving IT services over time, focusing on efficiency, effectiveness, and business alignment.</a:t>
            </a:r>
          </a:p>
          <a:p>
            <a:pPr algn="just">
              <a:lnSpc>
                <a:spcPts val="2644"/>
              </a:lnSpc>
            </a:pPr>
            <a:r>
              <a:rPr lang="en-US" sz="1889" b="true">
                <a:solidFill>
                  <a:srgbClr val="000000"/>
                </a:solidFill>
                <a:latin typeface="Canva Sans Bold"/>
                <a:ea typeface="Canva Sans Bold"/>
                <a:cs typeface="Canva Sans Bold"/>
                <a:sym typeface="Canva Sans Bold"/>
              </a:rPr>
              <a:t>8. Service Level Management (SLM) and KPIs</a:t>
            </a:r>
          </a:p>
          <a:p>
            <a:pPr algn="just">
              <a:lnSpc>
                <a:spcPts val="2644"/>
              </a:lnSpc>
            </a:pPr>
            <a:r>
              <a:rPr lang="en-US" sz="1889" b="true">
                <a:solidFill>
                  <a:srgbClr val="000000"/>
                </a:solidFill>
                <a:latin typeface="Canva Sans Bold"/>
                <a:ea typeface="Canva Sans Bold"/>
                <a:cs typeface="Canva Sans Bold"/>
                <a:sym typeface="Canva Sans Bold"/>
              </a:rPr>
              <a:t>Defining and managing service levels, and using key performance indicators to monitor and improve IT services.</a:t>
            </a:r>
          </a:p>
          <a:p>
            <a:pPr algn="just" marL="0" indent="0" lvl="0">
              <a:lnSpc>
                <a:spcPts val="2644"/>
              </a:lnSpc>
              <a:spcBef>
                <a:spcPct val="0"/>
              </a:spcBef>
            </a:pP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F7F5F7"/>
        </a:solidFill>
      </p:bgPr>
    </p:bg>
    <p:spTree>
      <p:nvGrpSpPr>
        <p:cNvPr id="1" name=""/>
        <p:cNvGrpSpPr/>
        <p:nvPr/>
      </p:nvGrpSpPr>
      <p:grpSpPr>
        <a:xfrm>
          <a:off x="0" y="0"/>
          <a:ext cx="0" cy="0"/>
          <a:chOff x="0" y="0"/>
          <a:chExt cx="0" cy="0"/>
        </a:xfrm>
      </p:grpSpPr>
      <p:grpSp>
        <p:nvGrpSpPr>
          <p:cNvPr name="Group 2" id="2"/>
          <p:cNvGrpSpPr/>
          <p:nvPr/>
        </p:nvGrpSpPr>
        <p:grpSpPr>
          <a:xfrm rot="0">
            <a:off x="12430424" y="-637807"/>
            <a:ext cx="6511905" cy="6511905"/>
            <a:chOff x="0" y="0"/>
            <a:chExt cx="812800" cy="812800"/>
          </a:xfrm>
        </p:grpSpPr>
        <p:sp>
          <p:nvSpPr>
            <p:cNvPr name="Freeform 3" id="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4" id="4"/>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8788959" y="8851601"/>
            <a:ext cx="710082" cy="710082"/>
          </a:xfrm>
          <a:custGeom>
            <a:avLst/>
            <a:gdLst/>
            <a:ahLst/>
            <a:cxnLst/>
            <a:rect r="r" b="b" t="t" l="l"/>
            <a:pathLst>
              <a:path h="710082" w="710082">
                <a:moveTo>
                  <a:pt x="0" y="0"/>
                </a:moveTo>
                <a:lnTo>
                  <a:pt x="710082" y="0"/>
                </a:lnTo>
                <a:lnTo>
                  <a:pt x="710082" y="710083"/>
                </a:lnTo>
                <a:lnTo>
                  <a:pt x="0" y="7100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6" id="6"/>
          <p:cNvGrpSpPr/>
          <p:nvPr/>
        </p:nvGrpSpPr>
        <p:grpSpPr>
          <a:xfrm rot="0">
            <a:off x="923075" y="1604678"/>
            <a:ext cx="16336225" cy="7170297"/>
            <a:chOff x="0" y="0"/>
            <a:chExt cx="4302545" cy="1888473"/>
          </a:xfrm>
        </p:grpSpPr>
        <p:sp>
          <p:nvSpPr>
            <p:cNvPr name="Freeform 7" id="7"/>
            <p:cNvSpPr/>
            <p:nvPr/>
          </p:nvSpPr>
          <p:spPr>
            <a:xfrm flipH="false" flipV="false" rot="0">
              <a:off x="0" y="0"/>
              <a:ext cx="4302545" cy="1888473"/>
            </a:xfrm>
            <a:custGeom>
              <a:avLst/>
              <a:gdLst/>
              <a:ahLst/>
              <a:cxnLst/>
              <a:rect r="r" b="b" t="t" l="l"/>
              <a:pathLst>
                <a:path h="1888473" w="4302545">
                  <a:moveTo>
                    <a:pt x="12796" y="0"/>
                  </a:moveTo>
                  <a:lnTo>
                    <a:pt x="4289749" y="0"/>
                  </a:lnTo>
                  <a:cubicBezTo>
                    <a:pt x="4293143" y="0"/>
                    <a:pt x="4296397" y="1348"/>
                    <a:pt x="4298797" y="3748"/>
                  </a:cubicBezTo>
                  <a:cubicBezTo>
                    <a:pt x="4301197" y="6147"/>
                    <a:pt x="4302545" y="9402"/>
                    <a:pt x="4302545" y="12796"/>
                  </a:cubicBezTo>
                  <a:lnTo>
                    <a:pt x="4302545" y="1875678"/>
                  </a:lnTo>
                  <a:cubicBezTo>
                    <a:pt x="4302545" y="1882745"/>
                    <a:pt x="4296816" y="1888473"/>
                    <a:pt x="4289749" y="1888473"/>
                  </a:cubicBezTo>
                  <a:lnTo>
                    <a:pt x="12796" y="1888473"/>
                  </a:lnTo>
                  <a:cubicBezTo>
                    <a:pt x="9402" y="1888473"/>
                    <a:pt x="6147" y="1887125"/>
                    <a:pt x="3748" y="1884725"/>
                  </a:cubicBezTo>
                  <a:cubicBezTo>
                    <a:pt x="1348" y="1882326"/>
                    <a:pt x="0" y="1879071"/>
                    <a:pt x="0" y="1875678"/>
                  </a:cubicBezTo>
                  <a:lnTo>
                    <a:pt x="0" y="12796"/>
                  </a:lnTo>
                  <a:cubicBezTo>
                    <a:pt x="0" y="5729"/>
                    <a:pt x="5729" y="0"/>
                    <a:pt x="12796" y="0"/>
                  </a:cubicBezTo>
                  <a:close/>
                </a:path>
              </a:pathLst>
            </a:custGeom>
            <a:solidFill>
              <a:srgbClr val="FFFEFD"/>
            </a:solidFill>
          </p:spPr>
        </p:sp>
        <p:sp>
          <p:nvSpPr>
            <p:cNvPr name="TextBox 8" id="8"/>
            <p:cNvSpPr txBox="true"/>
            <p:nvPr/>
          </p:nvSpPr>
          <p:spPr>
            <a:xfrm>
              <a:off x="0" y="-38100"/>
              <a:ext cx="4302545" cy="1926573"/>
            </a:xfrm>
            <a:prstGeom prst="rect">
              <a:avLst/>
            </a:prstGeom>
          </p:spPr>
          <p:txBody>
            <a:bodyPr anchor="ctr" rtlCol="false" tIns="50800" lIns="50800" bIns="50800" rIns="50800"/>
            <a:lstStyle/>
            <a:p>
              <a:pPr algn="ctr">
                <a:lnSpc>
                  <a:spcPts val="2239"/>
                </a:lnSpc>
              </a:pPr>
            </a:p>
          </p:txBody>
        </p:sp>
      </p:grpSp>
      <p:sp>
        <p:nvSpPr>
          <p:cNvPr name="TextBox 9" id="9"/>
          <p:cNvSpPr txBox="true"/>
          <p:nvPr/>
        </p:nvSpPr>
        <p:spPr>
          <a:xfrm rot="0">
            <a:off x="9499041" y="533710"/>
            <a:ext cx="7760259" cy="908544"/>
          </a:xfrm>
          <a:prstGeom prst="rect">
            <a:avLst/>
          </a:prstGeom>
        </p:spPr>
        <p:txBody>
          <a:bodyPr anchor="t" rtlCol="false" tIns="0" lIns="0" bIns="0" rIns="0">
            <a:spAutoFit/>
          </a:bodyPr>
          <a:lstStyle/>
          <a:p>
            <a:pPr algn="r" rtl="true" marL="0" indent="0" lvl="0">
              <a:lnSpc>
                <a:spcPts val="6243"/>
              </a:lnSpc>
              <a:spcBef>
                <a:spcPct val="0"/>
              </a:spcBef>
            </a:pPr>
            <a:r>
              <a:rPr lang="ar-EG" sz="5477" spc="-394">
                <a:solidFill>
                  <a:srgbClr val="000000"/>
                </a:solidFill>
                <a:latin typeface="Arial"/>
                <a:ea typeface="Arial"/>
                <a:cs typeface="Arial"/>
                <a:sym typeface="Arial"/>
                <a:rtl val="true"/>
              </a:rPr>
              <a:t>محاور البرنامج - دورة </a:t>
            </a:r>
            <a:r>
              <a:rPr lang="en-US" sz="5477" spc="-394">
                <a:solidFill>
                  <a:srgbClr val="000000"/>
                </a:solidFill>
                <a:latin typeface="Arial"/>
                <a:ea typeface="Arial"/>
                <a:cs typeface="Arial"/>
                <a:sym typeface="Arial"/>
              </a:rPr>
              <a:t>ITIL</a:t>
            </a:r>
            <a:r>
              <a:rPr lang="ar-EG" sz="5477" spc="-394">
                <a:solidFill>
                  <a:srgbClr val="000000"/>
                </a:solidFill>
                <a:latin typeface="Arial"/>
                <a:ea typeface="Arial"/>
                <a:cs typeface="Arial"/>
                <a:sym typeface="Arial"/>
                <a:rtl val="true"/>
              </a:rPr>
              <a:t> </a:t>
            </a:r>
          </a:p>
        </p:txBody>
      </p:sp>
      <p:sp>
        <p:nvSpPr>
          <p:cNvPr name="Freeform 10" id="10"/>
          <p:cNvSpPr/>
          <p:nvPr/>
        </p:nvSpPr>
        <p:spPr>
          <a:xfrm flipH="false" flipV="false" rot="0">
            <a:off x="1696354" y="8799944"/>
            <a:ext cx="665507" cy="813397"/>
          </a:xfrm>
          <a:custGeom>
            <a:avLst/>
            <a:gdLst/>
            <a:ahLst/>
            <a:cxnLst/>
            <a:rect r="r" b="b" t="t" l="l"/>
            <a:pathLst>
              <a:path h="813397" w="665507">
                <a:moveTo>
                  <a:pt x="0" y="0"/>
                </a:moveTo>
                <a:lnTo>
                  <a:pt x="665507" y="0"/>
                </a:lnTo>
                <a:lnTo>
                  <a:pt x="665507" y="813397"/>
                </a:lnTo>
                <a:lnTo>
                  <a:pt x="0" y="81339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1" id="11"/>
          <p:cNvSpPr/>
          <p:nvPr/>
        </p:nvSpPr>
        <p:spPr>
          <a:xfrm flipH="false" flipV="false" rot="0">
            <a:off x="15500066" y="8774975"/>
            <a:ext cx="863335" cy="863335"/>
          </a:xfrm>
          <a:custGeom>
            <a:avLst/>
            <a:gdLst/>
            <a:ahLst/>
            <a:cxnLst/>
            <a:rect r="r" b="b" t="t" l="l"/>
            <a:pathLst>
              <a:path h="863335" w="863335">
                <a:moveTo>
                  <a:pt x="0" y="0"/>
                </a:moveTo>
                <a:lnTo>
                  <a:pt x="863335" y="0"/>
                </a:lnTo>
                <a:lnTo>
                  <a:pt x="863335" y="863335"/>
                </a:lnTo>
                <a:lnTo>
                  <a:pt x="0" y="863335"/>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2" id="12"/>
          <p:cNvSpPr txBox="true"/>
          <p:nvPr/>
        </p:nvSpPr>
        <p:spPr>
          <a:xfrm rot="0">
            <a:off x="1128163" y="1743364"/>
            <a:ext cx="16031674" cy="7993024"/>
          </a:xfrm>
          <a:prstGeom prst="rect">
            <a:avLst/>
          </a:prstGeom>
        </p:spPr>
        <p:txBody>
          <a:bodyPr anchor="t" rtlCol="false" tIns="0" lIns="0" bIns="0" rIns="0">
            <a:spAutoFit/>
          </a:bodyPr>
          <a:lstStyle/>
          <a:p>
            <a:pPr algn="just" rtl="true">
              <a:lnSpc>
                <a:spcPts val="3064"/>
              </a:lnSpc>
            </a:pPr>
            <a:r>
              <a:rPr lang="en-US" b="true" sz="2189">
                <a:solidFill>
                  <a:srgbClr val="000000"/>
                </a:solidFill>
                <a:latin typeface="Roboto Bold"/>
                <a:ea typeface="Roboto Bold"/>
                <a:cs typeface="Roboto Bold"/>
                <a:sym typeface="Roboto Bold"/>
              </a:rPr>
              <a:t>1</a:t>
            </a:r>
            <a:r>
              <a:rPr lang="ar-EG" b="true" sz="2189">
                <a:solidFill>
                  <a:srgbClr val="000000"/>
                </a:solidFill>
                <a:latin typeface="Roboto Bold"/>
                <a:ea typeface="Roboto Bold"/>
                <a:cs typeface="Roboto Bold"/>
                <a:sym typeface="Roboto Bold"/>
                <a:rtl val="true"/>
              </a:rPr>
              <a:t>. مقدمة حول مكتبة البنية التحتية المعلوماتية وإدارة خدمات تكنولوجيا المعلومات (</a:t>
            </a:r>
            <a:r>
              <a:rPr lang="en-US" b="true" sz="2189">
                <a:solidFill>
                  <a:srgbClr val="000000"/>
                </a:solidFill>
                <a:latin typeface="Roboto Bold"/>
                <a:ea typeface="Roboto Bold"/>
                <a:cs typeface="Roboto Bold"/>
                <a:sym typeface="Roboto Bold"/>
              </a:rPr>
              <a:t>ITSM</a:t>
            </a:r>
            <a:r>
              <a:rPr lang="ar-EG" b="true" sz="2189">
                <a:solidFill>
                  <a:srgbClr val="000000"/>
                </a:solidFill>
                <a:latin typeface="Roboto Bold"/>
                <a:ea typeface="Roboto Bold"/>
                <a:cs typeface="Roboto Bold"/>
                <a:sym typeface="Roboto Bold"/>
                <a:rtl val="true"/>
              </a:rPr>
              <a:t>)</a:t>
            </a:r>
          </a:p>
          <a:p>
            <a:pPr algn="just" rtl="true">
              <a:lnSpc>
                <a:spcPts val="3064"/>
              </a:lnSpc>
            </a:pPr>
            <a:r>
              <a:rPr lang="ar-EG" b="true" sz="2189">
                <a:solidFill>
                  <a:srgbClr val="000000"/>
                </a:solidFill>
                <a:latin typeface="Roboto Bold"/>
                <a:ea typeface="Roboto Bold"/>
                <a:cs typeface="Roboto Bold"/>
                <a:sym typeface="Roboto Bold"/>
                <a:rtl val="true"/>
              </a:rPr>
              <a:t>نظرة عامة على مكتبة البنية التحتية المعلوماتية ودورها في إدارة خدمات تكنولوجيا المعلومات، مع التركيز على المفاهيم والمبادئ الأساسية لإدارة خدمات تكنولوجيا المعلومات.</a:t>
            </a:r>
          </a:p>
          <a:p>
            <a:pPr algn="just" rtl="true">
              <a:lnSpc>
                <a:spcPts val="3064"/>
              </a:lnSpc>
            </a:pPr>
            <a:r>
              <a:rPr lang="en-US" b="true" sz="2189">
                <a:solidFill>
                  <a:srgbClr val="000000"/>
                </a:solidFill>
                <a:latin typeface="Roboto Bold"/>
                <a:ea typeface="Roboto Bold"/>
                <a:cs typeface="Roboto Bold"/>
                <a:sym typeface="Roboto Bold"/>
              </a:rPr>
              <a:t>2</a:t>
            </a:r>
            <a:r>
              <a:rPr lang="ar-EG" b="true" sz="2189">
                <a:solidFill>
                  <a:srgbClr val="000000"/>
                </a:solidFill>
                <a:latin typeface="Roboto Bold"/>
                <a:ea typeface="Roboto Bold"/>
                <a:cs typeface="Roboto Bold"/>
                <a:sym typeface="Roboto Bold"/>
                <a:rtl val="true"/>
              </a:rPr>
              <a:t>. دورة حياة الخدمة في مكتبة البنية التحتية المعلوماتية</a:t>
            </a:r>
          </a:p>
          <a:p>
            <a:pPr algn="just" rtl="true">
              <a:lnSpc>
                <a:spcPts val="3064"/>
              </a:lnSpc>
            </a:pPr>
            <a:r>
              <a:rPr lang="ar-EG" b="true" sz="2189">
                <a:solidFill>
                  <a:srgbClr val="000000"/>
                </a:solidFill>
                <a:latin typeface="Roboto Bold"/>
                <a:ea typeface="Roboto Bold"/>
                <a:cs typeface="Roboto Bold"/>
                <a:sym typeface="Roboto Bold"/>
                <a:rtl val="true"/>
              </a:rPr>
              <a:t>فهم المراحل الخمس لدورة حياة الخدمة في مكتبة البنية التحتية المعلوماتية: استراتيجية الخدمة، تصميم الخدمة، انتقال الخدمة، تشغيل الخدمة، والتحسين المستمر للخدمات (</a:t>
            </a:r>
            <a:r>
              <a:rPr lang="en-US" b="true" sz="2189">
                <a:solidFill>
                  <a:srgbClr val="000000"/>
                </a:solidFill>
                <a:latin typeface="Roboto Bold"/>
                <a:ea typeface="Roboto Bold"/>
                <a:cs typeface="Roboto Bold"/>
                <a:sym typeface="Roboto Bold"/>
              </a:rPr>
              <a:t>CSI</a:t>
            </a:r>
            <a:r>
              <a:rPr lang="ar-EG" b="true" sz="2189">
                <a:solidFill>
                  <a:srgbClr val="000000"/>
                </a:solidFill>
                <a:latin typeface="Roboto Bold"/>
                <a:ea typeface="Roboto Bold"/>
                <a:cs typeface="Roboto Bold"/>
                <a:sym typeface="Roboto Bold"/>
                <a:rtl val="true"/>
              </a:rPr>
              <a:t>).</a:t>
            </a:r>
          </a:p>
          <a:p>
            <a:pPr algn="just" rtl="true">
              <a:lnSpc>
                <a:spcPts val="3064"/>
              </a:lnSpc>
            </a:pPr>
            <a:r>
              <a:rPr lang="en-US" b="true" sz="2189">
                <a:solidFill>
                  <a:srgbClr val="000000"/>
                </a:solidFill>
                <a:latin typeface="Roboto Bold"/>
                <a:ea typeface="Roboto Bold"/>
                <a:cs typeface="Roboto Bold"/>
                <a:sym typeface="Roboto Bold"/>
              </a:rPr>
              <a:t>3</a:t>
            </a:r>
            <a:r>
              <a:rPr lang="ar-EG" b="true" sz="2189">
                <a:solidFill>
                  <a:srgbClr val="000000"/>
                </a:solidFill>
                <a:latin typeface="Roboto Bold"/>
                <a:ea typeface="Roboto Bold"/>
                <a:cs typeface="Roboto Bold"/>
                <a:sym typeface="Roboto Bold"/>
                <a:rtl val="true"/>
              </a:rPr>
              <a:t>. استراتيجية الخدمة وإدارة محفظة الخدمات</a:t>
            </a:r>
          </a:p>
          <a:p>
            <a:pPr algn="just" rtl="true">
              <a:lnSpc>
                <a:spcPts val="3064"/>
              </a:lnSpc>
            </a:pPr>
            <a:r>
              <a:rPr lang="ar-EG" b="true" sz="2189">
                <a:solidFill>
                  <a:srgbClr val="000000"/>
                </a:solidFill>
                <a:latin typeface="Roboto Bold"/>
                <a:ea typeface="Roboto Bold"/>
                <a:cs typeface="Roboto Bold"/>
                <a:sym typeface="Roboto Bold"/>
                <a:rtl val="true"/>
              </a:rPr>
              <a:t>مقدمة لإنشاء استراتيجية خدمة تتماشى مع أهداف الأعمال وإدارة محفظة الخدمات.</a:t>
            </a:r>
          </a:p>
          <a:p>
            <a:pPr algn="just" rtl="true">
              <a:lnSpc>
                <a:spcPts val="3064"/>
              </a:lnSpc>
            </a:pPr>
            <a:r>
              <a:rPr lang="en-US" b="true" sz="2189">
                <a:solidFill>
                  <a:srgbClr val="000000"/>
                </a:solidFill>
                <a:latin typeface="Roboto Bold"/>
                <a:ea typeface="Roboto Bold"/>
                <a:cs typeface="Roboto Bold"/>
                <a:sym typeface="Roboto Bold"/>
              </a:rPr>
              <a:t>4</a:t>
            </a:r>
            <a:r>
              <a:rPr lang="ar-EG" b="true" sz="2189">
                <a:solidFill>
                  <a:srgbClr val="000000"/>
                </a:solidFill>
                <a:latin typeface="Roboto Bold"/>
                <a:ea typeface="Roboto Bold"/>
                <a:cs typeface="Roboto Bold"/>
                <a:sym typeface="Roboto Bold"/>
                <a:rtl val="true"/>
              </a:rPr>
              <a:t>. تصميم الخدمة وإدارة السعة</a:t>
            </a:r>
          </a:p>
          <a:p>
            <a:pPr algn="just" rtl="true">
              <a:lnSpc>
                <a:spcPts val="3064"/>
              </a:lnSpc>
            </a:pPr>
            <a:r>
              <a:rPr lang="ar-EG" b="true" sz="2189">
                <a:solidFill>
                  <a:srgbClr val="000000"/>
                </a:solidFill>
                <a:latin typeface="Roboto Bold"/>
                <a:ea typeface="Roboto Bold"/>
                <a:cs typeface="Roboto Bold"/>
                <a:sym typeface="Roboto Bold"/>
                <a:rtl val="true"/>
              </a:rPr>
              <a:t>المفاهيم الأساسية في تصميم خدمات تكنولوجيا المعلومات التي تفي بمتطلبات العملاء، بما في ذلك إدارة السعة والتوافر.</a:t>
            </a:r>
          </a:p>
          <a:p>
            <a:pPr algn="just" rtl="true">
              <a:lnSpc>
                <a:spcPts val="3064"/>
              </a:lnSpc>
            </a:pPr>
            <a:r>
              <a:rPr lang="en-US" b="true" sz="2189">
                <a:solidFill>
                  <a:srgbClr val="000000"/>
                </a:solidFill>
                <a:latin typeface="Roboto Bold"/>
                <a:ea typeface="Roboto Bold"/>
                <a:cs typeface="Roboto Bold"/>
                <a:sym typeface="Roboto Bold"/>
              </a:rPr>
              <a:t>5</a:t>
            </a:r>
            <a:r>
              <a:rPr lang="ar-EG" b="true" sz="2189">
                <a:solidFill>
                  <a:srgbClr val="000000"/>
                </a:solidFill>
                <a:latin typeface="Roboto Bold"/>
                <a:ea typeface="Roboto Bold"/>
                <a:cs typeface="Roboto Bold"/>
                <a:sym typeface="Roboto Bold"/>
                <a:rtl val="true"/>
              </a:rPr>
              <a:t>. انتقال الخدمة وإدارة التغيير</a:t>
            </a:r>
          </a:p>
          <a:p>
            <a:pPr algn="just" rtl="true">
              <a:lnSpc>
                <a:spcPts val="3064"/>
              </a:lnSpc>
            </a:pPr>
            <a:r>
              <a:rPr lang="ar-EG" b="true" sz="2189">
                <a:solidFill>
                  <a:srgbClr val="000000"/>
                </a:solidFill>
                <a:latin typeface="Roboto Bold"/>
                <a:ea typeface="Roboto Bold"/>
                <a:cs typeface="Roboto Bold"/>
                <a:sym typeface="Roboto Bold"/>
                <a:rtl val="true"/>
              </a:rPr>
              <a:t>إدارة انتقال الخدمات من مرحلة التطوير إلى مرحلة التشغيل، مع التركيز على ممارسات إدارة التغيير الفعّالة.</a:t>
            </a:r>
          </a:p>
          <a:p>
            <a:pPr algn="just" rtl="true">
              <a:lnSpc>
                <a:spcPts val="3064"/>
              </a:lnSpc>
            </a:pPr>
            <a:r>
              <a:rPr lang="en-US" b="true" sz="2189">
                <a:solidFill>
                  <a:srgbClr val="000000"/>
                </a:solidFill>
                <a:latin typeface="Roboto Bold"/>
                <a:ea typeface="Roboto Bold"/>
                <a:cs typeface="Roboto Bold"/>
                <a:sym typeface="Roboto Bold"/>
              </a:rPr>
              <a:t>6</a:t>
            </a:r>
            <a:r>
              <a:rPr lang="ar-EG" b="true" sz="2189">
                <a:solidFill>
                  <a:srgbClr val="000000"/>
                </a:solidFill>
                <a:latin typeface="Roboto Bold"/>
                <a:ea typeface="Roboto Bold"/>
                <a:cs typeface="Roboto Bold"/>
                <a:sym typeface="Roboto Bold"/>
                <a:rtl val="true"/>
              </a:rPr>
              <a:t>. تشغيل الخدمة وإدارة الحوادث</a:t>
            </a:r>
          </a:p>
          <a:p>
            <a:pPr algn="just" rtl="true">
              <a:lnSpc>
                <a:spcPts val="3064"/>
              </a:lnSpc>
            </a:pPr>
            <a:r>
              <a:rPr lang="ar-EG" b="true" sz="2189">
                <a:solidFill>
                  <a:srgbClr val="000000"/>
                </a:solidFill>
                <a:latin typeface="Roboto Bold"/>
                <a:ea typeface="Roboto Bold"/>
                <a:cs typeface="Roboto Bold"/>
                <a:sym typeface="Roboto Bold"/>
                <a:rtl val="true"/>
              </a:rPr>
              <a:t>إدارة خدمات تكنولوجيا المعلومات اليومية، بما في ذلك إدارة الحوادث والحفاظ على جودة الخدمة.</a:t>
            </a:r>
          </a:p>
          <a:p>
            <a:pPr algn="just" rtl="true">
              <a:lnSpc>
                <a:spcPts val="3064"/>
              </a:lnSpc>
            </a:pPr>
            <a:r>
              <a:rPr lang="en-US" b="true" sz="2189">
                <a:solidFill>
                  <a:srgbClr val="000000"/>
                </a:solidFill>
                <a:latin typeface="Roboto Bold"/>
                <a:ea typeface="Roboto Bold"/>
                <a:cs typeface="Roboto Bold"/>
                <a:sym typeface="Roboto Bold"/>
              </a:rPr>
              <a:t>7</a:t>
            </a:r>
            <a:r>
              <a:rPr lang="ar-EG" b="true" sz="2189">
                <a:solidFill>
                  <a:srgbClr val="000000"/>
                </a:solidFill>
                <a:latin typeface="Roboto Bold"/>
                <a:ea typeface="Roboto Bold"/>
                <a:cs typeface="Roboto Bold"/>
                <a:sym typeface="Roboto Bold"/>
                <a:rtl val="true"/>
              </a:rPr>
              <a:t>. التحسين المستمر للخدمات (</a:t>
            </a:r>
            <a:r>
              <a:rPr lang="en-US" b="true" sz="2189">
                <a:solidFill>
                  <a:srgbClr val="000000"/>
                </a:solidFill>
                <a:latin typeface="Roboto Bold"/>
                <a:ea typeface="Roboto Bold"/>
                <a:cs typeface="Roboto Bold"/>
                <a:sym typeface="Roboto Bold"/>
              </a:rPr>
              <a:t>CSI</a:t>
            </a:r>
            <a:r>
              <a:rPr lang="ar-EG" b="true" sz="2189">
                <a:solidFill>
                  <a:srgbClr val="000000"/>
                </a:solidFill>
                <a:latin typeface="Roboto Bold"/>
                <a:ea typeface="Roboto Bold"/>
                <a:cs typeface="Roboto Bold"/>
                <a:sym typeface="Roboto Bold"/>
                <a:rtl val="true"/>
              </a:rPr>
              <a:t>)</a:t>
            </a:r>
          </a:p>
          <a:p>
            <a:pPr algn="just" rtl="true">
              <a:lnSpc>
                <a:spcPts val="3064"/>
              </a:lnSpc>
            </a:pPr>
            <a:r>
              <a:rPr lang="ar-EG" b="true" sz="2189">
                <a:solidFill>
                  <a:srgbClr val="000000"/>
                </a:solidFill>
                <a:latin typeface="Roboto Bold"/>
                <a:ea typeface="Roboto Bold"/>
                <a:cs typeface="Roboto Bold"/>
                <a:sym typeface="Roboto Bold"/>
                <a:rtl val="true"/>
              </a:rPr>
              <a:t>تقنيات لتحسين خدمات تكنولوجيا المعلومات على مدار الوقت، مع التركيز على الكفاءة والفعالية ومواءمة الأعمال.</a:t>
            </a:r>
          </a:p>
          <a:p>
            <a:pPr algn="just" rtl="true">
              <a:lnSpc>
                <a:spcPts val="3064"/>
              </a:lnSpc>
            </a:pPr>
            <a:r>
              <a:rPr lang="en-US" b="true" sz="2189">
                <a:solidFill>
                  <a:srgbClr val="000000"/>
                </a:solidFill>
                <a:latin typeface="Roboto Bold"/>
                <a:ea typeface="Roboto Bold"/>
                <a:cs typeface="Roboto Bold"/>
                <a:sym typeface="Roboto Bold"/>
              </a:rPr>
              <a:t>8</a:t>
            </a:r>
            <a:r>
              <a:rPr lang="ar-EG" b="true" sz="2189">
                <a:solidFill>
                  <a:srgbClr val="000000"/>
                </a:solidFill>
                <a:latin typeface="Roboto Bold"/>
                <a:ea typeface="Roboto Bold"/>
                <a:cs typeface="Roboto Bold"/>
                <a:sym typeface="Roboto Bold"/>
                <a:rtl val="true"/>
              </a:rPr>
              <a:t>. إدارة مستويات الخدمة (</a:t>
            </a:r>
            <a:r>
              <a:rPr lang="en-US" b="true" sz="2189">
                <a:solidFill>
                  <a:srgbClr val="000000"/>
                </a:solidFill>
                <a:latin typeface="Roboto Bold"/>
                <a:ea typeface="Roboto Bold"/>
                <a:cs typeface="Roboto Bold"/>
                <a:sym typeface="Roboto Bold"/>
              </a:rPr>
              <a:t>SLM</a:t>
            </a:r>
            <a:r>
              <a:rPr lang="ar-EG" b="true" sz="2189">
                <a:solidFill>
                  <a:srgbClr val="000000"/>
                </a:solidFill>
                <a:latin typeface="Roboto Bold"/>
                <a:ea typeface="Roboto Bold"/>
                <a:cs typeface="Roboto Bold"/>
                <a:sym typeface="Roboto Bold"/>
                <a:rtl val="true"/>
              </a:rPr>
              <a:t>) ومؤشرات الأداء الرئيسية (</a:t>
            </a:r>
            <a:r>
              <a:rPr lang="en-US" b="true" sz="2189">
                <a:solidFill>
                  <a:srgbClr val="000000"/>
                </a:solidFill>
                <a:latin typeface="Roboto Bold"/>
                <a:ea typeface="Roboto Bold"/>
                <a:cs typeface="Roboto Bold"/>
                <a:sym typeface="Roboto Bold"/>
              </a:rPr>
              <a:t>KPIs</a:t>
            </a:r>
            <a:r>
              <a:rPr lang="ar-EG" b="true" sz="2189">
                <a:solidFill>
                  <a:srgbClr val="000000"/>
                </a:solidFill>
                <a:latin typeface="Roboto Bold"/>
                <a:ea typeface="Roboto Bold"/>
                <a:cs typeface="Roboto Bold"/>
                <a:sym typeface="Roboto Bold"/>
                <a:rtl val="true"/>
              </a:rPr>
              <a:t>)</a:t>
            </a:r>
          </a:p>
          <a:p>
            <a:pPr algn="just" rtl="true">
              <a:lnSpc>
                <a:spcPts val="3064"/>
              </a:lnSpc>
            </a:pPr>
            <a:r>
              <a:rPr lang="ar-EG" b="true" sz="2189">
                <a:solidFill>
                  <a:srgbClr val="000000"/>
                </a:solidFill>
                <a:latin typeface="Roboto Bold"/>
                <a:ea typeface="Roboto Bold"/>
                <a:cs typeface="Roboto Bold"/>
                <a:sym typeface="Roboto Bold"/>
                <a:rtl val="true"/>
              </a:rPr>
              <a:t>تعريف وإدارة مستويات الخدمة، واستخدام مؤشرات الأداء الرئيسية لمراقبة وتحسين خدمات تكنولوجيا المعلومات.</a:t>
            </a:r>
          </a:p>
          <a:p>
            <a:pPr algn="just" rtl="true">
              <a:lnSpc>
                <a:spcPts val="3064"/>
              </a:lnSpc>
            </a:pPr>
          </a:p>
          <a:p>
            <a:pPr algn="just" rtl="true">
              <a:lnSpc>
                <a:spcPts val="3064"/>
              </a:lnSpc>
            </a:pPr>
          </a:p>
          <a:p>
            <a:pPr algn="just" rtl="true">
              <a:lnSpc>
                <a:spcPts val="3064"/>
              </a:lnSpc>
            </a:pPr>
          </a:p>
        </p:txBody>
      </p:sp>
    </p:spTree>
  </p:cSld>
  <p:clrMapOvr>
    <a:masterClrMapping/>
  </p:clrMapOvr>
</p:sld>
</file>

<file path=ppt/slides/slide9.xml><?xml version="1.0" encoding="utf-8"?>
<p:sld xmlns:p="http://schemas.openxmlformats.org/presentationml/2006/main" xmlns:a="http://schemas.openxmlformats.org/drawingml/2006/main">
  <p:cSld>
    <p:bg>
      <p:bgPr>
        <a:solidFill>
          <a:srgbClr val="F7F5F7"/>
        </a:solidFill>
      </p:bgPr>
    </p:bg>
    <p:spTree>
      <p:nvGrpSpPr>
        <p:cNvPr id="1" name=""/>
        <p:cNvGrpSpPr/>
        <p:nvPr/>
      </p:nvGrpSpPr>
      <p:grpSpPr>
        <a:xfrm>
          <a:off x="0" y="0"/>
          <a:ext cx="0" cy="0"/>
          <a:chOff x="0" y="0"/>
          <a:chExt cx="0" cy="0"/>
        </a:xfrm>
      </p:grpSpPr>
      <p:sp>
        <p:nvSpPr>
          <p:cNvPr name="TextBox 2" id="2"/>
          <p:cNvSpPr txBox="true"/>
          <p:nvPr/>
        </p:nvSpPr>
        <p:spPr>
          <a:xfrm rot="0">
            <a:off x="473905" y="1137576"/>
            <a:ext cx="17554025" cy="11306931"/>
          </a:xfrm>
          <a:prstGeom prst="rect">
            <a:avLst/>
          </a:prstGeom>
        </p:spPr>
        <p:txBody>
          <a:bodyPr anchor="t" rtlCol="false" tIns="0" lIns="0" bIns="0" rIns="0">
            <a:spAutoFit/>
          </a:bodyPr>
          <a:lstStyle/>
          <a:p>
            <a:pPr algn="l">
              <a:lnSpc>
                <a:spcPts val="2703"/>
              </a:lnSpc>
            </a:pPr>
            <a:r>
              <a:rPr lang="en-US" sz="1931" b="true">
                <a:solidFill>
                  <a:srgbClr val="000000"/>
                </a:solidFill>
                <a:latin typeface="Open Sauce Bold"/>
                <a:ea typeface="Open Sauce Bold"/>
                <a:cs typeface="Open Sauce Bold"/>
                <a:sym typeface="Open Sauce Bold"/>
              </a:rPr>
              <a:t>1. Understand the Core Principles of ITIL:</a:t>
            </a:r>
          </a:p>
          <a:p>
            <a:pPr algn="l">
              <a:lnSpc>
                <a:spcPts val="2703"/>
              </a:lnSpc>
            </a:pPr>
            <a:r>
              <a:rPr lang="en-US" sz="1931" b="true">
                <a:solidFill>
                  <a:srgbClr val="000000"/>
                </a:solidFill>
                <a:latin typeface="Open Sauce Bold"/>
                <a:ea typeface="Open Sauce Bold"/>
                <a:cs typeface="Open Sauce Bold"/>
                <a:sym typeface="Open Sauce Bold"/>
              </a:rPr>
              <a:t>To provide trainees with a solid understanding of ITIL’s core principles and how they can be applied to improve IT service management within organizations.</a:t>
            </a:r>
          </a:p>
          <a:p>
            <a:pPr algn="l">
              <a:lnSpc>
                <a:spcPts val="2703"/>
              </a:lnSpc>
            </a:pPr>
            <a:r>
              <a:rPr lang="en-US" sz="1931" b="true">
                <a:solidFill>
                  <a:srgbClr val="000000"/>
                </a:solidFill>
                <a:latin typeface="Open Sauce Bold"/>
                <a:ea typeface="Open Sauce Bold"/>
                <a:cs typeface="Open Sauce Bold"/>
                <a:sym typeface="Open Sauce Bold"/>
              </a:rPr>
              <a:t>2. Learn the ITIL Service Lifecycle:</a:t>
            </a:r>
          </a:p>
          <a:p>
            <a:pPr algn="l">
              <a:lnSpc>
                <a:spcPts val="2703"/>
              </a:lnSpc>
            </a:pPr>
            <a:r>
              <a:rPr lang="en-US" sz="1931" b="true">
                <a:solidFill>
                  <a:srgbClr val="000000"/>
                </a:solidFill>
                <a:latin typeface="Open Sauce Bold"/>
                <a:ea typeface="Open Sauce Bold"/>
                <a:cs typeface="Open Sauce Bold"/>
                <a:sym typeface="Open Sauce Bold"/>
              </a:rPr>
              <a:t>Equip trainees with the knowledge of the five stages of the ITIL service lifecycle: Service Strategy, Service Design, Service Transition, Service Operation, and Continual Service Improvement, and how they interconnect to deliver value.</a:t>
            </a:r>
          </a:p>
          <a:p>
            <a:pPr algn="l">
              <a:lnSpc>
                <a:spcPts val="2703"/>
              </a:lnSpc>
            </a:pPr>
            <a:r>
              <a:rPr lang="en-US" sz="1931" b="true">
                <a:solidFill>
                  <a:srgbClr val="000000"/>
                </a:solidFill>
                <a:latin typeface="Open Sauce Bold"/>
                <a:ea typeface="Open Sauce Bold"/>
                <a:cs typeface="Open Sauce Bold"/>
                <a:sym typeface="Open Sauce Bold"/>
              </a:rPr>
              <a:t>3. Develop Service Management Skills:</a:t>
            </a:r>
          </a:p>
          <a:p>
            <a:pPr algn="l">
              <a:lnSpc>
                <a:spcPts val="2703"/>
              </a:lnSpc>
            </a:pPr>
            <a:r>
              <a:rPr lang="en-US" sz="1931" b="true">
                <a:solidFill>
                  <a:srgbClr val="000000"/>
                </a:solidFill>
                <a:latin typeface="Open Sauce Bold"/>
                <a:ea typeface="Open Sauce Bold"/>
                <a:cs typeface="Open Sauce Bold"/>
                <a:sym typeface="Open Sauce Bold"/>
              </a:rPr>
              <a:t>Enable trainees to effectively manage IT services, focusing on service design, service delivery, and the integration of ITIL best practices in real-world scenarios.</a:t>
            </a:r>
          </a:p>
          <a:p>
            <a:pPr algn="l">
              <a:lnSpc>
                <a:spcPts val="2703"/>
              </a:lnSpc>
            </a:pPr>
            <a:r>
              <a:rPr lang="en-US" sz="1931" b="true">
                <a:solidFill>
                  <a:srgbClr val="000000"/>
                </a:solidFill>
                <a:latin typeface="Open Sauce Bold"/>
                <a:ea typeface="Open Sauce Bold"/>
                <a:cs typeface="Open Sauce Bold"/>
                <a:sym typeface="Open Sauce Bold"/>
              </a:rPr>
              <a:t>4. Improve Service Delivery and Quality:</a:t>
            </a:r>
          </a:p>
          <a:p>
            <a:pPr algn="l">
              <a:lnSpc>
                <a:spcPts val="2703"/>
              </a:lnSpc>
            </a:pPr>
            <a:r>
              <a:rPr lang="en-US" sz="1931" b="true">
                <a:solidFill>
                  <a:srgbClr val="000000"/>
                </a:solidFill>
                <a:latin typeface="Open Sauce Bold"/>
                <a:ea typeface="Open Sauce Bold"/>
                <a:cs typeface="Open Sauce Bold"/>
                <a:sym typeface="Open Sauce Bold"/>
              </a:rPr>
              <a:t>Teach trainees how to enhance service quality, optimize resources, and deliver IT services that align with business goals, thereby improving customer satisfaction.</a:t>
            </a:r>
          </a:p>
          <a:p>
            <a:pPr algn="l">
              <a:lnSpc>
                <a:spcPts val="2703"/>
              </a:lnSpc>
            </a:pPr>
            <a:r>
              <a:rPr lang="en-US" sz="1931" b="true">
                <a:solidFill>
                  <a:srgbClr val="000000"/>
                </a:solidFill>
                <a:latin typeface="Open Sauce Bold"/>
                <a:ea typeface="Open Sauce Bold"/>
                <a:cs typeface="Open Sauce Bold"/>
                <a:sym typeface="Open Sauce Bold"/>
              </a:rPr>
              <a:t>5. Master ITIL Processes and Functions:</a:t>
            </a:r>
          </a:p>
          <a:p>
            <a:pPr algn="l">
              <a:lnSpc>
                <a:spcPts val="2703"/>
              </a:lnSpc>
            </a:pPr>
            <a:r>
              <a:rPr lang="en-US" sz="1931" b="true">
                <a:solidFill>
                  <a:srgbClr val="000000"/>
                </a:solidFill>
                <a:latin typeface="Open Sauce Bold"/>
                <a:ea typeface="Open Sauce Bold"/>
                <a:cs typeface="Open Sauce Bold"/>
                <a:sym typeface="Open Sauce Bold"/>
              </a:rPr>
              <a:t>Provide trainees with in-depth knowledge of essential ITIL processes like Incident Management, Problem Management, Change Management, and Service Level Management.</a:t>
            </a:r>
          </a:p>
          <a:p>
            <a:pPr algn="l">
              <a:lnSpc>
                <a:spcPts val="2703"/>
              </a:lnSpc>
            </a:pPr>
            <a:r>
              <a:rPr lang="en-US" sz="1931" b="true">
                <a:solidFill>
                  <a:srgbClr val="000000"/>
                </a:solidFill>
                <a:latin typeface="Open Sauce Bold"/>
                <a:ea typeface="Open Sauce Bold"/>
                <a:cs typeface="Open Sauce Bold"/>
                <a:sym typeface="Open Sauce Bold"/>
              </a:rPr>
              <a:t>6. Implement ITIL Best Practices:</a:t>
            </a:r>
          </a:p>
          <a:p>
            <a:pPr algn="l">
              <a:lnSpc>
                <a:spcPts val="2703"/>
              </a:lnSpc>
            </a:pPr>
            <a:r>
              <a:rPr lang="en-US" sz="1931" b="true">
                <a:solidFill>
                  <a:srgbClr val="000000"/>
                </a:solidFill>
                <a:latin typeface="Open Sauce Bold"/>
                <a:ea typeface="Open Sauce Bold"/>
                <a:cs typeface="Open Sauce Bold"/>
                <a:sym typeface="Open Sauce Bold"/>
              </a:rPr>
              <a:t>Teach trainees how to implement ITIL best practices for service management, ensuring effective alignment with business objectives and compliance with global standards.</a:t>
            </a:r>
          </a:p>
          <a:p>
            <a:pPr algn="l">
              <a:lnSpc>
                <a:spcPts val="2703"/>
              </a:lnSpc>
            </a:pPr>
            <a:r>
              <a:rPr lang="en-US" sz="1931" b="true">
                <a:solidFill>
                  <a:srgbClr val="000000"/>
                </a:solidFill>
                <a:latin typeface="Open Sauce Bold"/>
                <a:ea typeface="Open Sauce Bold"/>
                <a:cs typeface="Open Sauce Bold"/>
                <a:sym typeface="Open Sauce Bold"/>
              </a:rPr>
              <a:t>7. Understand and Apply Service-Level Agreements (SLAs):</a:t>
            </a:r>
          </a:p>
          <a:p>
            <a:pPr algn="l">
              <a:lnSpc>
                <a:spcPts val="2703"/>
              </a:lnSpc>
            </a:pPr>
            <a:r>
              <a:rPr lang="en-US" sz="1931" b="true">
                <a:solidFill>
                  <a:srgbClr val="000000"/>
                </a:solidFill>
                <a:latin typeface="Open Sauce Bold"/>
                <a:ea typeface="Open Sauce Bold"/>
                <a:cs typeface="Open Sauce Bold"/>
                <a:sym typeface="Open Sauce Bold"/>
              </a:rPr>
              <a:t>Enable trainees to define, negotiate, and monitor SLAs, ensuring service commitments are met and customer expectations are achieved.</a:t>
            </a:r>
          </a:p>
          <a:p>
            <a:pPr algn="l">
              <a:lnSpc>
                <a:spcPts val="2703"/>
              </a:lnSpc>
            </a:pPr>
            <a:r>
              <a:rPr lang="en-US" sz="1931" b="true">
                <a:solidFill>
                  <a:srgbClr val="000000"/>
                </a:solidFill>
                <a:latin typeface="Open Sauce Bold"/>
                <a:ea typeface="Open Sauce Bold"/>
                <a:cs typeface="Open Sauce Bold"/>
                <a:sym typeface="Open Sauce Bold"/>
              </a:rPr>
              <a:t>8. Continuous Service Improvement:</a:t>
            </a:r>
          </a:p>
          <a:p>
            <a:pPr algn="l">
              <a:lnSpc>
                <a:spcPts val="2703"/>
              </a:lnSpc>
            </a:pPr>
            <a:r>
              <a:rPr lang="en-US" sz="1931" b="true">
                <a:solidFill>
                  <a:srgbClr val="000000"/>
                </a:solidFill>
                <a:latin typeface="Open Sauce Bold"/>
                <a:ea typeface="Open Sauce Bold"/>
                <a:cs typeface="Open Sauce Bold"/>
                <a:sym typeface="Open Sauce Bold"/>
              </a:rPr>
              <a:t>Empower trainees with techniques to continuously assess and improve IT services, ensuring that IT operations remain responsive to changing business needs.</a:t>
            </a:r>
          </a:p>
          <a:p>
            <a:pPr algn="l">
              <a:lnSpc>
                <a:spcPts val="2703"/>
              </a:lnSpc>
            </a:pPr>
            <a:r>
              <a:rPr lang="en-US" sz="1931" b="true">
                <a:solidFill>
                  <a:srgbClr val="000000"/>
                </a:solidFill>
                <a:latin typeface="Open Sauce Bold"/>
                <a:ea typeface="Open Sauce Bold"/>
                <a:cs typeface="Open Sauce Bold"/>
                <a:sym typeface="Open Sauce Bold"/>
              </a:rPr>
              <a:t>9. Prepare for ITIL Certification Exam:</a:t>
            </a:r>
          </a:p>
          <a:p>
            <a:pPr algn="l">
              <a:lnSpc>
                <a:spcPts val="2703"/>
              </a:lnSpc>
            </a:pPr>
            <a:r>
              <a:rPr lang="en-US" sz="1931" b="true">
                <a:solidFill>
                  <a:srgbClr val="000000"/>
                </a:solidFill>
                <a:latin typeface="Open Sauce Bold"/>
                <a:ea typeface="Open Sauce Bold"/>
                <a:cs typeface="Open Sauce Bold"/>
                <a:sym typeface="Open Sauce Bold"/>
              </a:rPr>
              <a:t>Provide comprehensive exam preparation, including practice exams, study resources, and tips, ensuring trainees are fully prepared to take the ITIL certification exam.</a:t>
            </a:r>
          </a:p>
          <a:p>
            <a:pPr algn="l">
              <a:lnSpc>
                <a:spcPts val="2703"/>
              </a:lnSpc>
            </a:pPr>
          </a:p>
          <a:p>
            <a:pPr algn="l">
              <a:lnSpc>
                <a:spcPts val="2703"/>
              </a:lnSpc>
            </a:pPr>
          </a:p>
          <a:p>
            <a:pPr algn="l">
              <a:lnSpc>
                <a:spcPts val="2703"/>
              </a:lnSpc>
            </a:pPr>
            <a:r>
              <a:rPr lang="en-US" sz="1931" b="true">
                <a:solidFill>
                  <a:srgbClr val="000000"/>
                </a:solidFill>
                <a:latin typeface="Open Sauce Bold"/>
                <a:ea typeface="Open Sauce Bold"/>
                <a:cs typeface="Open Sauce Bold"/>
                <a:sym typeface="Open Sauce Bold"/>
              </a:rPr>
              <a:t>10. Integrate ITIL with Other Frameworks:</a:t>
            </a:r>
          </a:p>
          <a:p>
            <a:pPr algn="l">
              <a:lnSpc>
                <a:spcPts val="2703"/>
              </a:lnSpc>
            </a:pPr>
            <a:r>
              <a:rPr lang="en-US" sz="1931" b="true">
                <a:solidFill>
                  <a:srgbClr val="000000"/>
                </a:solidFill>
                <a:latin typeface="Open Sauce Bold"/>
                <a:ea typeface="Open Sauce Bold"/>
                <a:cs typeface="Open Sauce Bold"/>
                <a:sym typeface="Open Sauce Bold"/>
              </a:rPr>
              <a:t>Teach trainees how to integrate ITIL with other frameworks like Agile and DevOps, enhancing overall IT service management and responsiveness to business demands.</a:t>
            </a:r>
          </a:p>
          <a:p>
            <a:pPr algn="l">
              <a:lnSpc>
                <a:spcPts val="2703"/>
              </a:lnSpc>
            </a:pPr>
          </a:p>
          <a:p>
            <a:pPr algn="l">
              <a:lnSpc>
                <a:spcPts val="2703"/>
              </a:lnSpc>
            </a:pPr>
          </a:p>
        </p:txBody>
      </p:sp>
      <p:sp>
        <p:nvSpPr>
          <p:cNvPr name="TextBox 3" id="3"/>
          <p:cNvSpPr txBox="true"/>
          <p:nvPr/>
        </p:nvSpPr>
        <p:spPr>
          <a:xfrm rot="0">
            <a:off x="473905" y="707142"/>
            <a:ext cx="5727937" cy="468534"/>
          </a:xfrm>
          <a:prstGeom prst="rect">
            <a:avLst/>
          </a:prstGeom>
        </p:spPr>
        <p:txBody>
          <a:bodyPr anchor="t" rtlCol="false" tIns="0" lIns="0" bIns="0" rIns="0">
            <a:spAutoFit/>
          </a:bodyPr>
          <a:lstStyle/>
          <a:p>
            <a:pPr algn="l">
              <a:lnSpc>
                <a:spcPts val="3253"/>
              </a:lnSpc>
            </a:pPr>
            <a:r>
              <a:rPr lang="en-US" sz="2853" spc="-205" b="true">
                <a:solidFill>
                  <a:srgbClr val="000000"/>
                </a:solidFill>
                <a:latin typeface="Open Sauce Bold"/>
                <a:ea typeface="Open Sauce Bold"/>
                <a:cs typeface="Open Sauce Bold"/>
                <a:sym typeface="Open Sauce Bold"/>
              </a:rPr>
              <a:t>Detailed Objectives of the Program:</a:t>
            </a:r>
          </a:p>
          <a:p>
            <a:pPr algn="l" marL="0" indent="0" lvl="0">
              <a:lnSpc>
                <a:spcPts val="436"/>
              </a:lnSpc>
              <a:spcBef>
                <a:spcPct val="0"/>
              </a:spcBef>
            </a:pPr>
          </a:p>
        </p:txBody>
      </p:sp>
      <p:grpSp>
        <p:nvGrpSpPr>
          <p:cNvPr name="Group 4" id="4"/>
          <p:cNvGrpSpPr/>
          <p:nvPr/>
        </p:nvGrpSpPr>
        <p:grpSpPr>
          <a:xfrm rot="0">
            <a:off x="-6271806" y="-7553463"/>
            <a:ext cx="8646264" cy="8646264"/>
            <a:chOff x="0" y="0"/>
            <a:chExt cx="812800" cy="812800"/>
          </a:xfrm>
        </p:grpSpPr>
        <p:sp>
          <p:nvSpPr>
            <p:cNvPr name="Freeform 5" id="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6" id="6"/>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grpSp>
        <p:nvGrpSpPr>
          <p:cNvPr name="Group 7" id="7"/>
          <p:cNvGrpSpPr/>
          <p:nvPr/>
        </p:nvGrpSpPr>
        <p:grpSpPr>
          <a:xfrm rot="0">
            <a:off x="15102834" y="9130512"/>
            <a:ext cx="4318004" cy="4318004"/>
            <a:chOff x="0" y="0"/>
            <a:chExt cx="812800" cy="812800"/>
          </a:xfrm>
        </p:grpSpPr>
        <p:sp>
          <p:nvSpPr>
            <p:cNvPr name="Freeform 8" id="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0000">
                <a:alpha val="0"/>
              </a:srgbClr>
            </a:solidFill>
            <a:ln w="9525" cap="sq">
              <a:solidFill>
                <a:srgbClr val="000000"/>
              </a:solidFill>
              <a:prstDash val="solid"/>
              <a:miter/>
            </a:ln>
          </p:spPr>
        </p:sp>
        <p:sp>
          <p:nvSpPr>
            <p:cNvPr name="TextBox 9" id="9"/>
            <p:cNvSpPr txBox="true"/>
            <p:nvPr/>
          </p:nvSpPr>
          <p:spPr>
            <a:xfrm>
              <a:off x="76200" y="38100"/>
              <a:ext cx="660400" cy="698500"/>
            </a:xfrm>
            <a:prstGeom prst="rect">
              <a:avLst/>
            </a:prstGeom>
          </p:spPr>
          <p:txBody>
            <a:bodyPr anchor="ctr" rtlCol="false" tIns="50800" lIns="50800" bIns="50800" rIns="50800"/>
            <a:lstStyle/>
            <a:p>
              <a:pPr algn="ctr">
                <a:lnSpc>
                  <a:spcPts val="2659"/>
                </a:lnSpc>
                <a:spcBef>
                  <a:spcPct val="0"/>
                </a:spcBef>
              </a:pP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DAGdb9MczbE</dc:identifier>
  <dcterms:modified xsi:type="dcterms:W3CDTF">2011-08-01T06:04:30Z</dcterms:modified>
  <cp:revision>1</cp:revision>
  <dc:title>ITIL (Information Technology Infrastructure Library)</dc:title>
</cp:coreProperties>
</file>