
<file path=[Content_Types].xml><?xml version="1.0" encoding="utf-8"?>
<Types xmlns="http://schemas.openxmlformats.org/package/2006/content-types">
  <Default ContentType="application/x-fontdata" Extension="fntdata"/>
  <Default ContentType="image/jpeg" Extension="jpeg"/>
  <Default ContentType="image/png" Extension="png"/>
  <Default ContentType="application/vnd.openxmlformats-package.relationships+xml" Extension="rels"/>
  <Default ContentType="image/svg+xml" Extension="svg"/>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embedTrueTypeFonts="true">
  <p:sldMasterIdLst>
    <p:sldMasterId id="2147483648" r:id="rId1"/>
  </p:sldMasterIdLst>
  <p:sldIdLst>
    <p:sldId id="256" r:id="rId6"/>
    <p:sldId id="257" r:id="rId7"/>
    <p:sldId id="258" r:id="rId8"/>
    <p:sldId id="259" r:id="rId9"/>
    <p:sldId id="260" r:id="rId10"/>
    <p:sldId id="261" r:id="rId11"/>
    <p:sldId id="262" r:id="rId12"/>
    <p:sldId id="263" r:id="rId13"/>
    <p:sldId id="264" r:id="rId14"/>
    <p:sldId id="265" r:id="rId15"/>
    <p:sldId id="266" r:id="rId16"/>
  </p:sldIdLst>
  <p:sldSz cx="18288000" cy="10287000"/>
  <p:notesSz cx="6858000" cy="9144000"/>
  <p:embeddedFontLst>
    <p:embeddedFont>
      <p:font typeface="Open Sauce Bold" charset="1" panose="00000800000000000000"/>
      <p:regular r:id="rId17"/>
    </p:embeddedFont>
    <p:embeddedFont>
      <p:font typeface="Open Sauce" charset="1" panose="00000500000000000000"/>
      <p:regular r:id="rId18"/>
    </p:embeddedFont>
    <p:embeddedFont>
      <p:font typeface="Arial Bold" charset="1" panose="020B0802020202020204"/>
      <p:regular r:id="rId19"/>
    </p:embeddedFont>
    <p:embeddedFont>
      <p:font typeface="Roboto" charset="1" panose="02000000000000000000"/>
      <p:regular r:id="rId20"/>
    </p:embeddedFont>
    <p:embeddedFont>
      <p:font typeface="Canva Sans Bold" charset="1" panose="020B0803030501040103"/>
      <p:regular r:id="rId21"/>
    </p:embeddedFont>
    <p:embeddedFont>
      <p:font typeface="Arial" charset="1" panose="020B0502020202020204"/>
      <p:regular r:id="rId22"/>
    </p:embeddedFont>
    <p:embeddedFont>
      <p:font typeface="Roboto Bold" charset="1" panose="02000000000000000000"/>
      <p:regular r:id="rId23"/>
    </p:embeddedFont>
    <p:embeddedFont>
      <p:font typeface="Canva Sans" charset="1" panose="020B0503030501040103"/>
      <p:regular r:id="rId24"/>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74" d="100"/>
          <a:sy n="74" d="100"/>
        </p:scale>
        <p:origin x="-10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5.xml" Type="http://schemas.openxmlformats.org/officeDocument/2006/relationships/slide"/><Relationship Id="rId11" Target="slides/slide6.xml" Type="http://schemas.openxmlformats.org/officeDocument/2006/relationships/slide"/><Relationship Id="rId12" Target="slides/slide7.xml" Type="http://schemas.openxmlformats.org/officeDocument/2006/relationships/slide"/><Relationship Id="rId13" Target="slides/slide8.xml" Type="http://schemas.openxmlformats.org/officeDocument/2006/relationships/slide"/><Relationship Id="rId14" Target="slides/slide9.xml" Type="http://schemas.openxmlformats.org/officeDocument/2006/relationships/slide"/><Relationship Id="rId15" Target="slides/slide10.xml" Type="http://schemas.openxmlformats.org/officeDocument/2006/relationships/slide"/><Relationship Id="rId16" Target="slides/slide11.xml" Type="http://schemas.openxmlformats.org/officeDocument/2006/relationships/slide"/><Relationship Id="rId17" Target="fonts/font17.fntdata" Type="http://schemas.openxmlformats.org/officeDocument/2006/relationships/font"/><Relationship Id="rId18" Target="fonts/font18.fntdata" Type="http://schemas.openxmlformats.org/officeDocument/2006/relationships/font"/><Relationship Id="rId19" Target="fonts/font19.fntdata" Type="http://schemas.openxmlformats.org/officeDocument/2006/relationships/font"/><Relationship Id="rId2" Target="presProps.xml" Type="http://schemas.openxmlformats.org/officeDocument/2006/relationships/presProps"/><Relationship Id="rId20" Target="fonts/font20.fntdata" Type="http://schemas.openxmlformats.org/officeDocument/2006/relationships/font"/><Relationship Id="rId21" Target="fonts/font21.fntdata" Type="http://schemas.openxmlformats.org/officeDocument/2006/relationships/font"/><Relationship Id="rId22" Target="fonts/font22.fntdata" Type="http://schemas.openxmlformats.org/officeDocument/2006/relationships/font"/><Relationship Id="rId23" Target="fonts/font23.fntdata" Type="http://schemas.openxmlformats.org/officeDocument/2006/relationships/font"/><Relationship Id="rId24" Target="fonts/font24.fntdata" Type="http://schemas.openxmlformats.org/officeDocument/2006/relationships/font"/><Relationship Id="rId3" Target="viewProps.xml" Type="http://schemas.openxmlformats.org/officeDocument/2006/relationships/viewProps"/><Relationship Id="rId4" Target="theme/theme1.xml" Type="http://schemas.openxmlformats.org/officeDocument/2006/relationships/theme"/><Relationship Id="rId5" Target="tableStyles.xml" Type="http://schemas.openxmlformats.org/officeDocument/2006/relationships/tableStyles"/><Relationship Id="rId6" Target="slides/slide1.xml" Type="http://schemas.openxmlformats.org/officeDocument/2006/relationships/slide"/><Relationship Id="rId7" Target="slides/slide2.xml" Type="http://schemas.openxmlformats.org/officeDocument/2006/relationships/slide"/><Relationship Id="rId8" Target="slides/slide3.xml" Type="http://schemas.openxmlformats.org/officeDocument/2006/relationships/slide"/><Relationship Id="rId9" Target="slides/slide4.xml" Type="http://schemas.openxmlformats.org/officeDocument/2006/relationships/slide"/></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png" Type="http://schemas.openxmlformats.org/officeDocument/2006/relationships/image"/><Relationship Id="rId4" Target="../media/image3.png" Type="http://schemas.openxmlformats.org/officeDocument/2006/relationships/image"/><Relationship Id="rId5" Target="../media/image4.png"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s>
</file>

<file path=ppt/slides/_rels/slide11.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1.png" Type="http://schemas.openxmlformats.org/officeDocument/2006/relationships/image"/><Relationship Id="rId3" Target="../media/image12.svg" Type="http://schemas.openxmlformats.org/officeDocument/2006/relationships/image"/><Relationship Id="rId4" Target="../media/image1.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s>
</file>

<file path=ppt/slides/_rels/slide7.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5.png" Type="http://schemas.openxmlformats.org/officeDocument/2006/relationships/image"/><Relationship Id="rId3" Target="../media/image6.svg" Type="http://schemas.openxmlformats.org/officeDocument/2006/relationships/image"/><Relationship Id="rId4" Target="../media/image7.png" Type="http://schemas.openxmlformats.org/officeDocument/2006/relationships/image"/><Relationship Id="rId5" Target="../media/image8.svg" Type="http://schemas.openxmlformats.org/officeDocument/2006/relationships/image"/><Relationship Id="rId6" Target="../media/image9.png" Type="http://schemas.openxmlformats.org/officeDocument/2006/relationships/image"/><Relationship Id="rId7" Target="../media/image10.svg" Type="http://schemas.openxmlformats.org/officeDocument/2006/relationships/image"/></Relationships>
</file>

<file path=ppt/slides/_rels/slide8.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5.png" Type="http://schemas.openxmlformats.org/officeDocument/2006/relationships/image"/><Relationship Id="rId3" Target="../media/image6.svg" Type="http://schemas.openxmlformats.org/officeDocument/2006/relationships/image"/><Relationship Id="rId4" Target="../media/image7.png" Type="http://schemas.openxmlformats.org/officeDocument/2006/relationships/image"/><Relationship Id="rId5" Target="../media/image8.svg" Type="http://schemas.openxmlformats.org/officeDocument/2006/relationships/image"/><Relationship Id="rId6" Target="../media/image9.png" Type="http://schemas.openxmlformats.org/officeDocument/2006/relationships/image"/><Relationship Id="rId7" Target="../media/image10.svg" Type="http://schemas.openxmlformats.org/officeDocument/2006/relationships/image"/></Relationships>
</file>

<file path=ppt/slides/_rels/slide9.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slide1.xml><?xml version="1.0" encoding="utf-8"?>
<p:sld xmlns:p="http://schemas.openxmlformats.org/presentationml/2006/main" xmlns:a="http://schemas.openxmlformats.org/drawingml/2006/main" xmlns:r="http://schemas.openxmlformats.org/officeDocument/2006/relationships">
  <p:cSld>
    <p:bg>
      <p:bgPr>
        <a:solidFill>
          <a:srgbClr val="E8EDEF"/>
        </a:solidFill>
      </p:bgPr>
    </p:bg>
    <p:spTree>
      <p:nvGrpSpPr>
        <p:cNvPr id="1" name=""/>
        <p:cNvGrpSpPr/>
        <p:nvPr/>
      </p:nvGrpSpPr>
      <p:grpSpPr>
        <a:xfrm>
          <a:off x="0" y="0"/>
          <a:ext cx="0" cy="0"/>
          <a:chOff x="0" y="0"/>
          <a:chExt cx="0" cy="0"/>
        </a:xfrm>
      </p:grpSpPr>
      <p:grpSp>
        <p:nvGrpSpPr>
          <p:cNvPr name="Group 2" id="2"/>
          <p:cNvGrpSpPr/>
          <p:nvPr/>
        </p:nvGrpSpPr>
        <p:grpSpPr>
          <a:xfrm rot="0">
            <a:off x="-3219084" y="-3221081"/>
            <a:ext cx="4422993" cy="4422993"/>
            <a:chOff x="0" y="0"/>
            <a:chExt cx="812800" cy="812800"/>
          </a:xfrm>
        </p:grpSpPr>
        <p:sp>
          <p:nvSpPr>
            <p:cNvPr name="Freeform 3" id="3"/>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4" id="4"/>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grpSp>
        <p:nvGrpSpPr>
          <p:cNvPr name="Group 5" id="5"/>
          <p:cNvGrpSpPr/>
          <p:nvPr/>
        </p:nvGrpSpPr>
        <p:grpSpPr>
          <a:xfrm rot="1714818">
            <a:off x="-1583873" y="8319094"/>
            <a:ext cx="2217298" cy="2217298"/>
            <a:chOff x="0" y="0"/>
            <a:chExt cx="812800" cy="812800"/>
          </a:xfrm>
        </p:grpSpPr>
        <p:sp>
          <p:nvSpPr>
            <p:cNvPr name="Freeform 6" id="6"/>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7" id="7"/>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grpSp>
        <p:nvGrpSpPr>
          <p:cNvPr name="Group 8" id="8"/>
          <p:cNvGrpSpPr/>
          <p:nvPr/>
        </p:nvGrpSpPr>
        <p:grpSpPr>
          <a:xfrm rot="0">
            <a:off x="17977928" y="6314554"/>
            <a:ext cx="4206275" cy="4206275"/>
            <a:chOff x="0" y="0"/>
            <a:chExt cx="812800" cy="812800"/>
          </a:xfrm>
        </p:grpSpPr>
        <p:sp>
          <p:nvSpPr>
            <p:cNvPr name="Freeform 9" id="9"/>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10" id="10"/>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grpSp>
        <p:nvGrpSpPr>
          <p:cNvPr name="Group 11" id="11"/>
          <p:cNvGrpSpPr/>
          <p:nvPr/>
        </p:nvGrpSpPr>
        <p:grpSpPr>
          <a:xfrm rot="0">
            <a:off x="12019868" y="9427743"/>
            <a:ext cx="2186172" cy="2186172"/>
            <a:chOff x="0" y="0"/>
            <a:chExt cx="812800" cy="812800"/>
          </a:xfrm>
        </p:grpSpPr>
        <p:sp>
          <p:nvSpPr>
            <p:cNvPr name="Freeform 12" id="12"/>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13" id="13"/>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grpSp>
        <p:nvGrpSpPr>
          <p:cNvPr name="Group 14" id="14"/>
          <p:cNvGrpSpPr/>
          <p:nvPr/>
        </p:nvGrpSpPr>
        <p:grpSpPr>
          <a:xfrm rot="0">
            <a:off x="17591083" y="-796215"/>
            <a:ext cx="1393835" cy="1393835"/>
            <a:chOff x="0" y="0"/>
            <a:chExt cx="812800" cy="812800"/>
          </a:xfrm>
        </p:grpSpPr>
        <p:sp>
          <p:nvSpPr>
            <p:cNvPr name="Freeform 15" id="15"/>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16" id="16"/>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sp>
        <p:nvSpPr>
          <p:cNvPr name="Freeform 17" id="17"/>
          <p:cNvSpPr/>
          <p:nvPr/>
        </p:nvSpPr>
        <p:spPr>
          <a:xfrm flipH="false" flipV="false" rot="0">
            <a:off x="8461960" y="114580"/>
            <a:ext cx="1871377" cy="1247097"/>
          </a:xfrm>
          <a:custGeom>
            <a:avLst/>
            <a:gdLst/>
            <a:ahLst/>
            <a:cxnLst/>
            <a:rect r="r" b="b" t="t" l="l"/>
            <a:pathLst>
              <a:path h="1247097" w="1871377">
                <a:moveTo>
                  <a:pt x="0" y="0"/>
                </a:moveTo>
                <a:lnTo>
                  <a:pt x="1871376" y="0"/>
                </a:lnTo>
                <a:lnTo>
                  <a:pt x="1871376" y="1247097"/>
                </a:lnTo>
                <a:lnTo>
                  <a:pt x="0" y="1247097"/>
                </a:lnTo>
                <a:lnTo>
                  <a:pt x="0" y="0"/>
                </a:lnTo>
                <a:close/>
              </a:path>
            </a:pathLst>
          </a:custGeom>
          <a:blipFill>
            <a:blip r:embed="rId2"/>
            <a:stretch>
              <a:fillRect l="0" t="0" r="0" b="0"/>
            </a:stretch>
          </a:blipFill>
        </p:spPr>
      </p:sp>
      <p:sp>
        <p:nvSpPr>
          <p:cNvPr name="Freeform 18" id="18"/>
          <p:cNvSpPr/>
          <p:nvPr/>
        </p:nvSpPr>
        <p:spPr>
          <a:xfrm flipH="false" flipV="false" rot="0">
            <a:off x="16432080" y="0"/>
            <a:ext cx="1855920" cy="1075076"/>
          </a:xfrm>
          <a:custGeom>
            <a:avLst/>
            <a:gdLst/>
            <a:ahLst/>
            <a:cxnLst/>
            <a:rect r="r" b="b" t="t" l="l"/>
            <a:pathLst>
              <a:path h="1075076" w="1855920">
                <a:moveTo>
                  <a:pt x="0" y="0"/>
                </a:moveTo>
                <a:lnTo>
                  <a:pt x="1855920" y="0"/>
                </a:lnTo>
                <a:lnTo>
                  <a:pt x="1855920" y="1075076"/>
                </a:lnTo>
                <a:lnTo>
                  <a:pt x="0" y="1075076"/>
                </a:lnTo>
                <a:lnTo>
                  <a:pt x="0" y="0"/>
                </a:lnTo>
                <a:close/>
              </a:path>
            </a:pathLst>
          </a:custGeom>
          <a:blipFill>
            <a:blip r:embed="rId3"/>
            <a:stretch>
              <a:fillRect l="0" t="0" r="0" b="0"/>
            </a:stretch>
          </a:blipFill>
        </p:spPr>
      </p:sp>
      <p:sp>
        <p:nvSpPr>
          <p:cNvPr name="Freeform 19" id="19"/>
          <p:cNvSpPr/>
          <p:nvPr/>
        </p:nvSpPr>
        <p:spPr>
          <a:xfrm flipH="false" flipV="false" rot="0">
            <a:off x="0" y="-7259"/>
            <a:ext cx="2363217" cy="1368936"/>
          </a:xfrm>
          <a:custGeom>
            <a:avLst/>
            <a:gdLst/>
            <a:ahLst/>
            <a:cxnLst/>
            <a:rect r="r" b="b" t="t" l="l"/>
            <a:pathLst>
              <a:path h="1368936" w="2363217">
                <a:moveTo>
                  <a:pt x="0" y="0"/>
                </a:moveTo>
                <a:lnTo>
                  <a:pt x="2363217" y="0"/>
                </a:lnTo>
                <a:lnTo>
                  <a:pt x="2363217" y="1368936"/>
                </a:lnTo>
                <a:lnTo>
                  <a:pt x="0" y="1368936"/>
                </a:lnTo>
                <a:lnTo>
                  <a:pt x="0" y="0"/>
                </a:lnTo>
                <a:close/>
              </a:path>
            </a:pathLst>
          </a:custGeom>
          <a:blipFill>
            <a:blip r:embed="rId4"/>
            <a:stretch>
              <a:fillRect l="0" t="0" r="0" b="0"/>
            </a:stretch>
          </a:blipFill>
        </p:spPr>
      </p:sp>
      <p:sp>
        <p:nvSpPr>
          <p:cNvPr name="Freeform 20" id="20"/>
          <p:cNvSpPr/>
          <p:nvPr/>
        </p:nvSpPr>
        <p:spPr>
          <a:xfrm flipH="false" flipV="false" rot="0">
            <a:off x="3132340" y="4118990"/>
            <a:ext cx="12530617" cy="4601086"/>
          </a:xfrm>
          <a:custGeom>
            <a:avLst/>
            <a:gdLst/>
            <a:ahLst/>
            <a:cxnLst/>
            <a:rect r="r" b="b" t="t" l="l"/>
            <a:pathLst>
              <a:path h="4601086" w="12530617">
                <a:moveTo>
                  <a:pt x="0" y="0"/>
                </a:moveTo>
                <a:lnTo>
                  <a:pt x="12530616" y="0"/>
                </a:lnTo>
                <a:lnTo>
                  <a:pt x="12530616" y="4601086"/>
                </a:lnTo>
                <a:lnTo>
                  <a:pt x="0" y="4601086"/>
                </a:lnTo>
                <a:lnTo>
                  <a:pt x="0" y="0"/>
                </a:lnTo>
                <a:close/>
              </a:path>
            </a:pathLst>
          </a:custGeom>
          <a:blipFill>
            <a:blip r:embed="rId5"/>
            <a:stretch>
              <a:fillRect l="0" t="0" r="0" b="0"/>
            </a:stretch>
          </a:blipFill>
        </p:spPr>
      </p:sp>
      <p:sp>
        <p:nvSpPr>
          <p:cNvPr name="TextBox 21" id="21"/>
          <p:cNvSpPr txBox="true"/>
          <p:nvPr/>
        </p:nvSpPr>
        <p:spPr>
          <a:xfrm rot="0">
            <a:off x="351028" y="1785161"/>
            <a:ext cx="13012093" cy="1466982"/>
          </a:xfrm>
          <a:prstGeom prst="rect">
            <a:avLst/>
          </a:prstGeom>
        </p:spPr>
        <p:txBody>
          <a:bodyPr anchor="t" rtlCol="false" tIns="0" lIns="0" bIns="0" rIns="0">
            <a:spAutoFit/>
          </a:bodyPr>
          <a:lstStyle/>
          <a:p>
            <a:pPr algn="l" marL="0" indent="0" lvl="0">
              <a:lnSpc>
                <a:spcPts val="5700"/>
              </a:lnSpc>
            </a:pPr>
            <a:r>
              <a:rPr lang="en-US" b="true" sz="5000" spc="-360">
                <a:solidFill>
                  <a:srgbClr val="000000"/>
                </a:solidFill>
                <a:latin typeface="Open Sauce Bold"/>
                <a:ea typeface="Open Sauce Bold"/>
                <a:cs typeface="Open Sauce Bold"/>
                <a:sym typeface="Open Sauce Bold"/>
              </a:rPr>
              <a:t>MOS (Microsoft Office Specialist) (e.g., Word, Excel, PowerPoint)</a:t>
            </a:r>
          </a:p>
        </p:txBody>
      </p:sp>
      <p:sp>
        <p:nvSpPr>
          <p:cNvPr name="TextBox 22" id="22"/>
          <p:cNvSpPr txBox="true"/>
          <p:nvPr/>
        </p:nvSpPr>
        <p:spPr>
          <a:xfrm rot="0">
            <a:off x="1108649" y="9710766"/>
            <a:ext cx="8097458" cy="290916"/>
          </a:xfrm>
          <a:prstGeom prst="rect">
            <a:avLst/>
          </a:prstGeom>
        </p:spPr>
        <p:txBody>
          <a:bodyPr anchor="t" rtlCol="false" tIns="0" lIns="0" bIns="0" rIns="0">
            <a:spAutoFit/>
          </a:bodyPr>
          <a:lstStyle/>
          <a:p>
            <a:pPr algn="l" marL="0" indent="0" lvl="0">
              <a:lnSpc>
                <a:spcPts val="2423"/>
              </a:lnSpc>
              <a:spcBef>
                <a:spcPct val="0"/>
              </a:spcBef>
            </a:pPr>
            <a:r>
              <a:rPr lang="en-US" sz="1731">
                <a:solidFill>
                  <a:srgbClr val="000000"/>
                </a:solidFill>
                <a:latin typeface="Open Sauce"/>
                <a:ea typeface="Open Sauce"/>
                <a:cs typeface="Open Sauce"/>
                <a:sym typeface="Open Sauce"/>
              </a:rPr>
              <a:t>MOS</a:t>
            </a:r>
          </a:p>
        </p:txBody>
      </p:sp>
      <p:sp>
        <p:nvSpPr>
          <p:cNvPr name="TextBox 23" id="23"/>
          <p:cNvSpPr txBox="true"/>
          <p:nvPr/>
        </p:nvSpPr>
        <p:spPr>
          <a:xfrm rot="0">
            <a:off x="14206040" y="9761017"/>
            <a:ext cx="3865552" cy="240665"/>
          </a:xfrm>
          <a:prstGeom prst="rect">
            <a:avLst/>
          </a:prstGeom>
        </p:spPr>
        <p:txBody>
          <a:bodyPr anchor="t" rtlCol="false" tIns="0" lIns="0" bIns="0" rIns="0">
            <a:spAutoFit/>
          </a:bodyPr>
          <a:lstStyle/>
          <a:p>
            <a:pPr algn="ctr" marL="0" indent="0" lvl="0">
              <a:lnSpc>
                <a:spcPts val="1960"/>
              </a:lnSpc>
              <a:spcBef>
                <a:spcPct val="0"/>
              </a:spcBef>
            </a:pPr>
            <a:r>
              <a:rPr lang="en-US" sz="1400">
                <a:solidFill>
                  <a:srgbClr val="000000"/>
                </a:solidFill>
                <a:latin typeface="Open Sauce"/>
                <a:ea typeface="Open Sauce"/>
                <a:cs typeface="Open Sauce"/>
                <a:sym typeface="Open Sauce"/>
              </a:rPr>
              <a:t>ADVACED-SYSTEMS-FOR-EDUCATION.COM</a:t>
            </a:r>
          </a:p>
        </p:txBody>
      </p:sp>
      <p:sp>
        <p:nvSpPr>
          <p:cNvPr name="TextBox 24" id="24"/>
          <p:cNvSpPr txBox="true"/>
          <p:nvPr/>
        </p:nvSpPr>
        <p:spPr>
          <a:xfrm rot="0">
            <a:off x="9136454" y="3455928"/>
            <a:ext cx="8841474" cy="676270"/>
          </a:xfrm>
          <a:prstGeom prst="rect">
            <a:avLst/>
          </a:prstGeom>
        </p:spPr>
        <p:txBody>
          <a:bodyPr anchor="t" rtlCol="false" tIns="0" lIns="0" bIns="0" rIns="0">
            <a:spAutoFit/>
          </a:bodyPr>
          <a:lstStyle/>
          <a:p>
            <a:pPr algn="r" rtl="true" marL="403734" indent="-201867" lvl="1">
              <a:lnSpc>
                <a:spcPts val="2618"/>
              </a:lnSpc>
              <a:buFont typeface="Arial"/>
              <a:buChar char="•"/>
            </a:pPr>
            <a:r>
              <a:rPr lang="ar-EG" b="true" sz="1870">
                <a:solidFill>
                  <a:srgbClr val="000000"/>
                </a:solidFill>
                <a:latin typeface="Arial Bold"/>
                <a:ea typeface="Arial Bold"/>
                <a:cs typeface="Arial Bold"/>
                <a:sym typeface="Arial Bold"/>
                <a:rtl val="true"/>
              </a:rPr>
              <a:t>مدة الدورة:</a:t>
            </a:r>
          </a:p>
          <a:p>
            <a:pPr algn="r">
              <a:lnSpc>
                <a:spcPts val="2618"/>
              </a:lnSpc>
            </a:pPr>
            <a:r>
              <a:rPr lang="en-US" b="true" sz="1870">
                <a:solidFill>
                  <a:srgbClr val="000000"/>
                </a:solidFill>
                <a:latin typeface="Arial Bold"/>
                <a:ea typeface="Arial Bold"/>
                <a:cs typeface="Arial Bold"/>
                <a:sym typeface="Arial Bold"/>
              </a:rPr>
              <a:t>20-30 </a:t>
            </a:r>
            <a:r>
              <a:rPr lang="ar-EG" b="true" sz="1870">
                <a:solidFill>
                  <a:srgbClr val="000000"/>
                </a:solidFill>
                <a:latin typeface="Arial Bold"/>
                <a:ea typeface="Arial Bold"/>
                <a:cs typeface="Arial Bold"/>
                <a:sym typeface="Arial Bold"/>
                <a:rtl val="true"/>
              </a:rPr>
              <a:t>ساعة</a:t>
            </a:r>
            <a:r>
              <a:rPr lang="en-US" b="true" sz="1870">
                <a:solidFill>
                  <a:srgbClr val="000000"/>
                </a:solidFill>
                <a:latin typeface="Arial Bold"/>
                <a:ea typeface="Arial Bold"/>
                <a:cs typeface="Arial Bold"/>
                <a:sym typeface="Arial Bold"/>
              </a:rPr>
              <a:t> </a:t>
            </a:r>
          </a:p>
        </p:txBody>
      </p:sp>
      <p:sp>
        <p:nvSpPr>
          <p:cNvPr name="TextBox 25" id="25"/>
          <p:cNvSpPr txBox="true"/>
          <p:nvPr/>
        </p:nvSpPr>
        <p:spPr>
          <a:xfrm rot="0">
            <a:off x="5990619" y="2572781"/>
            <a:ext cx="11774456" cy="838543"/>
          </a:xfrm>
          <a:prstGeom prst="rect">
            <a:avLst/>
          </a:prstGeom>
        </p:spPr>
        <p:txBody>
          <a:bodyPr anchor="t" rtlCol="false" tIns="0" lIns="0" bIns="0" rIns="0">
            <a:spAutoFit/>
          </a:bodyPr>
          <a:lstStyle/>
          <a:p>
            <a:pPr algn="r" rtl="true" marL="0" indent="0" lvl="0">
              <a:lnSpc>
                <a:spcPts val="5741"/>
              </a:lnSpc>
            </a:pPr>
            <a:r>
              <a:rPr lang="ar-EG" b="true" sz="5036" spc="-362">
                <a:solidFill>
                  <a:srgbClr val="000000"/>
                </a:solidFill>
                <a:latin typeface="Arial Bold"/>
                <a:ea typeface="Arial Bold"/>
                <a:cs typeface="Arial Bold"/>
                <a:sym typeface="Arial Bold"/>
                <a:rtl val="true"/>
              </a:rPr>
              <a:t>اخصائي مايكروسوفت اوفيس</a:t>
            </a:r>
          </a:p>
        </p:txBody>
      </p:sp>
      <p:sp>
        <p:nvSpPr>
          <p:cNvPr name="TextBox 26" id="26"/>
          <p:cNvSpPr txBox="true"/>
          <p:nvPr/>
        </p:nvSpPr>
        <p:spPr>
          <a:xfrm rot="0">
            <a:off x="470800" y="3194806"/>
            <a:ext cx="8841474" cy="638170"/>
          </a:xfrm>
          <a:prstGeom prst="rect">
            <a:avLst/>
          </a:prstGeom>
        </p:spPr>
        <p:txBody>
          <a:bodyPr anchor="t" rtlCol="false" tIns="0" lIns="0" bIns="0" rIns="0">
            <a:spAutoFit/>
          </a:bodyPr>
          <a:lstStyle/>
          <a:p>
            <a:pPr algn="l" marL="403734" indent="-201867" lvl="1">
              <a:lnSpc>
                <a:spcPts val="2618"/>
              </a:lnSpc>
              <a:buFont typeface="Arial"/>
              <a:buChar char="•"/>
            </a:pPr>
            <a:r>
              <a:rPr lang="en-US" b="true" sz="1870">
                <a:solidFill>
                  <a:srgbClr val="000000"/>
                </a:solidFill>
                <a:latin typeface="Open Sauce Bold"/>
                <a:ea typeface="Open Sauce Bold"/>
                <a:cs typeface="Open Sauce Bold"/>
                <a:sym typeface="Open Sauce Bold"/>
              </a:rPr>
              <a:t>Duration: </a:t>
            </a:r>
          </a:p>
          <a:p>
            <a:pPr algn="l" marL="403734" indent="-201867" lvl="1">
              <a:lnSpc>
                <a:spcPts val="2618"/>
              </a:lnSpc>
              <a:buFont typeface="Arial"/>
              <a:buChar char="•"/>
            </a:pPr>
            <a:r>
              <a:rPr lang="en-US" b="true" sz="1870">
                <a:solidFill>
                  <a:srgbClr val="000000"/>
                </a:solidFill>
                <a:latin typeface="Open Sauce Bold"/>
                <a:ea typeface="Open Sauce Bold"/>
                <a:cs typeface="Open Sauce Bold"/>
                <a:sym typeface="Open Sauce Bold"/>
              </a:rPr>
              <a:t>20-30 hours</a:t>
            </a:r>
          </a:p>
        </p:txBody>
      </p:sp>
    </p:spTree>
  </p:cSld>
  <p:clrMapOvr>
    <a:masterClrMapping/>
  </p:clrMapOvr>
</p:sld>
</file>

<file path=ppt/slides/slide10.xml><?xml version="1.0" encoding="utf-8"?>
<p:sld xmlns:p="http://schemas.openxmlformats.org/presentationml/2006/main" xmlns:a="http://schemas.openxmlformats.org/drawingml/2006/main" xmlns:r="http://schemas.openxmlformats.org/officeDocument/2006/relationships">
  <p:cSld>
    <p:bg>
      <p:bgPr>
        <a:solidFill>
          <a:srgbClr val="E8EDEF"/>
        </a:solidFill>
      </p:bgPr>
    </p:bg>
    <p:spTree>
      <p:nvGrpSpPr>
        <p:cNvPr id="1" name=""/>
        <p:cNvGrpSpPr/>
        <p:nvPr/>
      </p:nvGrpSpPr>
      <p:grpSpPr>
        <a:xfrm>
          <a:off x="0" y="0"/>
          <a:ext cx="0" cy="0"/>
          <a:chOff x="0" y="0"/>
          <a:chExt cx="0" cy="0"/>
        </a:xfrm>
      </p:grpSpPr>
      <p:grpSp>
        <p:nvGrpSpPr>
          <p:cNvPr name="Group 2" id="2"/>
          <p:cNvGrpSpPr/>
          <p:nvPr/>
        </p:nvGrpSpPr>
        <p:grpSpPr>
          <a:xfrm rot="0">
            <a:off x="16237521" y="9951183"/>
            <a:ext cx="4318004" cy="4318004"/>
            <a:chOff x="0" y="0"/>
            <a:chExt cx="812800" cy="812800"/>
          </a:xfrm>
        </p:grpSpPr>
        <p:sp>
          <p:nvSpPr>
            <p:cNvPr name="Freeform 3" id="3"/>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4" id="4"/>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grpSp>
        <p:nvGrpSpPr>
          <p:cNvPr name="Group 5" id="5"/>
          <p:cNvGrpSpPr/>
          <p:nvPr/>
        </p:nvGrpSpPr>
        <p:grpSpPr>
          <a:xfrm rot="0">
            <a:off x="-1449633" y="8649074"/>
            <a:ext cx="2236783" cy="2236783"/>
            <a:chOff x="0" y="0"/>
            <a:chExt cx="812800" cy="812800"/>
          </a:xfrm>
        </p:grpSpPr>
        <p:sp>
          <p:nvSpPr>
            <p:cNvPr name="Freeform 6" id="6"/>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7" id="7"/>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grpSp>
        <p:nvGrpSpPr>
          <p:cNvPr name="Group 8" id="8"/>
          <p:cNvGrpSpPr/>
          <p:nvPr/>
        </p:nvGrpSpPr>
        <p:grpSpPr>
          <a:xfrm rot="0">
            <a:off x="-6072187" y="-7032487"/>
            <a:ext cx="8646264" cy="8646264"/>
            <a:chOff x="0" y="0"/>
            <a:chExt cx="812800" cy="812800"/>
          </a:xfrm>
        </p:grpSpPr>
        <p:sp>
          <p:nvSpPr>
            <p:cNvPr name="Freeform 9" id="9"/>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10" id="10"/>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sp>
        <p:nvSpPr>
          <p:cNvPr name="Freeform 11" id="11"/>
          <p:cNvSpPr/>
          <p:nvPr/>
        </p:nvSpPr>
        <p:spPr>
          <a:xfrm flipH="false" flipV="false" rot="0">
            <a:off x="16416623" y="0"/>
            <a:ext cx="1871377" cy="1247097"/>
          </a:xfrm>
          <a:custGeom>
            <a:avLst/>
            <a:gdLst/>
            <a:ahLst/>
            <a:cxnLst/>
            <a:rect r="r" b="b" t="t" l="l"/>
            <a:pathLst>
              <a:path h="1247097" w="1871377">
                <a:moveTo>
                  <a:pt x="0" y="0"/>
                </a:moveTo>
                <a:lnTo>
                  <a:pt x="1871377" y="0"/>
                </a:lnTo>
                <a:lnTo>
                  <a:pt x="1871377" y="1247097"/>
                </a:lnTo>
                <a:lnTo>
                  <a:pt x="0" y="1247097"/>
                </a:lnTo>
                <a:lnTo>
                  <a:pt x="0" y="0"/>
                </a:lnTo>
                <a:close/>
              </a:path>
            </a:pathLst>
          </a:custGeom>
          <a:blipFill>
            <a:blip r:embed="rId2"/>
            <a:stretch>
              <a:fillRect l="0" t="0" r="0" b="0"/>
            </a:stretch>
          </a:blipFill>
        </p:spPr>
      </p:sp>
      <p:sp>
        <p:nvSpPr>
          <p:cNvPr name="TextBox 12" id="12"/>
          <p:cNvSpPr txBox="true"/>
          <p:nvPr/>
        </p:nvSpPr>
        <p:spPr>
          <a:xfrm rot="0">
            <a:off x="12269348" y="2644429"/>
            <a:ext cx="5488394" cy="401441"/>
          </a:xfrm>
          <a:prstGeom prst="rect">
            <a:avLst/>
          </a:prstGeom>
        </p:spPr>
        <p:txBody>
          <a:bodyPr anchor="t" rtlCol="false" tIns="0" lIns="0" bIns="0" rIns="0">
            <a:spAutoFit/>
          </a:bodyPr>
          <a:lstStyle/>
          <a:p>
            <a:pPr algn="r" rtl="true" marL="0" indent="0" lvl="0">
              <a:lnSpc>
                <a:spcPts val="3058"/>
              </a:lnSpc>
              <a:spcBef>
                <a:spcPct val="0"/>
              </a:spcBef>
            </a:pPr>
            <a:r>
              <a:rPr lang="ar-EG" b="true" sz="2682" spc="-193">
                <a:solidFill>
                  <a:srgbClr val="000000"/>
                </a:solidFill>
                <a:latin typeface="Roboto Bold"/>
                <a:ea typeface="Roboto Bold"/>
                <a:cs typeface="Roboto Bold"/>
                <a:sym typeface="Roboto Bold"/>
                <a:rtl val="true"/>
              </a:rPr>
              <a:t>الأهداف التفصيلية للبرنامج:</a:t>
            </a:r>
          </a:p>
        </p:txBody>
      </p:sp>
      <p:sp>
        <p:nvSpPr>
          <p:cNvPr name="TextBox 13" id="13"/>
          <p:cNvSpPr txBox="true"/>
          <p:nvPr/>
        </p:nvSpPr>
        <p:spPr>
          <a:xfrm rot="0">
            <a:off x="684020" y="3163356"/>
            <a:ext cx="17073722" cy="5485718"/>
          </a:xfrm>
          <a:prstGeom prst="rect">
            <a:avLst/>
          </a:prstGeom>
        </p:spPr>
        <p:txBody>
          <a:bodyPr anchor="t" rtlCol="false" tIns="0" lIns="0" bIns="0" rIns="0">
            <a:spAutoFit/>
          </a:bodyPr>
          <a:lstStyle/>
          <a:p>
            <a:pPr algn="just" rtl="true">
              <a:lnSpc>
                <a:spcPts val="2720"/>
              </a:lnSpc>
            </a:pPr>
            <a:r>
              <a:rPr lang="en-US" sz="1943">
                <a:solidFill>
                  <a:srgbClr val="000000"/>
                </a:solidFill>
                <a:latin typeface="Roboto"/>
                <a:ea typeface="Roboto"/>
                <a:cs typeface="Roboto"/>
                <a:sym typeface="Roboto"/>
              </a:rPr>
              <a:t>1</a:t>
            </a:r>
            <a:r>
              <a:rPr lang="ar-EG" sz="1943">
                <a:solidFill>
                  <a:srgbClr val="000000"/>
                </a:solidFill>
                <a:latin typeface="Roboto"/>
                <a:ea typeface="Roboto"/>
                <a:cs typeface="Roboto"/>
                <a:sym typeface="Roboto"/>
                <a:rtl val="true"/>
              </a:rPr>
              <a:t>. فهم الوظائف الأساسية لمجموعة مايكروسوفت أوفيس، بما في ذلك </a:t>
            </a:r>
            <a:r>
              <a:rPr lang="en-US" sz="1943">
                <a:solidFill>
                  <a:srgbClr val="000000"/>
                </a:solidFill>
                <a:latin typeface="Roboto"/>
                <a:ea typeface="Roboto"/>
                <a:cs typeface="Roboto"/>
                <a:sym typeface="Roboto"/>
              </a:rPr>
              <a:t>Word</a:t>
            </a:r>
            <a:r>
              <a:rPr lang="ar-EG" sz="1943">
                <a:solidFill>
                  <a:srgbClr val="000000"/>
                </a:solidFill>
                <a:latin typeface="Roboto"/>
                <a:ea typeface="Roboto"/>
                <a:cs typeface="Roboto"/>
                <a:sym typeface="Roboto"/>
                <a:rtl val="true"/>
              </a:rPr>
              <a:t> و</a:t>
            </a:r>
            <a:r>
              <a:rPr lang="en-US" sz="1943">
                <a:solidFill>
                  <a:srgbClr val="000000"/>
                </a:solidFill>
                <a:latin typeface="Roboto"/>
                <a:ea typeface="Roboto"/>
                <a:cs typeface="Roboto"/>
                <a:sym typeface="Roboto"/>
              </a:rPr>
              <a:t>Excel</a:t>
            </a:r>
            <a:r>
              <a:rPr lang="ar-EG" sz="1943">
                <a:solidFill>
                  <a:srgbClr val="000000"/>
                </a:solidFill>
                <a:latin typeface="Roboto"/>
                <a:ea typeface="Roboto"/>
                <a:cs typeface="Roboto"/>
                <a:sym typeface="Roboto"/>
                <a:rtl val="true"/>
              </a:rPr>
              <a:t> و</a:t>
            </a:r>
            <a:r>
              <a:rPr lang="en-US" sz="1943">
                <a:solidFill>
                  <a:srgbClr val="000000"/>
                </a:solidFill>
                <a:latin typeface="Roboto"/>
                <a:ea typeface="Roboto"/>
                <a:cs typeface="Roboto"/>
                <a:sym typeface="Roboto"/>
              </a:rPr>
              <a:t>PowerPoint</a:t>
            </a:r>
            <a:r>
              <a:rPr lang="ar-EG" sz="1943">
                <a:solidFill>
                  <a:srgbClr val="000000"/>
                </a:solidFill>
                <a:latin typeface="Roboto"/>
                <a:ea typeface="Roboto"/>
                <a:cs typeface="Roboto"/>
                <a:sym typeface="Roboto"/>
                <a:rtl val="true"/>
              </a:rPr>
              <a:t> و</a:t>
            </a:r>
            <a:r>
              <a:rPr lang="en-US" sz="1943">
                <a:solidFill>
                  <a:srgbClr val="000000"/>
                </a:solidFill>
                <a:latin typeface="Roboto"/>
                <a:ea typeface="Roboto"/>
                <a:cs typeface="Roboto"/>
                <a:sym typeface="Roboto"/>
              </a:rPr>
              <a:t>Outlook</a:t>
            </a:r>
            <a:r>
              <a:rPr lang="ar-EG" sz="1943">
                <a:solidFill>
                  <a:srgbClr val="000000"/>
                </a:solidFill>
                <a:latin typeface="Roboto"/>
                <a:ea typeface="Roboto"/>
                <a:cs typeface="Roboto"/>
                <a:sym typeface="Roboto"/>
                <a:rtl val="true"/>
              </a:rPr>
              <a:t> و</a:t>
            </a:r>
            <a:r>
              <a:rPr lang="en-US" sz="1943">
                <a:solidFill>
                  <a:srgbClr val="000000"/>
                </a:solidFill>
                <a:latin typeface="Roboto"/>
                <a:ea typeface="Roboto"/>
                <a:cs typeface="Roboto"/>
                <a:sym typeface="Roboto"/>
              </a:rPr>
              <a:t>Access</a:t>
            </a:r>
            <a:r>
              <a:rPr lang="ar-EG" sz="1943">
                <a:solidFill>
                  <a:srgbClr val="000000"/>
                </a:solidFill>
                <a:latin typeface="Roboto"/>
                <a:ea typeface="Roboto"/>
                <a:cs typeface="Roboto"/>
                <a:sym typeface="Roboto"/>
                <a:rtl val="true"/>
              </a:rPr>
              <a:t>.</a:t>
            </a:r>
          </a:p>
          <a:p>
            <a:pPr algn="just" rtl="true">
              <a:lnSpc>
                <a:spcPts val="2720"/>
              </a:lnSpc>
            </a:pPr>
            <a:r>
              <a:rPr lang="en-US" sz="1943">
                <a:solidFill>
                  <a:srgbClr val="000000"/>
                </a:solidFill>
                <a:latin typeface="Roboto"/>
                <a:ea typeface="Roboto"/>
                <a:cs typeface="Roboto"/>
                <a:sym typeface="Roboto"/>
              </a:rPr>
              <a:t>2</a:t>
            </a:r>
            <a:r>
              <a:rPr lang="ar-EG" sz="1943">
                <a:solidFill>
                  <a:srgbClr val="000000"/>
                </a:solidFill>
                <a:latin typeface="Roboto"/>
                <a:ea typeface="Roboto"/>
                <a:cs typeface="Roboto"/>
                <a:sym typeface="Roboto"/>
                <a:rtl val="true"/>
              </a:rPr>
              <a:t>. تعلم كيفية إنشاء، تعديل، تنسيق، والتعاون على مستندات </a:t>
            </a:r>
            <a:r>
              <a:rPr lang="en-US" sz="1943">
                <a:solidFill>
                  <a:srgbClr val="000000"/>
                </a:solidFill>
                <a:latin typeface="Roboto"/>
                <a:ea typeface="Roboto"/>
                <a:cs typeface="Roboto"/>
                <a:sym typeface="Roboto"/>
              </a:rPr>
              <a:t>Word</a:t>
            </a:r>
            <a:r>
              <a:rPr lang="ar-EG" sz="1943">
                <a:solidFill>
                  <a:srgbClr val="000000"/>
                </a:solidFill>
                <a:latin typeface="Roboto"/>
                <a:ea typeface="Roboto"/>
                <a:cs typeface="Roboto"/>
                <a:sym typeface="Roboto"/>
                <a:rtl val="true"/>
              </a:rPr>
              <a:t> باستخدام ميزات متقدمة مثل دمج المراسلات وحماية المستندات.</a:t>
            </a:r>
          </a:p>
          <a:p>
            <a:pPr algn="just" rtl="true">
              <a:lnSpc>
                <a:spcPts val="2720"/>
              </a:lnSpc>
            </a:pPr>
            <a:r>
              <a:rPr lang="en-US" sz="1943">
                <a:solidFill>
                  <a:srgbClr val="000000"/>
                </a:solidFill>
                <a:latin typeface="Roboto"/>
                <a:ea typeface="Roboto"/>
                <a:cs typeface="Roboto"/>
                <a:sym typeface="Roboto"/>
              </a:rPr>
              <a:t>3</a:t>
            </a:r>
            <a:r>
              <a:rPr lang="ar-EG" sz="1943">
                <a:solidFill>
                  <a:srgbClr val="000000"/>
                </a:solidFill>
                <a:latin typeface="Roboto"/>
                <a:ea typeface="Roboto"/>
                <a:cs typeface="Roboto"/>
                <a:sym typeface="Roboto"/>
                <a:rtl val="true"/>
              </a:rPr>
              <a:t>. إتقان استخدام </a:t>
            </a:r>
            <a:r>
              <a:rPr lang="en-US" sz="1943">
                <a:solidFill>
                  <a:srgbClr val="000000"/>
                </a:solidFill>
                <a:latin typeface="Roboto"/>
                <a:ea typeface="Roboto"/>
                <a:cs typeface="Roboto"/>
                <a:sym typeface="Roboto"/>
              </a:rPr>
              <a:t>Excel</a:t>
            </a:r>
            <a:r>
              <a:rPr lang="ar-EG" sz="1943">
                <a:solidFill>
                  <a:srgbClr val="000000"/>
                </a:solidFill>
                <a:latin typeface="Roboto"/>
                <a:ea typeface="Roboto"/>
                <a:cs typeface="Roboto"/>
                <a:sym typeface="Roboto"/>
                <a:rtl val="true"/>
              </a:rPr>
              <a:t> لإدارة البيانات، تطبيق الصيغ، إنشاء الرسوم البيانية، واستخدام الوظائف المتقدمة مثل الجداول المحورية والتنسيق الشرطي.</a:t>
            </a:r>
          </a:p>
          <a:p>
            <a:pPr algn="just" rtl="true">
              <a:lnSpc>
                <a:spcPts val="2720"/>
              </a:lnSpc>
            </a:pPr>
            <a:r>
              <a:rPr lang="en-US" sz="1943">
                <a:solidFill>
                  <a:srgbClr val="000000"/>
                </a:solidFill>
                <a:latin typeface="Roboto"/>
                <a:ea typeface="Roboto"/>
                <a:cs typeface="Roboto"/>
                <a:sym typeface="Roboto"/>
              </a:rPr>
              <a:t>4</a:t>
            </a:r>
            <a:r>
              <a:rPr lang="ar-EG" sz="1943">
                <a:solidFill>
                  <a:srgbClr val="000000"/>
                </a:solidFill>
                <a:latin typeface="Roboto"/>
                <a:ea typeface="Roboto"/>
                <a:cs typeface="Roboto"/>
                <a:sym typeface="Roboto"/>
                <a:rtl val="true"/>
              </a:rPr>
              <a:t>. إتقان </a:t>
            </a:r>
            <a:r>
              <a:rPr lang="en-US" sz="1943">
                <a:solidFill>
                  <a:srgbClr val="000000"/>
                </a:solidFill>
                <a:latin typeface="Roboto"/>
                <a:ea typeface="Roboto"/>
                <a:cs typeface="Roboto"/>
                <a:sym typeface="Roboto"/>
              </a:rPr>
              <a:t>PowerPoint</a:t>
            </a:r>
            <a:r>
              <a:rPr lang="ar-EG" sz="1943">
                <a:solidFill>
                  <a:srgbClr val="000000"/>
                </a:solidFill>
                <a:latin typeface="Roboto"/>
                <a:ea typeface="Roboto"/>
                <a:cs typeface="Roboto"/>
                <a:sym typeface="Roboto"/>
                <a:rtl val="true"/>
              </a:rPr>
              <a:t> لتصميم العروض التقديمية الاحترافية، بما في ذلك الرسوم المتحركة للشرائح، الانتقالات، ودمج الوسائط المتعددة.</a:t>
            </a:r>
          </a:p>
          <a:p>
            <a:pPr algn="just" rtl="true">
              <a:lnSpc>
                <a:spcPts val="2720"/>
              </a:lnSpc>
            </a:pPr>
            <a:r>
              <a:rPr lang="en-US" sz="1943">
                <a:solidFill>
                  <a:srgbClr val="000000"/>
                </a:solidFill>
                <a:latin typeface="Roboto"/>
                <a:ea typeface="Roboto"/>
                <a:cs typeface="Roboto"/>
                <a:sym typeface="Roboto"/>
              </a:rPr>
              <a:t>5</a:t>
            </a:r>
            <a:r>
              <a:rPr lang="ar-EG" sz="1943">
                <a:solidFill>
                  <a:srgbClr val="000000"/>
                </a:solidFill>
                <a:latin typeface="Roboto"/>
                <a:ea typeface="Roboto"/>
                <a:cs typeface="Roboto"/>
                <a:sym typeface="Roboto"/>
                <a:rtl val="true"/>
              </a:rPr>
              <a:t>. تطوير مهارات في إدارة البريد الإلكتروني، المهام، جهات الاتصال، والتقويمات باستخدام </a:t>
            </a:r>
            <a:r>
              <a:rPr lang="en-US" sz="1943">
                <a:solidFill>
                  <a:srgbClr val="000000"/>
                </a:solidFill>
                <a:latin typeface="Roboto"/>
                <a:ea typeface="Roboto"/>
                <a:cs typeface="Roboto"/>
                <a:sym typeface="Roboto"/>
              </a:rPr>
              <a:t>Microsoft Outlook</a:t>
            </a:r>
            <a:r>
              <a:rPr lang="ar-EG" sz="1943">
                <a:solidFill>
                  <a:srgbClr val="000000"/>
                </a:solidFill>
                <a:latin typeface="Roboto"/>
                <a:ea typeface="Roboto"/>
                <a:cs typeface="Roboto"/>
                <a:sym typeface="Roboto"/>
                <a:rtl val="true"/>
              </a:rPr>
              <a:t>.</a:t>
            </a:r>
          </a:p>
          <a:p>
            <a:pPr algn="just" rtl="true">
              <a:lnSpc>
                <a:spcPts val="2720"/>
              </a:lnSpc>
            </a:pPr>
            <a:r>
              <a:rPr lang="en-US" sz="1943">
                <a:solidFill>
                  <a:srgbClr val="000000"/>
                </a:solidFill>
                <a:latin typeface="Roboto"/>
                <a:ea typeface="Roboto"/>
                <a:cs typeface="Roboto"/>
                <a:sym typeface="Roboto"/>
              </a:rPr>
              <a:t>6</a:t>
            </a:r>
            <a:r>
              <a:rPr lang="ar-EG" sz="1943">
                <a:solidFill>
                  <a:srgbClr val="000000"/>
                </a:solidFill>
                <a:latin typeface="Roboto"/>
                <a:ea typeface="Roboto"/>
                <a:cs typeface="Roboto"/>
                <a:sym typeface="Roboto"/>
                <a:rtl val="true"/>
              </a:rPr>
              <a:t>. تعلم كيفية إنشاء وإدارة قواعد البيانات، النماذج، الاستعلامات، والتقارير في </a:t>
            </a:r>
            <a:r>
              <a:rPr lang="en-US" sz="1943">
                <a:solidFill>
                  <a:srgbClr val="000000"/>
                </a:solidFill>
                <a:latin typeface="Roboto"/>
                <a:ea typeface="Roboto"/>
                <a:cs typeface="Roboto"/>
                <a:sym typeface="Roboto"/>
              </a:rPr>
              <a:t>Microsoft Access</a:t>
            </a:r>
            <a:r>
              <a:rPr lang="ar-EG" sz="1943">
                <a:solidFill>
                  <a:srgbClr val="000000"/>
                </a:solidFill>
                <a:latin typeface="Roboto"/>
                <a:ea typeface="Roboto"/>
                <a:cs typeface="Roboto"/>
                <a:sym typeface="Roboto"/>
                <a:rtl val="true"/>
              </a:rPr>
              <a:t>.</a:t>
            </a:r>
          </a:p>
          <a:p>
            <a:pPr algn="just" rtl="true">
              <a:lnSpc>
                <a:spcPts val="2720"/>
              </a:lnSpc>
            </a:pPr>
            <a:r>
              <a:rPr lang="en-US" sz="1943">
                <a:solidFill>
                  <a:srgbClr val="000000"/>
                </a:solidFill>
                <a:latin typeface="Roboto"/>
                <a:ea typeface="Roboto"/>
                <a:cs typeface="Roboto"/>
                <a:sym typeface="Roboto"/>
              </a:rPr>
              <a:t>7</a:t>
            </a:r>
            <a:r>
              <a:rPr lang="ar-EG" sz="1943">
                <a:solidFill>
                  <a:srgbClr val="000000"/>
                </a:solidFill>
                <a:latin typeface="Roboto"/>
                <a:ea typeface="Roboto"/>
                <a:cs typeface="Roboto"/>
                <a:sym typeface="Roboto"/>
                <a:rtl val="true"/>
              </a:rPr>
              <a:t>. فهم كيفية استخدام </a:t>
            </a:r>
            <a:r>
              <a:rPr lang="en-US" sz="1943">
                <a:solidFill>
                  <a:srgbClr val="000000"/>
                </a:solidFill>
                <a:latin typeface="Roboto"/>
                <a:ea typeface="Roboto"/>
                <a:cs typeface="Roboto"/>
                <a:sym typeface="Roboto"/>
              </a:rPr>
              <a:t>OneNote</a:t>
            </a:r>
            <a:r>
              <a:rPr lang="ar-EG" sz="1943">
                <a:solidFill>
                  <a:srgbClr val="000000"/>
                </a:solidFill>
                <a:latin typeface="Roboto"/>
                <a:ea typeface="Roboto"/>
                <a:cs typeface="Roboto"/>
                <a:sym typeface="Roboto"/>
                <a:rtl val="true"/>
              </a:rPr>
              <a:t> لتنظيم وإدارة ومشاركة الملاحظات الرقمية.</a:t>
            </a:r>
          </a:p>
          <a:p>
            <a:pPr algn="just" rtl="true">
              <a:lnSpc>
                <a:spcPts val="2720"/>
              </a:lnSpc>
            </a:pPr>
            <a:r>
              <a:rPr lang="en-US" sz="1943">
                <a:solidFill>
                  <a:srgbClr val="000000"/>
                </a:solidFill>
                <a:latin typeface="Roboto"/>
                <a:ea typeface="Roboto"/>
                <a:cs typeface="Roboto"/>
                <a:sym typeface="Roboto"/>
              </a:rPr>
              <a:t>8</a:t>
            </a:r>
            <a:r>
              <a:rPr lang="ar-EG" sz="1943">
                <a:solidFill>
                  <a:srgbClr val="000000"/>
                </a:solidFill>
                <a:latin typeface="Roboto"/>
                <a:ea typeface="Roboto"/>
                <a:cs typeface="Roboto"/>
                <a:sym typeface="Roboto"/>
                <a:rtl val="true"/>
              </a:rPr>
              <a:t>. اكتساب المعرفة حول </a:t>
            </a:r>
            <a:r>
              <a:rPr lang="en-US" sz="1943">
                <a:solidFill>
                  <a:srgbClr val="000000"/>
                </a:solidFill>
                <a:latin typeface="Roboto"/>
                <a:ea typeface="Roboto"/>
                <a:cs typeface="Roboto"/>
                <a:sym typeface="Roboto"/>
              </a:rPr>
              <a:t>Microsoft Teams</a:t>
            </a:r>
            <a:r>
              <a:rPr lang="ar-EG" sz="1943">
                <a:solidFill>
                  <a:srgbClr val="000000"/>
                </a:solidFill>
                <a:latin typeface="Roboto"/>
                <a:ea typeface="Roboto"/>
                <a:cs typeface="Roboto"/>
                <a:sym typeface="Roboto"/>
                <a:rtl val="true"/>
              </a:rPr>
              <a:t> و </a:t>
            </a:r>
            <a:r>
              <a:rPr lang="en-US" sz="1943">
                <a:solidFill>
                  <a:srgbClr val="000000"/>
                </a:solidFill>
                <a:latin typeface="Roboto"/>
                <a:ea typeface="Roboto"/>
                <a:cs typeface="Roboto"/>
                <a:sym typeface="Roboto"/>
              </a:rPr>
              <a:t>SharePoint</a:t>
            </a:r>
            <a:r>
              <a:rPr lang="ar-EG" sz="1943">
                <a:solidFill>
                  <a:srgbClr val="000000"/>
                </a:solidFill>
                <a:latin typeface="Roboto"/>
                <a:ea typeface="Roboto"/>
                <a:cs typeface="Roboto"/>
                <a:sym typeface="Roboto"/>
                <a:rtl val="true"/>
              </a:rPr>
              <a:t> لتعزيز التعاون ومشاركة الوثائق بين الفرق.</a:t>
            </a:r>
          </a:p>
          <a:p>
            <a:pPr algn="just" rtl="true">
              <a:lnSpc>
                <a:spcPts val="2720"/>
              </a:lnSpc>
            </a:pPr>
            <a:r>
              <a:rPr lang="en-US" sz="1943">
                <a:solidFill>
                  <a:srgbClr val="000000"/>
                </a:solidFill>
                <a:latin typeface="Roboto"/>
                <a:ea typeface="Roboto"/>
                <a:cs typeface="Roboto"/>
                <a:sym typeface="Roboto"/>
              </a:rPr>
              <a:t>9</a:t>
            </a:r>
            <a:r>
              <a:rPr lang="ar-EG" sz="1943">
                <a:solidFill>
                  <a:srgbClr val="000000"/>
                </a:solidFill>
                <a:latin typeface="Roboto"/>
                <a:ea typeface="Roboto"/>
                <a:cs typeface="Roboto"/>
                <a:sym typeface="Roboto"/>
                <a:rtl val="true"/>
              </a:rPr>
              <a:t>. تعلم كيفية تأمين المستندات والبريد الإلكتروني من خلال حماية كلمة المرور وميزات الأمان الأخرى.</a:t>
            </a:r>
          </a:p>
          <a:p>
            <a:pPr algn="just" rtl="true">
              <a:lnSpc>
                <a:spcPts val="2720"/>
              </a:lnSpc>
            </a:pPr>
            <a:r>
              <a:rPr lang="en-US" sz="1943">
                <a:solidFill>
                  <a:srgbClr val="000000"/>
                </a:solidFill>
                <a:latin typeface="Roboto"/>
                <a:ea typeface="Roboto"/>
                <a:cs typeface="Roboto"/>
                <a:sym typeface="Roboto"/>
              </a:rPr>
              <a:t>10</a:t>
            </a:r>
            <a:r>
              <a:rPr lang="ar-EG" sz="1943">
                <a:solidFill>
                  <a:srgbClr val="000000"/>
                </a:solidFill>
                <a:latin typeface="Roboto"/>
                <a:ea typeface="Roboto"/>
                <a:cs typeface="Roboto"/>
                <a:sym typeface="Roboto"/>
                <a:rtl val="true"/>
              </a:rPr>
              <a:t>. فهم تكامل تطبيقات مايكروسوفت أوفيس لتبسيط سير العمل وزيادة الإنتاجية.</a:t>
            </a:r>
          </a:p>
          <a:p>
            <a:pPr algn="just" rtl="true">
              <a:lnSpc>
                <a:spcPts val="2720"/>
              </a:lnSpc>
            </a:pPr>
            <a:r>
              <a:rPr lang="en-US" sz="1943">
                <a:solidFill>
                  <a:srgbClr val="000000"/>
                </a:solidFill>
                <a:latin typeface="Roboto"/>
                <a:ea typeface="Roboto"/>
                <a:cs typeface="Roboto"/>
                <a:sym typeface="Roboto"/>
              </a:rPr>
              <a:t>11</a:t>
            </a:r>
            <a:r>
              <a:rPr lang="ar-EG" sz="1943">
                <a:solidFill>
                  <a:srgbClr val="000000"/>
                </a:solidFill>
                <a:latin typeface="Roboto"/>
                <a:ea typeface="Roboto"/>
                <a:cs typeface="Roboto"/>
                <a:sym typeface="Roboto"/>
                <a:rtl val="true"/>
              </a:rPr>
              <a:t>. استكشاف استخدام التخزين السحابي، بما في ذلك </a:t>
            </a:r>
            <a:r>
              <a:rPr lang="en-US" sz="1943">
                <a:solidFill>
                  <a:srgbClr val="000000"/>
                </a:solidFill>
                <a:latin typeface="Roboto"/>
                <a:ea typeface="Roboto"/>
                <a:cs typeface="Roboto"/>
                <a:sym typeface="Roboto"/>
              </a:rPr>
              <a:t>OneDrive</a:t>
            </a:r>
            <a:r>
              <a:rPr lang="ar-EG" sz="1943">
                <a:solidFill>
                  <a:srgbClr val="000000"/>
                </a:solidFill>
                <a:latin typeface="Roboto"/>
                <a:ea typeface="Roboto"/>
                <a:cs typeface="Roboto"/>
                <a:sym typeface="Roboto"/>
                <a:rtl val="true"/>
              </a:rPr>
              <a:t>، لمشاركة الملفات وإدارة الوثائق عبر الأجهزة.</a:t>
            </a:r>
          </a:p>
          <a:p>
            <a:pPr algn="just" rtl="true">
              <a:lnSpc>
                <a:spcPts val="2720"/>
              </a:lnSpc>
            </a:pPr>
            <a:r>
              <a:rPr lang="en-US" sz="1943">
                <a:solidFill>
                  <a:srgbClr val="000000"/>
                </a:solidFill>
                <a:latin typeface="Roboto"/>
                <a:ea typeface="Roboto"/>
                <a:cs typeface="Roboto"/>
                <a:sym typeface="Roboto"/>
              </a:rPr>
              <a:t>12</a:t>
            </a:r>
            <a:r>
              <a:rPr lang="ar-EG" sz="1943">
                <a:solidFill>
                  <a:srgbClr val="000000"/>
                </a:solidFill>
                <a:latin typeface="Roboto"/>
                <a:ea typeface="Roboto"/>
                <a:cs typeface="Roboto"/>
                <a:sym typeface="Roboto"/>
                <a:rtl val="true"/>
              </a:rPr>
              <a:t>. تطوير مهارات استخدام الماكروز لأتمتة المهام المتكررة داخل </a:t>
            </a:r>
            <a:r>
              <a:rPr lang="en-US" sz="1943">
                <a:solidFill>
                  <a:srgbClr val="000000"/>
                </a:solidFill>
                <a:latin typeface="Roboto"/>
                <a:ea typeface="Roboto"/>
                <a:cs typeface="Roboto"/>
                <a:sym typeface="Roboto"/>
              </a:rPr>
              <a:t>Excel</a:t>
            </a:r>
            <a:r>
              <a:rPr lang="ar-EG" sz="1943">
                <a:solidFill>
                  <a:srgbClr val="000000"/>
                </a:solidFill>
                <a:latin typeface="Roboto"/>
                <a:ea typeface="Roboto"/>
                <a:cs typeface="Roboto"/>
                <a:sym typeface="Roboto"/>
                <a:rtl val="true"/>
              </a:rPr>
              <a:t> وتطبيقات أوفيس الأخرى.</a:t>
            </a:r>
          </a:p>
          <a:p>
            <a:pPr algn="just" rtl="true">
              <a:lnSpc>
                <a:spcPts val="2720"/>
              </a:lnSpc>
            </a:pPr>
            <a:r>
              <a:rPr lang="en-US" sz="1943">
                <a:solidFill>
                  <a:srgbClr val="000000"/>
                </a:solidFill>
                <a:latin typeface="Roboto"/>
                <a:ea typeface="Roboto"/>
                <a:cs typeface="Roboto"/>
                <a:sym typeface="Roboto"/>
              </a:rPr>
              <a:t>13</a:t>
            </a:r>
            <a:r>
              <a:rPr lang="ar-EG" sz="1943">
                <a:solidFill>
                  <a:srgbClr val="000000"/>
                </a:solidFill>
                <a:latin typeface="Roboto"/>
                <a:ea typeface="Roboto"/>
                <a:cs typeface="Roboto"/>
                <a:sym typeface="Roboto"/>
                <a:rtl val="true"/>
              </a:rPr>
              <a:t>. فهم أفضل الممارسات لتنظيم وإدارة البيانات في </a:t>
            </a:r>
            <a:r>
              <a:rPr lang="en-US" sz="1943">
                <a:solidFill>
                  <a:srgbClr val="000000"/>
                </a:solidFill>
                <a:latin typeface="Roboto"/>
                <a:ea typeface="Roboto"/>
                <a:cs typeface="Roboto"/>
                <a:sym typeface="Roboto"/>
              </a:rPr>
              <a:t>Excel</a:t>
            </a:r>
            <a:r>
              <a:rPr lang="ar-EG" sz="1943">
                <a:solidFill>
                  <a:srgbClr val="000000"/>
                </a:solidFill>
                <a:latin typeface="Roboto"/>
                <a:ea typeface="Roboto"/>
                <a:cs typeface="Roboto"/>
                <a:sym typeface="Roboto"/>
                <a:rtl val="true"/>
              </a:rPr>
              <a:t> و </a:t>
            </a:r>
            <a:r>
              <a:rPr lang="en-US" sz="1943">
                <a:solidFill>
                  <a:srgbClr val="000000"/>
                </a:solidFill>
                <a:latin typeface="Roboto"/>
                <a:ea typeface="Roboto"/>
                <a:cs typeface="Roboto"/>
                <a:sym typeface="Roboto"/>
              </a:rPr>
              <a:t>Access</a:t>
            </a:r>
            <a:r>
              <a:rPr lang="ar-EG" sz="1943">
                <a:solidFill>
                  <a:srgbClr val="000000"/>
                </a:solidFill>
                <a:latin typeface="Roboto"/>
                <a:ea typeface="Roboto"/>
                <a:cs typeface="Roboto"/>
                <a:sym typeface="Roboto"/>
                <a:rtl val="true"/>
              </a:rPr>
              <a:t>.</a:t>
            </a:r>
          </a:p>
          <a:p>
            <a:pPr algn="just" rtl="true">
              <a:lnSpc>
                <a:spcPts val="2720"/>
              </a:lnSpc>
            </a:pPr>
            <a:r>
              <a:rPr lang="en-US" sz="1943">
                <a:solidFill>
                  <a:srgbClr val="000000"/>
                </a:solidFill>
                <a:latin typeface="Roboto"/>
                <a:ea typeface="Roboto"/>
                <a:cs typeface="Roboto"/>
                <a:sym typeface="Roboto"/>
              </a:rPr>
              <a:t>14</a:t>
            </a:r>
            <a:r>
              <a:rPr lang="ar-EG" sz="1943">
                <a:solidFill>
                  <a:srgbClr val="000000"/>
                </a:solidFill>
                <a:latin typeface="Roboto"/>
                <a:ea typeface="Roboto"/>
                <a:cs typeface="Roboto"/>
                <a:sym typeface="Roboto"/>
                <a:rtl val="true"/>
              </a:rPr>
              <a:t>. تحسين التعاون بين الفرق من خلال الاستخدام الفعّال لأدوات مايكروسوفت أوفيس لمشاركة الوثائق، التواصل، وإدارة المشاريع.</a:t>
            </a:r>
          </a:p>
          <a:p>
            <a:pPr algn="just" rtl="true">
              <a:lnSpc>
                <a:spcPts val="2720"/>
              </a:lnSpc>
            </a:pPr>
            <a:r>
              <a:rPr lang="en-US" sz="1943">
                <a:solidFill>
                  <a:srgbClr val="000000"/>
                </a:solidFill>
                <a:latin typeface="Roboto"/>
                <a:ea typeface="Roboto"/>
                <a:cs typeface="Roboto"/>
                <a:sym typeface="Roboto"/>
              </a:rPr>
              <a:t>15</a:t>
            </a:r>
            <a:r>
              <a:rPr lang="ar-EG" sz="1943">
                <a:solidFill>
                  <a:srgbClr val="000000"/>
                </a:solidFill>
                <a:latin typeface="Roboto"/>
                <a:ea typeface="Roboto"/>
                <a:cs typeface="Roboto"/>
                <a:sym typeface="Roboto"/>
                <a:rtl val="true"/>
              </a:rPr>
              <a:t>. بناء الثقة في استخدام أدوات مايكروسوفت أوفيس، مما يؤدي إلى زيادة الإنتاجية والكفاءة في البيئات المهنية.</a:t>
            </a:r>
          </a:p>
          <a:p>
            <a:pPr algn="just" rtl="true" marL="0" indent="0" lvl="0">
              <a:lnSpc>
                <a:spcPts val="2720"/>
              </a:lnSpc>
              <a:spcBef>
                <a:spcPct val="0"/>
              </a:spcBef>
            </a:pPr>
            <a:r>
              <a:rPr lang="en-US" sz="1943">
                <a:solidFill>
                  <a:srgbClr val="000000"/>
                </a:solidFill>
                <a:latin typeface="Roboto"/>
                <a:ea typeface="Roboto"/>
                <a:cs typeface="Roboto"/>
                <a:sym typeface="Roboto"/>
              </a:rPr>
              <a:t>16</a:t>
            </a:r>
            <a:r>
              <a:rPr lang="ar-EG" sz="1943">
                <a:solidFill>
                  <a:srgbClr val="000000"/>
                </a:solidFill>
                <a:latin typeface="Roboto"/>
                <a:ea typeface="Roboto"/>
                <a:cs typeface="Roboto"/>
                <a:sym typeface="Roboto"/>
                <a:rtl val="true"/>
              </a:rPr>
              <a:t>. الاستعداد لامتحان شهادة اخصائي مايكروسوفت أوفيس (</a:t>
            </a:r>
            <a:r>
              <a:rPr lang="en-US" sz="1943">
                <a:solidFill>
                  <a:srgbClr val="000000"/>
                </a:solidFill>
                <a:latin typeface="Roboto"/>
                <a:ea typeface="Roboto"/>
                <a:cs typeface="Roboto"/>
                <a:sym typeface="Roboto"/>
              </a:rPr>
              <a:t>MOS</a:t>
            </a:r>
            <a:r>
              <a:rPr lang="ar-EG" sz="1943">
                <a:solidFill>
                  <a:srgbClr val="000000"/>
                </a:solidFill>
                <a:latin typeface="Roboto"/>
                <a:ea typeface="Roboto"/>
                <a:cs typeface="Roboto"/>
                <a:sym typeface="Roboto"/>
                <a:rtl val="true"/>
              </a:rPr>
              <a:t>) من خلال إتقان الميزات والوظائف الرئيسية لتطبيقات مايكروسوفت أوفيس.</a:t>
            </a:r>
          </a:p>
        </p:txBody>
      </p:sp>
    </p:spTree>
  </p:cSld>
  <p:clrMapOvr>
    <a:masterClrMapping/>
  </p:clrMapOvr>
</p:sld>
</file>

<file path=ppt/slides/slide11.xml><?xml version="1.0" encoding="utf-8"?>
<p:sld xmlns:p="http://schemas.openxmlformats.org/presentationml/2006/main" xmlns:a="http://schemas.openxmlformats.org/drawingml/2006/main" xmlns:r="http://schemas.openxmlformats.org/officeDocument/2006/relationships">
  <p:cSld>
    <p:bg>
      <p:bgPr>
        <a:solidFill>
          <a:srgbClr val="E8EDEF"/>
        </a:solidFill>
      </p:bgPr>
    </p:bg>
    <p:spTree>
      <p:nvGrpSpPr>
        <p:cNvPr id="1" name=""/>
        <p:cNvGrpSpPr/>
        <p:nvPr/>
      </p:nvGrpSpPr>
      <p:grpSpPr>
        <a:xfrm>
          <a:off x="0" y="0"/>
          <a:ext cx="0" cy="0"/>
          <a:chOff x="0" y="0"/>
          <a:chExt cx="0" cy="0"/>
        </a:xfrm>
      </p:grpSpPr>
      <p:grpSp>
        <p:nvGrpSpPr>
          <p:cNvPr name="Group 2" id="2"/>
          <p:cNvGrpSpPr/>
          <p:nvPr/>
        </p:nvGrpSpPr>
        <p:grpSpPr>
          <a:xfrm rot="0">
            <a:off x="-2860340" y="-1997752"/>
            <a:ext cx="3649498" cy="3649498"/>
            <a:chOff x="0" y="0"/>
            <a:chExt cx="812800" cy="812800"/>
          </a:xfrm>
        </p:grpSpPr>
        <p:sp>
          <p:nvSpPr>
            <p:cNvPr name="Freeform 3" id="3"/>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4" id="4"/>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grpSp>
        <p:nvGrpSpPr>
          <p:cNvPr name="Group 5" id="5"/>
          <p:cNvGrpSpPr/>
          <p:nvPr/>
        </p:nvGrpSpPr>
        <p:grpSpPr>
          <a:xfrm rot="0">
            <a:off x="0" y="9294108"/>
            <a:ext cx="2236783" cy="2236783"/>
            <a:chOff x="0" y="0"/>
            <a:chExt cx="812800" cy="812800"/>
          </a:xfrm>
        </p:grpSpPr>
        <p:sp>
          <p:nvSpPr>
            <p:cNvPr name="Freeform 6" id="6"/>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7" id="7"/>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grpSp>
        <p:nvGrpSpPr>
          <p:cNvPr name="Group 8" id="8"/>
          <p:cNvGrpSpPr/>
          <p:nvPr/>
        </p:nvGrpSpPr>
        <p:grpSpPr>
          <a:xfrm rot="0">
            <a:off x="17643351" y="6647153"/>
            <a:ext cx="3378891" cy="3378891"/>
            <a:chOff x="0" y="0"/>
            <a:chExt cx="812800" cy="812800"/>
          </a:xfrm>
        </p:grpSpPr>
        <p:sp>
          <p:nvSpPr>
            <p:cNvPr name="Freeform 9" id="9"/>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10" id="10"/>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grpSp>
        <p:nvGrpSpPr>
          <p:cNvPr name="Group 11" id="11"/>
          <p:cNvGrpSpPr/>
          <p:nvPr/>
        </p:nvGrpSpPr>
        <p:grpSpPr>
          <a:xfrm rot="0">
            <a:off x="402535" y="7482142"/>
            <a:ext cx="17666804" cy="2527358"/>
            <a:chOff x="0" y="0"/>
            <a:chExt cx="4652985" cy="665642"/>
          </a:xfrm>
        </p:grpSpPr>
        <p:sp>
          <p:nvSpPr>
            <p:cNvPr name="Freeform 12" id="12"/>
            <p:cNvSpPr/>
            <p:nvPr/>
          </p:nvSpPr>
          <p:spPr>
            <a:xfrm flipH="false" flipV="false" rot="0">
              <a:off x="0" y="0"/>
              <a:ext cx="4652985" cy="665641"/>
            </a:xfrm>
            <a:custGeom>
              <a:avLst/>
              <a:gdLst/>
              <a:ahLst/>
              <a:cxnLst/>
              <a:rect r="r" b="b" t="t" l="l"/>
              <a:pathLst>
                <a:path h="665641" w="4652985">
                  <a:moveTo>
                    <a:pt x="11832" y="0"/>
                  </a:moveTo>
                  <a:lnTo>
                    <a:pt x="4641154" y="0"/>
                  </a:lnTo>
                  <a:cubicBezTo>
                    <a:pt x="4647688" y="0"/>
                    <a:pt x="4652985" y="5297"/>
                    <a:pt x="4652985" y="11832"/>
                  </a:cubicBezTo>
                  <a:lnTo>
                    <a:pt x="4652985" y="653810"/>
                  </a:lnTo>
                  <a:cubicBezTo>
                    <a:pt x="4652985" y="660344"/>
                    <a:pt x="4647688" y="665641"/>
                    <a:pt x="4641154" y="665641"/>
                  </a:cubicBezTo>
                  <a:lnTo>
                    <a:pt x="11832" y="665641"/>
                  </a:lnTo>
                  <a:cubicBezTo>
                    <a:pt x="5297" y="665641"/>
                    <a:pt x="0" y="660344"/>
                    <a:pt x="0" y="653810"/>
                  </a:cubicBezTo>
                  <a:lnTo>
                    <a:pt x="0" y="11832"/>
                  </a:lnTo>
                  <a:cubicBezTo>
                    <a:pt x="0" y="5297"/>
                    <a:pt x="5297" y="0"/>
                    <a:pt x="11832" y="0"/>
                  </a:cubicBezTo>
                  <a:close/>
                </a:path>
              </a:pathLst>
            </a:custGeom>
            <a:solidFill>
              <a:srgbClr val="FFFEFD"/>
            </a:solidFill>
          </p:spPr>
        </p:sp>
        <p:sp>
          <p:nvSpPr>
            <p:cNvPr name="TextBox 13" id="13"/>
            <p:cNvSpPr txBox="true"/>
            <p:nvPr/>
          </p:nvSpPr>
          <p:spPr>
            <a:xfrm>
              <a:off x="0" y="-38100"/>
              <a:ext cx="4652985" cy="703742"/>
            </a:xfrm>
            <a:prstGeom prst="rect">
              <a:avLst/>
            </a:prstGeom>
          </p:spPr>
          <p:txBody>
            <a:bodyPr anchor="ctr" rtlCol="false" tIns="50800" lIns="50800" bIns="50800" rIns="50800"/>
            <a:lstStyle/>
            <a:p>
              <a:pPr algn="ctr">
                <a:lnSpc>
                  <a:spcPts val="2239"/>
                </a:lnSpc>
              </a:pPr>
            </a:p>
          </p:txBody>
        </p:sp>
      </p:grpSp>
      <p:sp>
        <p:nvSpPr>
          <p:cNvPr name="Freeform 14" id="14"/>
          <p:cNvSpPr/>
          <p:nvPr/>
        </p:nvSpPr>
        <p:spPr>
          <a:xfrm flipH="false" flipV="false" rot="0">
            <a:off x="8765962" y="360580"/>
            <a:ext cx="1401860" cy="1401860"/>
          </a:xfrm>
          <a:custGeom>
            <a:avLst/>
            <a:gdLst/>
            <a:ahLst/>
            <a:cxnLst/>
            <a:rect r="r" b="b" t="t" l="l"/>
            <a:pathLst>
              <a:path h="1401860" w="1401860">
                <a:moveTo>
                  <a:pt x="0" y="0"/>
                </a:moveTo>
                <a:lnTo>
                  <a:pt x="1401860" y="0"/>
                </a:lnTo>
                <a:lnTo>
                  <a:pt x="1401860" y="1401860"/>
                </a:lnTo>
                <a:lnTo>
                  <a:pt x="0" y="1401860"/>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15" id="15"/>
          <p:cNvSpPr/>
          <p:nvPr/>
        </p:nvSpPr>
        <p:spPr>
          <a:xfrm flipH="false" flipV="false" rot="0">
            <a:off x="16490193" y="57499"/>
            <a:ext cx="1797807" cy="1011266"/>
          </a:xfrm>
          <a:custGeom>
            <a:avLst/>
            <a:gdLst/>
            <a:ahLst/>
            <a:cxnLst/>
            <a:rect r="r" b="b" t="t" l="l"/>
            <a:pathLst>
              <a:path h="1011266" w="1797807">
                <a:moveTo>
                  <a:pt x="0" y="0"/>
                </a:moveTo>
                <a:lnTo>
                  <a:pt x="1797807" y="0"/>
                </a:lnTo>
                <a:lnTo>
                  <a:pt x="1797807" y="1011266"/>
                </a:lnTo>
                <a:lnTo>
                  <a:pt x="0" y="1011266"/>
                </a:lnTo>
                <a:lnTo>
                  <a:pt x="0" y="0"/>
                </a:lnTo>
                <a:close/>
              </a:path>
            </a:pathLst>
          </a:custGeom>
          <a:blipFill>
            <a:blip r:embed="rId4"/>
            <a:stretch>
              <a:fillRect l="0" t="-9236" r="0" b="-9236"/>
            </a:stretch>
          </a:blipFill>
        </p:spPr>
      </p:sp>
      <p:sp>
        <p:nvSpPr>
          <p:cNvPr name="TextBox 16" id="16"/>
          <p:cNvSpPr txBox="true"/>
          <p:nvPr/>
        </p:nvSpPr>
        <p:spPr>
          <a:xfrm rot="0">
            <a:off x="402535" y="1791015"/>
            <a:ext cx="5512969" cy="848831"/>
          </a:xfrm>
          <a:prstGeom prst="rect">
            <a:avLst/>
          </a:prstGeom>
        </p:spPr>
        <p:txBody>
          <a:bodyPr anchor="t" rtlCol="false" tIns="0" lIns="0" bIns="0" rIns="0">
            <a:spAutoFit/>
          </a:bodyPr>
          <a:lstStyle/>
          <a:p>
            <a:pPr algn="l" marL="0" indent="0" lvl="0">
              <a:lnSpc>
                <a:spcPts val="6588"/>
              </a:lnSpc>
              <a:spcBef>
                <a:spcPct val="0"/>
              </a:spcBef>
            </a:pPr>
            <a:r>
              <a:rPr lang="en-US" b="true" sz="5779" spc="-416">
                <a:solidFill>
                  <a:srgbClr val="000000"/>
                </a:solidFill>
                <a:latin typeface="Open Sauce Bold"/>
                <a:ea typeface="Open Sauce Bold"/>
                <a:cs typeface="Open Sauce Bold"/>
                <a:sym typeface="Open Sauce Bold"/>
              </a:rPr>
              <a:t>Target Audience</a:t>
            </a:r>
          </a:p>
        </p:txBody>
      </p:sp>
      <p:sp>
        <p:nvSpPr>
          <p:cNvPr name="TextBox 17" id="17"/>
          <p:cNvSpPr txBox="true"/>
          <p:nvPr/>
        </p:nvSpPr>
        <p:spPr>
          <a:xfrm rot="0">
            <a:off x="12214239" y="1791015"/>
            <a:ext cx="5512969" cy="844109"/>
          </a:xfrm>
          <a:prstGeom prst="rect">
            <a:avLst/>
          </a:prstGeom>
        </p:spPr>
        <p:txBody>
          <a:bodyPr anchor="t" rtlCol="false" tIns="0" lIns="0" bIns="0" rIns="0">
            <a:spAutoFit/>
          </a:bodyPr>
          <a:lstStyle/>
          <a:p>
            <a:pPr algn="r" rtl="true" marL="0" indent="0" lvl="0">
              <a:lnSpc>
                <a:spcPts val="6588"/>
              </a:lnSpc>
              <a:spcBef>
                <a:spcPct val="0"/>
              </a:spcBef>
            </a:pPr>
            <a:r>
              <a:rPr lang="ar-EG" b="true" sz="5779" spc="-416">
                <a:solidFill>
                  <a:srgbClr val="000000"/>
                </a:solidFill>
                <a:latin typeface="Roboto Bold"/>
                <a:ea typeface="Roboto Bold"/>
                <a:cs typeface="Roboto Bold"/>
                <a:sym typeface="Roboto Bold"/>
                <a:rtl val="true"/>
              </a:rPr>
              <a:t> الفئة المستهدفة</a:t>
            </a:r>
          </a:p>
        </p:txBody>
      </p:sp>
      <p:sp>
        <p:nvSpPr>
          <p:cNvPr name="TextBox 18" id="18"/>
          <p:cNvSpPr txBox="true"/>
          <p:nvPr/>
        </p:nvSpPr>
        <p:spPr>
          <a:xfrm rot="0">
            <a:off x="10030215" y="2641971"/>
            <a:ext cx="7613137" cy="2332844"/>
          </a:xfrm>
          <a:prstGeom prst="rect">
            <a:avLst/>
          </a:prstGeom>
        </p:spPr>
        <p:txBody>
          <a:bodyPr anchor="t" rtlCol="false" tIns="0" lIns="0" bIns="0" rIns="0">
            <a:spAutoFit/>
          </a:bodyPr>
          <a:lstStyle/>
          <a:p>
            <a:pPr algn="r">
              <a:lnSpc>
                <a:spcPts val="2668"/>
              </a:lnSpc>
            </a:pPr>
            <a:r>
              <a:rPr lang="ar-EG" sz="1905">
                <a:solidFill>
                  <a:srgbClr val="000000"/>
                </a:solidFill>
                <a:latin typeface="Roboto"/>
                <a:ea typeface="Roboto"/>
                <a:cs typeface="Roboto"/>
                <a:sym typeface="Roboto"/>
                <a:rtl val="true"/>
              </a:rPr>
              <a:t>المحترفين الإداري</a:t>
            </a:r>
          </a:p>
          <a:p>
            <a:pPr algn="r">
              <a:lnSpc>
                <a:spcPts val="2668"/>
              </a:lnSpc>
            </a:pPr>
            <a:r>
              <a:rPr lang="ar-EG" sz="1905">
                <a:solidFill>
                  <a:srgbClr val="000000"/>
                </a:solidFill>
                <a:latin typeface="Roboto"/>
                <a:ea typeface="Roboto"/>
                <a:cs typeface="Roboto"/>
                <a:sym typeface="Roboto"/>
                <a:rtl val="true"/>
              </a:rPr>
              <a:t>مديري المكاتب</a:t>
            </a:r>
          </a:p>
          <a:p>
            <a:pPr algn="r">
              <a:lnSpc>
                <a:spcPts val="2668"/>
              </a:lnSpc>
            </a:pPr>
            <a:r>
              <a:rPr lang="ar-EG" sz="1905">
                <a:solidFill>
                  <a:srgbClr val="000000"/>
                </a:solidFill>
                <a:latin typeface="Roboto"/>
                <a:ea typeface="Roboto"/>
                <a:cs typeface="Roboto"/>
                <a:sym typeface="Roboto"/>
                <a:rtl val="true"/>
              </a:rPr>
              <a:t>متخصصي إدخال البيانات</a:t>
            </a:r>
          </a:p>
          <a:p>
            <a:pPr algn="r">
              <a:lnSpc>
                <a:spcPts val="2668"/>
              </a:lnSpc>
            </a:pPr>
            <a:r>
              <a:rPr lang="ar-EG" sz="1905">
                <a:solidFill>
                  <a:srgbClr val="000000"/>
                </a:solidFill>
                <a:latin typeface="Roboto"/>
                <a:ea typeface="Roboto"/>
                <a:cs typeface="Roboto"/>
                <a:sym typeface="Roboto"/>
                <a:rtl val="true"/>
              </a:rPr>
              <a:t>الطلاب والباحثين عن عمل الذين يسعون لتحسين إنتاجيتهم وآفاقهم المهنية</a:t>
            </a:r>
          </a:p>
          <a:p>
            <a:pPr algn="r">
              <a:lnSpc>
                <a:spcPts val="2668"/>
              </a:lnSpc>
            </a:pPr>
            <a:r>
              <a:rPr lang="ar-EG" sz="1905">
                <a:solidFill>
                  <a:srgbClr val="000000"/>
                </a:solidFill>
                <a:latin typeface="Roboto"/>
                <a:ea typeface="Roboto"/>
                <a:cs typeface="Roboto"/>
                <a:sym typeface="Roboto"/>
                <a:rtl val="true"/>
              </a:rPr>
              <a:t>أي شخص مهتم بإتقان ميزات أدوات مايكروسوفت أوفيس للاستخدام الشخصي أو المهني</a:t>
            </a:r>
            <a:r>
              <a:rPr lang="en-US" sz="1905">
                <a:solidFill>
                  <a:srgbClr val="000000"/>
                </a:solidFill>
                <a:latin typeface="Roboto"/>
                <a:ea typeface="Roboto"/>
                <a:cs typeface="Roboto"/>
                <a:sym typeface="Roboto"/>
              </a:rPr>
              <a:t>.</a:t>
            </a:r>
          </a:p>
          <a:p>
            <a:pPr algn="r">
              <a:lnSpc>
                <a:spcPts val="2668"/>
              </a:lnSpc>
            </a:pPr>
          </a:p>
        </p:txBody>
      </p:sp>
      <p:sp>
        <p:nvSpPr>
          <p:cNvPr name="TextBox 19" id="19"/>
          <p:cNvSpPr txBox="true"/>
          <p:nvPr/>
        </p:nvSpPr>
        <p:spPr>
          <a:xfrm rot="0">
            <a:off x="14886867" y="5098640"/>
            <a:ext cx="2756484" cy="422104"/>
          </a:xfrm>
          <a:prstGeom prst="rect">
            <a:avLst/>
          </a:prstGeom>
        </p:spPr>
        <p:txBody>
          <a:bodyPr anchor="t" rtlCol="false" tIns="0" lIns="0" bIns="0" rIns="0">
            <a:spAutoFit/>
          </a:bodyPr>
          <a:lstStyle/>
          <a:p>
            <a:pPr algn="r" rtl="true" marL="0" indent="0" lvl="0">
              <a:lnSpc>
                <a:spcPts val="3294"/>
              </a:lnSpc>
              <a:spcBef>
                <a:spcPct val="0"/>
              </a:spcBef>
            </a:pPr>
            <a:r>
              <a:rPr lang="ar-EG" b="true" sz="2889" spc="-208">
                <a:solidFill>
                  <a:srgbClr val="000000"/>
                </a:solidFill>
                <a:latin typeface="Roboto Bold"/>
                <a:ea typeface="Roboto Bold"/>
                <a:cs typeface="Roboto Bold"/>
                <a:sym typeface="Roboto Bold"/>
                <a:rtl val="true"/>
              </a:rPr>
              <a:t> متطلبات الدورة</a:t>
            </a:r>
          </a:p>
        </p:txBody>
      </p:sp>
      <p:sp>
        <p:nvSpPr>
          <p:cNvPr name="TextBox 20" id="20"/>
          <p:cNvSpPr txBox="true"/>
          <p:nvPr/>
        </p:nvSpPr>
        <p:spPr>
          <a:xfrm rot="0">
            <a:off x="476996" y="5153025"/>
            <a:ext cx="3519573" cy="429178"/>
          </a:xfrm>
          <a:prstGeom prst="rect">
            <a:avLst/>
          </a:prstGeom>
        </p:spPr>
        <p:txBody>
          <a:bodyPr anchor="t" rtlCol="false" tIns="0" lIns="0" bIns="0" rIns="0">
            <a:spAutoFit/>
          </a:bodyPr>
          <a:lstStyle/>
          <a:p>
            <a:pPr algn="l" marL="0" indent="0" lvl="0">
              <a:lnSpc>
                <a:spcPts val="3294"/>
              </a:lnSpc>
              <a:spcBef>
                <a:spcPct val="0"/>
              </a:spcBef>
            </a:pPr>
            <a:r>
              <a:rPr lang="en-US" b="true" sz="2889" spc="-208">
                <a:solidFill>
                  <a:srgbClr val="000000"/>
                </a:solidFill>
                <a:latin typeface="Open Sauce Bold"/>
                <a:ea typeface="Open Sauce Bold"/>
                <a:cs typeface="Open Sauce Bold"/>
                <a:sym typeface="Open Sauce Bold"/>
              </a:rPr>
              <a:t>Course Requirements</a:t>
            </a:r>
          </a:p>
        </p:txBody>
      </p:sp>
      <p:sp>
        <p:nvSpPr>
          <p:cNvPr name="TextBox 21" id="21"/>
          <p:cNvSpPr txBox="true"/>
          <p:nvPr/>
        </p:nvSpPr>
        <p:spPr>
          <a:xfrm rot="0">
            <a:off x="476996" y="5625520"/>
            <a:ext cx="8794936" cy="1647072"/>
          </a:xfrm>
          <a:prstGeom prst="rect">
            <a:avLst/>
          </a:prstGeom>
        </p:spPr>
        <p:txBody>
          <a:bodyPr anchor="t" rtlCol="false" tIns="0" lIns="0" bIns="0" rIns="0">
            <a:spAutoFit/>
          </a:bodyPr>
          <a:lstStyle/>
          <a:p>
            <a:pPr algn="l">
              <a:lnSpc>
                <a:spcPts val="2666"/>
              </a:lnSpc>
            </a:pPr>
            <a:r>
              <a:rPr lang="en-US" sz="1904">
                <a:solidFill>
                  <a:srgbClr val="000000"/>
                </a:solidFill>
                <a:latin typeface="Open Sauce"/>
                <a:ea typeface="Open Sauce"/>
                <a:cs typeface="Open Sauce"/>
                <a:sym typeface="Open Sauce"/>
              </a:rPr>
              <a:t>Basic computer literacy</a:t>
            </a:r>
          </a:p>
          <a:p>
            <a:pPr algn="l">
              <a:lnSpc>
                <a:spcPts val="2666"/>
              </a:lnSpc>
            </a:pPr>
            <a:r>
              <a:rPr lang="en-US" sz="1904">
                <a:solidFill>
                  <a:srgbClr val="000000"/>
                </a:solidFill>
                <a:latin typeface="Open Sauce"/>
                <a:ea typeface="Open Sauce"/>
                <a:cs typeface="Open Sauce"/>
                <a:sym typeface="Open Sauce"/>
              </a:rPr>
              <a:t>Familiarity with general software applications</a:t>
            </a:r>
          </a:p>
          <a:p>
            <a:pPr algn="l">
              <a:lnSpc>
                <a:spcPts val="2666"/>
              </a:lnSpc>
            </a:pPr>
            <a:r>
              <a:rPr lang="en-US" sz="1904">
                <a:solidFill>
                  <a:srgbClr val="000000"/>
                </a:solidFill>
                <a:latin typeface="Open Sauce"/>
                <a:ea typeface="Open Sauce"/>
                <a:cs typeface="Open Sauce"/>
                <a:sym typeface="Open Sauce"/>
              </a:rPr>
              <a:t>No prior experience with Microsoft Office applications is required, but familiarity with basic document editing is helpful.</a:t>
            </a:r>
          </a:p>
          <a:p>
            <a:pPr algn="l">
              <a:lnSpc>
                <a:spcPts val="2666"/>
              </a:lnSpc>
            </a:pPr>
            <a:r>
              <a:rPr lang="en-US" sz="1904">
                <a:solidFill>
                  <a:srgbClr val="000000"/>
                </a:solidFill>
                <a:latin typeface="Open Sauce"/>
                <a:ea typeface="Open Sauce"/>
                <a:cs typeface="Open Sauce"/>
                <a:sym typeface="Open Sauce"/>
              </a:rPr>
              <a:t>A keen interest in learning and improving productivity through Office tools.</a:t>
            </a:r>
          </a:p>
        </p:txBody>
      </p:sp>
      <p:sp>
        <p:nvSpPr>
          <p:cNvPr name="TextBox 22" id="22"/>
          <p:cNvSpPr txBox="true"/>
          <p:nvPr/>
        </p:nvSpPr>
        <p:spPr>
          <a:xfrm rot="0">
            <a:off x="629779" y="7621515"/>
            <a:ext cx="3519573" cy="429178"/>
          </a:xfrm>
          <a:prstGeom prst="rect">
            <a:avLst/>
          </a:prstGeom>
        </p:spPr>
        <p:txBody>
          <a:bodyPr anchor="t" rtlCol="false" tIns="0" lIns="0" bIns="0" rIns="0">
            <a:spAutoFit/>
          </a:bodyPr>
          <a:lstStyle/>
          <a:p>
            <a:pPr algn="l" marL="0" indent="0" lvl="0">
              <a:lnSpc>
                <a:spcPts val="3294"/>
              </a:lnSpc>
              <a:spcBef>
                <a:spcPct val="0"/>
              </a:spcBef>
            </a:pPr>
            <a:r>
              <a:rPr lang="en-US" b="true" sz="2889" spc="-208">
                <a:solidFill>
                  <a:srgbClr val="000000"/>
                </a:solidFill>
                <a:latin typeface="Open Sauce Bold"/>
                <a:ea typeface="Open Sauce Bold"/>
                <a:cs typeface="Open Sauce Bold"/>
                <a:sym typeface="Open Sauce Bold"/>
              </a:rPr>
              <a:t>Certification</a:t>
            </a:r>
          </a:p>
        </p:txBody>
      </p:sp>
      <p:sp>
        <p:nvSpPr>
          <p:cNvPr name="TextBox 23" id="23"/>
          <p:cNvSpPr txBox="true"/>
          <p:nvPr/>
        </p:nvSpPr>
        <p:spPr>
          <a:xfrm rot="0">
            <a:off x="629779" y="8041031"/>
            <a:ext cx="8003104" cy="1869550"/>
          </a:xfrm>
          <a:prstGeom prst="rect">
            <a:avLst/>
          </a:prstGeom>
        </p:spPr>
        <p:txBody>
          <a:bodyPr anchor="t" rtlCol="false" tIns="0" lIns="0" bIns="0" rIns="0">
            <a:spAutoFit/>
          </a:bodyPr>
          <a:lstStyle/>
          <a:p>
            <a:pPr algn="just">
              <a:lnSpc>
                <a:spcPts val="2489"/>
              </a:lnSpc>
            </a:pPr>
            <a:r>
              <a:rPr lang="en-US" b="true" sz="1778">
                <a:solidFill>
                  <a:srgbClr val="000000"/>
                </a:solidFill>
                <a:latin typeface="Open Sauce Bold"/>
                <a:ea typeface="Open Sauce Bold"/>
                <a:cs typeface="Open Sauce Bold"/>
                <a:sym typeface="Open Sauce Bold"/>
              </a:rPr>
              <a:t>Upon successful completion of the Microsoft Office Specialist (MOS) program, trainees will earn the MOS Certification, which is globally recognized and demonstrates proficiency in the use of Microsoft Office applications. This certification is awarded after passing the exam for the chosen Office applications, such as Word, Excel, PowerPoint, Outlook, and Access.</a:t>
            </a:r>
          </a:p>
        </p:txBody>
      </p:sp>
      <p:sp>
        <p:nvSpPr>
          <p:cNvPr name="TextBox 24" id="24"/>
          <p:cNvSpPr txBox="true"/>
          <p:nvPr/>
        </p:nvSpPr>
        <p:spPr>
          <a:xfrm rot="0">
            <a:off x="14353922" y="7647502"/>
            <a:ext cx="3519573" cy="422104"/>
          </a:xfrm>
          <a:prstGeom prst="rect">
            <a:avLst/>
          </a:prstGeom>
        </p:spPr>
        <p:txBody>
          <a:bodyPr anchor="t" rtlCol="false" tIns="0" lIns="0" bIns="0" rIns="0">
            <a:spAutoFit/>
          </a:bodyPr>
          <a:lstStyle/>
          <a:p>
            <a:pPr algn="r" rtl="true" marL="0" indent="0" lvl="0">
              <a:lnSpc>
                <a:spcPts val="3294"/>
              </a:lnSpc>
              <a:spcBef>
                <a:spcPct val="0"/>
              </a:spcBef>
            </a:pPr>
            <a:r>
              <a:rPr lang="ar-EG" b="true" sz="2889" spc="-208">
                <a:solidFill>
                  <a:srgbClr val="000000"/>
                </a:solidFill>
                <a:latin typeface="Roboto Bold"/>
                <a:ea typeface="Roboto Bold"/>
                <a:cs typeface="Roboto Bold"/>
                <a:sym typeface="Roboto Bold"/>
                <a:rtl val="true"/>
              </a:rPr>
              <a:t>الشهادات</a:t>
            </a:r>
          </a:p>
        </p:txBody>
      </p:sp>
      <p:sp>
        <p:nvSpPr>
          <p:cNvPr name="TextBox 25" id="25"/>
          <p:cNvSpPr txBox="true"/>
          <p:nvPr/>
        </p:nvSpPr>
        <p:spPr>
          <a:xfrm rot="0">
            <a:off x="10629071" y="5606470"/>
            <a:ext cx="7014280" cy="1574036"/>
          </a:xfrm>
          <a:prstGeom prst="rect">
            <a:avLst/>
          </a:prstGeom>
        </p:spPr>
        <p:txBody>
          <a:bodyPr anchor="t" rtlCol="false" tIns="0" lIns="0" bIns="0" rIns="0">
            <a:spAutoFit/>
          </a:bodyPr>
          <a:lstStyle/>
          <a:p>
            <a:pPr algn="just" rtl="true">
              <a:lnSpc>
                <a:spcPts val="2501"/>
              </a:lnSpc>
            </a:pPr>
            <a:r>
              <a:rPr lang="ar-EG" sz="1786">
                <a:solidFill>
                  <a:srgbClr val="000000"/>
                </a:solidFill>
                <a:latin typeface="Roboto"/>
                <a:ea typeface="Roboto"/>
                <a:cs typeface="Roboto"/>
                <a:sym typeface="Roboto"/>
                <a:rtl val="true"/>
              </a:rPr>
              <a:t>معرفة أساسية باستخدام الكمبيوتر</a:t>
            </a:r>
          </a:p>
          <a:p>
            <a:pPr algn="just" rtl="true">
              <a:lnSpc>
                <a:spcPts val="2501"/>
              </a:lnSpc>
            </a:pPr>
            <a:r>
              <a:rPr lang="ar-EG" sz="1786">
                <a:solidFill>
                  <a:srgbClr val="000000"/>
                </a:solidFill>
                <a:latin typeface="Roboto"/>
                <a:ea typeface="Roboto"/>
                <a:cs typeface="Roboto"/>
                <a:sym typeface="Roboto"/>
                <a:rtl val="true"/>
              </a:rPr>
              <a:t>إلمام عام بالتطبيقات البرمجية</a:t>
            </a:r>
          </a:p>
          <a:p>
            <a:pPr algn="just" rtl="true">
              <a:lnSpc>
                <a:spcPts val="2501"/>
              </a:lnSpc>
            </a:pPr>
            <a:r>
              <a:rPr lang="ar-EG" sz="1786">
                <a:solidFill>
                  <a:srgbClr val="000000"/>
                </a:solidFill>
                <a:latin typeface="Roboto"/>
                <a:ea typeface="Roboto"/>
                <a:cs typeface="Roboto"/>
                <a:sym typeface="Roboto"/>
                <a:rtl val="true"/>
              </a:rPr>
              <a:t>لا يُشترط وجود خبرة سابقة في تطبيقات مايكروسوفت أوفيس، ولكن من المفيد أن يكون لديك معرفة أساسية بتحرير المستندات</a:t>
            </a:r>
          </a:p>
          <a:p>
            <a:pPr algn="just" rtl="true">
              <a:lnSpc>
                <a:spcPts val="2501"/>
              </a:lnSpc>
            </a:pPr>
            <a:r>
              <a:rPr lang="ar-EG" sz="1786">
                <a:solidFill>
                  <a:srgbClr val="000000"/>
                </a:solidFill>
                <a:latin typeface="Roboto"/>
                <a:ea typeface="Roboto"/>
                <a:cs typeface="Roboto"/>
                <a:sym typeface="Roboto"/>
                <a:rtl val="true"/>
              </a:rPr>
              <a:t>رغبة في التعلم وتحسين الإنتاجية من خلال أدوات أوفيس.</a:t>
            </a:r>
          </a:p>
        </p:txBody>
      </p:sp>
      <p:sp>
        <p:nvSpPr>
          <p:cNvPr name="TextBox 26" id="26"/>
          <p:cNvSpPr txBox="true"/>
          <p:nvPr/>
        </p:nvSpPr>
        <p:spPr>
          <a:xfrm rot="0">
            <a:off x="9870392" y="8146968"/>
            <a:ext cx="8003104" cy="1250359"/>
          </a:xfrm>
          <a:prstGeom prst="rect">
            <a:avLst/>
          </a:prstGeom>
        </p:spPr>
        <p:txBody>
          <a:bodyPr anchor="t" rtlCol="false" tIns="0" lIns="0" bIns="0" rIns="0">
            <a:spAutoFit/>
          </a:bodyPr>
          <a:lstStyle/>
          <a:p>
            <a:pPr algn="just" rtl="true">
              <a:lnSpc>
                <a:spcPts val="2489"/>
              </a:lnSpc>
            </a:pPr>
            <a:r>
              <a:rPr lang="ar-EG" b="true" sz="1778">
                <a:solidFill>
                  <a:srgbClr val="000000"/>
                </a:solidFill>
                <a:latin typeface="Roboto Bold"/>
                <a:ea typeface="Roboto Bold"/>
                <a:cs typeface="Roboto Bold"/>
                <a:sym typeface="Roboto Bold"/>
                <a:rtl val="true"/>
              </a:rPr>
              <a:t>بعد إتمام برنامج اخصائي مايكروسوفت أوفيس (</a:t>
            </a:r>
            <a:r>
              <a:rPr lang="en-US" b="true" sz="1778">
                <a:solidFill>
                  <a:srgbClr val="000000"/>
                </a:solidFill>
                <a:latin typeface="Roboto Bold"/>
                <a:ea typeface="Roboto Bold"/>
                <a:cs typeface="Roboto Bold"/>
                <a:sym typeface="Roboto Bold"/>
              </a:rPr>
              <a:t>MOS</a:t>
            </a:r>
            <a:r>
              <a:rPr lang="ar-EG" b="true" sz="1778">
                <a:solidFill>
                  <a:srgbClr val="000000"/>
                </a:solidFill>
                <a:latin typeface="Roboto Bold"/>
                <a:ea typeface="Roboto Bold"/>
                <a:cs typeface="Roboto Bold"/>
                <a:sym typeface="Roboto Bold"/>
                <a:rtl val="true"/>
              </a:rPr>
              <a:t>) بنجاح، سيحصل المتدربون على شهادة </a:t>
            </a:r>
            <a:r>
              <a:rPr lang="en-US" b="true" sz="1778">
                <a:solidFill>
                  <a:srgbClr val="000000"/>
                </a:solidFill>
                <a:latin typeface="Roboto Bold"/>
                <a:ea typeface="Roboto Bold"/>
                <a:cs typeface="Roboto Bold"/>
                <a:sym typeface="Roboto Bold"/>
              </a:rPr>
              <a:t>MOS</a:t>
            </a:r>
            <a:r>
              <a:rPr lang="ar-EG" b="true" sz="1778">
                <a:solidFill>
                  <a:srgbClr val="000000"/>
                </a:solidFill>
                <a:latin typeface="Roboto Bold"/>
                <a:ea typeface="Roboto Bold"/>
                <a:cs typeface="Roboto Bold"/>
                <a:sym typeface="Roboto Bold"/>
                <a:rtl val="true"/>
              </a:rPr>
              <a:t>، التي تُعد معترفًا بها عالميًا وتُظهر الكفاءة في استخدام تطبيقات مايكروسوفت أوفيس. تُمنح هذه الشهادة بعد اجتياز امتحان التطبيقات المختارة من أوفيس مثل </a:t>
            </a:r>
            <a:r>
              <a:rPr lang="en-US" b="true" sz="1778">
                <a:solidFill>
                  <a:srgbClr val="000000"/>
                </a:solidFill>
                <a:latin typeface="Roboto Bold"/>
                <a:ea typeface="Roboto Bold"/>
                <a:cs typeface="Roboto Bold"/>
                <a:sym typeface="Roboto Bold"/>
              </a:rPr>
              <a:t>Word</a:t>
            </a:r>
            <a:r>
              <a:rPr lang="ar-EG" b="true" sz="1778">
                <a:solidFill>
                  <a:srgbClr val="000000"/>
                </a:solidFill>
                <a:latin typeface="Roboto Bold"/>
                <a:ea typeface="Roboto Bold"/>
                <a:cs typeface="Roboto Bold"/>
                <a:sym typeface="Roboto Bold"/>
                <a:rtl val="true"/>
              </a:rPr>
              <a:t> و</a:t>
            </a:r>
            <a:r>
              <a:rPr lang="en-US" b="true" sz="1778">
                <a:solidFill>
                  <a:srgbClr val="000000"/>
                </a:solidFill>
                <a:latin typeface="Roboto Bold"/>
                <a:ea typeface="Roboto Bold"/>
                <a:cs typeface="Roboto Bold"/>
                <a:sym typeface="Roboto Bold"/>
              </a:rPr>
              <a:t>Excel</a:t>
            </a:r>
            <a:r>
              <a:rPr lang="ar-EG" b="true" sz="1778">
                <a:solidFill>
                  <a:srgbClr val="000000"/>
                </a:solidFill>
                <a:latin typeface="Roboto Bold"/>
                <a:ea typeface="Roboto Bold"/>
                <a:cs typeface="Roboto Bold"/>
                <a:sym typeface="Roboto Bold"/>
                <a:rtl val="true"/>
              </a:rPr>
              <a:t> و</a:t>
            </a:r>
            <a:r>
              <a:rPr lang="en-US" b="true" sz="1778">
                <a:solidFill>
                  <a:srgbClr val="000000"/>
                </a:solidFill>
                <a:latin typeface="Roboto Bold"/>
                <a:ea typeface="Roboto Bold"/>
                <a:cs typeface="Roboto Bold"/>
                <a:sym typeface="Roboto Bold"/>
              </a:rPr>
              <a:t>PowerPoint</a:t>
            </a:r>
            <a:r>
              <a:rPr lang="ar-EG" b="true" sz="1778">
                <a:solidFill>
                  <a:srgbClr val="000000"/>
                </a:solidFill>
                <a:latin typeface="Roboto Bold"/>
                <a:ea typeface="Roboto Bold"/>
                <a:cs typeface="Roboto Bold"/>
                <a:sym typeface="Roboto Bold"/>
                <a:rtl val="true"/>
              </a:rPr>
              <a:t> و</a:t>
            </a:r>
            <a:r>
              <a:rPr lang="en-US" b="true" sz="1778">
                <a:solidFill>
                  <a:srgbClr val="000000"/>
                </a:solidFill>
                <a:latin typeface="Roboto Bold"/>
                <a:ea typeface="Roboto Bold"/>
                <a:cs typeface="Roboto Bold"/>
                <a:sym typeface="Roboto Bold"/>
              </a:rPr>
              <a:t>Outlook</a:t>
            </a:r>
            <a:r>
              <a:rPr lang="ar-EG" b="true" sz="1778">
                <a:solidFill>
                  <a:srgbClr val="000000"/>
                </a:solidFill>
                <a:latin typeface="Roboto Bold"/>
                <a:ea typeface="Roboto Bold"/>
                <a:cs typeface="Roboto Bold"/>
                <a:sym typeface="Roboto Bold"/>
                <a:rtl val="true"/>
              </a:rPr>
              <a:t> و</a:t>
            </a:r>
            <a:r>
              <a:rPr lang="en-US" b="true" sz="1778">
                <a:solidFill>
                  <a:srgbClr val="000000"/>
                </a:solidFill>
                <a:latin typeface="Roboto Bold"/>
                <a:ea typeface="Roboto Bold"/>
                <a:cs typeface="Roboto Bold"/>
                <a:sym typeface="Roboto Bold"/>
              </a:rPr>
              <a:t>Access</a:t>
            </a:r>
            <a:r>
              <a:rPr lang="ar-EG" b="true" sz="1778">
                <a:solidFill>
                  <a:srgbClr val="000000"/>
                </a:solidFill>
                <a:latin typeface="Roboto Bold"/>
                <a:ea typeface="Roboto Bold"/>
                <a:cs typeface="Roboto Bold"/>
                <a:sym typeface="Roboto Bold"/>
                <a:rtl val="true"/>
              </a:rPr>
              <a:t>.</a:t>
            </a:r>
          </a:p>
        </p:txBody>
      </p:sp>
      <p:sp>
        <p:nvSpPr>
          <p:cNvPr name="TextBox 27" id="27"/>
          <p:cNvSpPr txBox="true"/>
          <p:nvPr/>
        </p:nvSpPr>
        <p:spPr>
          <a:xfrm rot="0">
            <a:off x="402535" y="2817174"/>
            <a:ext cx="8833402" cy="2248227"/>
          </a:xfrm>
          <a:prstGeom prst="rect">
            <a:avLst/>
          </a:prstGeom>
        </p:spPr>
        <p:txBody>
          <a:bodyPr anchor="t" rtlCol="false" tIns="0" lIns="0" bIns="0" rIns="0">
            <a:spAutoFit/>
          </a:bodyPr>
          <a:lstStyle/>
          <a:p>
            <a:pPr algn="just" marL="398094" indent="-199047" lvl="1">
              <a:lnSpc>
                <a:spcPts val="2581"/>
              </a:lnSpc>
              <a:buFont typeface="Arial"/>
              <a:buChar char="•"/>
            </a:pPr>
            <a:r>
              <a:rPr lang="en-US" sz="1843">
                <a:solidFill>
                  <a:srgbClr val="000000"/>
                </a:solidFill>
                <a:latin typeface="Canva Sans"/>
                <a:ea typeface="Canva Sans"/>
                <a:cs typeface="Canva Sans"/>
                <a:sym typeface="Canva Sans"/>
              </a:rPr>
              <a:t>Administrative professionals</a:t>
            </a:r>
          </a:p>
          <a:p>
            <a:pPr algn="just" marL="398094" indent="-199047" lvl="1">
              <a:lnSpc>
                <a:spcPts val="2581"/>
              </a:lnSpc>
              <a:buFont typeface="Arial"/>
              <a:buChar char="•"/>
            </a:pPr>
            <a:r>
              <a:rPr lang="en-US" sz="1843">
                <a:solidFill>
                  <a:srgbClr val="000000"/>
                </a:solidFill>
                <a:latin typeface="Canva Sans"/>
                <a:ea typeface="Canva Sans"/>
                <a:cs typeface="Canva Sans"/>
                <a:sym typeface="Canva Sans"/>
              </a:rPr>
              <a:t>Office managers</a:t>
            </a:r>
          </a:p>
          <a:p>
            <a:pPr algn="just" marL="398094" indent="-199047" lvl="1">
              <a:lnSpc>
                <a:spcPts val="2581"/>
              </a:lnSpc>
              <a:buFont typeface="Arial"/>
              <a:buChar char="•"/>
            </a:pPr>
            <a:r>
              <a:rPr lang="en-US" sz="1843">
                <a:solidFill>
                  <a:srgbClr val="000000"/>
                </a:solidFill>
                <a:latin typeface="Canva Sans"/>
                <a:ea typeface="Canva Sans"/>
                <a:cs typeface="Canva Sans"/>
                <a:sym typeface="Canva Sans"/>
              </a:rPr>
              <a:t>Data entry specialists</a:t>
            </a:r>
          </a:p>
          <a:p>
            <a:pPr algn="just" marL="398094" indent="-199047" lvl="1">
              <a:lnSpc>
                <a:spcPts val="2581"/>
              </a:lnSpc>
              <a:buFont typeface="Arial"/>
              <a:buChar char="•"/>
            </a:pPr>
            <a:r>
              <a:rPr lang="en-US" sz="1843">
                <a:solidFill>
                  <a:srgbClr val="000000"/>
                </a:solidFill>
                <a:latin typeface="Canva Sans"/>
                <a:ea typeface="Canva Sans"/>
                <a:cs typeface="Canva Sans"/>
                <a:sym typeface="Canva Sans"/>
              </a:rPr>
              <a:t>Students and job seekers aiming to improve their productivity and career prospects</a:t>
            </a:r>
          </a:p>
          <a:p>
            <a:pPr algn="just" marL="398094" indent="-199047" lvl="1">
              <a:lnSpc>
                <a:spcPts val="2581"/>
              </a:lnSpc>
              <a:buFont typeface="Arial"/>
              <a:buChar char="•"/>
            </a:pPr>
            <a:r>
              <a:rPr lang="en-US" sz="1843">
                <a:solidFill>
                  <a:srgbClr val="000000"/>
                </a:solidFill>
                <a:latin typeface="Canva Sans"/>
                <a:ea typeface="Canva Sans"/>
                <a:cs typeface="Canva Sans"/>
                <a:sym typeface="Canva Sans"/>
              </a:rPr>
              <a:t>Anyone interested in mastering the key features of Microsoft Office tools for personal or professional use.</a:t>
            </a:r>
          </a:p>
        </p:txBody>
      </p:sp>
    </p:spTree>
  </p:cSld>
  <p:clrMapOvr>
    <a:masterClrMapping/>
  </p:clrMapOvr>
</p:sld>
</file>

<file path=ppt/slides/slide2.xml><?xml version="1.0" encoding="utf-8"?>
<p:sld xmlns:p="http://schemas.openxmlformats.org/presentationml/2006/main" xmlns:a="http://schemas.openxmlformats.org/drawingml/2006/main" xmlns:r="http://schemas.openxmlformats.org/officeDocument/2006/relationships">
  <p:cSld>
    <p:bg>
      <p:bgPr>
        <a:solidFill>
          <a:srgbClr val="E8EDEF"/>
        </a:solidFill>
      </p:bgPr>
    </p:bg>
    <p:spTree>
      <p:nvGrpSpPr>
        <p:cNvPr id="1" name=""/>
        <p:cNvGrpSpPr/>
        <p:nvPr/>
      </p:nvGrpSpPr>
      <p:grpSpPr>
        <a:xfrm>
          <a:off x="0" y="0"/>
          <a:ext cx="0" cy="0"/>
          <a:chOff x="0" y="0"/>
          <a:chExt cx="0" cy="0"/>
        </a:xfrm>
      </p:grpSpPr>
      <p:sp>
        <p:nvSpPr>
          <p:cNvPr name="TextBox 2" id="2"/>
          <p:cNvSpPr txBox="true"/>
          <p:nvPr/>
        </p:nvSpPr>
        <p:spPr>
          <a:xfrm rot="0">
            <a:off x="178291" y="1047750"/>
            <a:ext cx="3939905" cy="592777"/>
          </a:xfrm>
          <a:prstGeom prst="rect">
            <a:avLst/>
          </a:prstGeom>
        </p:spPr>
        <p:txBody>
          <a:bodyPr anchor="t" rtlCol="false" tIns="0" lIns="0" bIns="0" rIns="0">
            <a:spAutoFit/>
          </a:bodyPr>
          <a:lstStyle/>
          <a:p>
            <a:pPr algn="l" marL="0" indent="0" lvl="0">
              <a:lnSpc>
                <a:spcPts val="4608"/>
              </a:lnSpc>
              <a:spcBef>
                <a:spcPct val="0"/>
              </a:spcBef>
            </a:pPr>
            <a:r>
              <a:rPr lang="en-US" sz="4042" spc="-291">
                <a:solidFill>
                  <a:srgbClr val="000000"/>
                </a:solidFill>
                <a:latin typeface="Open Sauce"/>
                <a:ea typeface="Open Sauce"/>
                <a:cs typeface="Open Sauce"/>
                <a:sym typeface="Open Sauce"/>
              </a:rPr>
              <a:t>Introduction :</a:t>
            </a:r>
          </a:p>
        </p:txBody>
      </p:sp>
      <p:sp>
        <p:nvSpPr>
          <p:cNvPr name="TextBox 3" id="3"/>
          <p:cNvSpPr txBox="true"/>
          <p:nvPr/>
        </p:nvSpPr>
        <p:spPr>
          <a:xfrm rot="0">
            <a:off x="11661410" y="1047750"/>
            <a:ext cx="6138789" cy="613062"/>
          </a:xfrm>
          <a:prstGeom prst="rect">
            <a:avLst/>
          </a:prstGeom>
        </p:spPr>
        <p:txBody>
          <a:bodyPr anchor="t" rtlCol="false" tIns="0" lIns="0" bIns="0" rIns="0">
            <a:spAutoFit/>
          </a:bodyPr>
          <a:lstStyle/>
          <a:p>
            <a:pPr algn="r" rtl="true" marL="0" indent="0" lvl="0">
              <a:lnSpc>
                <a:spcPts val="4788"/>
              </a:lnSpc>
              <a:spcBef>
                <a:spcPct val="0"/>
              </a:spcBef>
            </a:pPr>
            <a:r>
              <a:rPr lang="ar-EG" sz="4200" spc="-302">
                <a:solidFill>
                  <a:srgbClr val="000000"/>
                </a:solidFill>
                <a:latin typeface="Roboto"/>
                <a:ea typeface="Roboto"/>
                <a:cs typeface="Roboto"/>
                <a:sym typeface="Roboto"/>
                <a:rtl val="true"/>
              </a:rPr>
              <a:t>مقدمة :</a:t>
            </a:r>
          </a:p>
        </p:txBody>
      </p:sp>
      <p:sp>
        <p:nvSpPr>
          <p:cNvPr name="TextBox 4" id="4"/>
          <p:cNvSpPr txBox="true"/>
          <p:nvPr/>
        </p:nvSpPr>
        <p:spPr>
          <a:xfrm rot="0">
            <a:off x="178291" y="1687008"/>
            <a:ext cx="6585812" cy="1644994"/>
          </a:xfrm>
          <a:prstGeom prst="rect">
            <a:avLst/>
          </a:prstGeom>
        </p:spPr>
        <p:txBody>
          <a:bodyPr anchor="t" rtlCol="false" tIns="0" lIns="0" bIns="0" rIns="0">
            <a:spAutoFit/>
          </a:bodyPr>
          <a:lstStyle/>
          <a:p>
            <a:pPr algn="l" marL="0" indent="0" lvl="0">
              <a:lnSpc>
                <a:spcPts val="2618"/>
              </a:lnSpc>
              <a:spcBef>
                <a:spcPct val="0"/>
              </a:spcBef>
            </a:pPr>
            <a:r>
              <a:rPr lang="en-US" sz="1870">
                <a:solidFill>
                  <a:srgbClr val="000000"/>
                </a:solidFill>
                <a:latin typeface="Open Sauce"/>
                <a:ea typeface="Open Sauce"/>
                <a:cs typeface="Open Sauce"/>
                <a:sym typeface="Open Sauce"/>
              </a:rPr>
              <a:t>The Microsoft Office Specialist (MOS) certification validates your proficiency in Microsoft Office applications like Word, Excel, PowerPoint, and Outlook. It demonstrates your ability to use these tools effectively, enhancing your workplace productivity.</a:t>
            </a:r>
          </a:p>
        </p:txBody>
      </p:sp>
      <p:sp>
        <p:nvSpPr>
          <p:cNvPr name="TextBox 5" id="5"/>
          <p:cNvSpPr txBox="true"/>
          <p:nvPr/>
        </p:nvSpPr>
        <p:spPr>
          <a:xfrm rot="0">
            <a:off x="11214387" y="1677483"/>
            <a:ext cx="6585812" cy="1295262"/>
          </a:xfrm>
          <a:prstGeom prst="rect">
            <a:avLst/>
          </a:prstGeom>
        </p:spPr>
        <p:txBody>
          <a:bodyPr anchor="t" rtlCol="false" tIns="0" lIns="0" bIns="0" rIns="0">
            <a:spAutoFit/>
          </a:bodyPr>
          <a:lstStyle/>
          <a:p>
            <a:pPr algn="r" rtl="true" marL="0" indent="0" lvl="0">
              <a:lnSpc>
                <a:spcPts val="2618"/>
              </a:lnSpc>
              <a:spcBef>
                <a:spcPct val="0"/>
              </a:spcBef>
            </a:pPr>
            <a:r>
              <a:rPr lang="ar-EG" sz="1870">
                <a:solidFill>
                  <a:srgbClr val="000000"/>
                </a:solidFill>
                <a:latin typeface="Roboto"/>
                <a:ea typeface="Roboto"/>
                <a:cs typeface="Roboto"/>
                <a:sym typeface="Roboto"/>
                <a:rtl val="true"/>
              </a:rPr>
              <a:t>شهادة اخصائي مايكروسوفت أوفيس (</a:t>
            </a:r>
            <a:r>
              <a:rPr lang="en-US" sz="1870">
                <a:solidFill>
                  <a:srgbClr val="000000"/>
                </a:solidFill>
                <a:latin typeface="Roboto"/>
                <a:ea typeface="Roboto"/>
                <a:cs typeface="Roboto"/>
                <a:sym typeface="Roboto"/>
              </a:rPr>
              <a:t>MOS</a:t>
            </a:r>
            <a:r>
              <a:rPr lang="ar-EG" sz="1870">
                <a:solidFill>
                  <a:srgbClr val="000000"/>
                </a:solidFill>
                <a:latin typeface="Roboto"/>
                <a:ea typeface="Roboto"/>
                <a:cs typeface="Roboto"/>
                <a:sym typeface="Roboto"/>
                <a:rtl val="true"/>
              </a:rPr>
              <a:t>) تُثبت مهاراتك في استخدام تطبيقات مايكروسوفت أوفيس مثل </a:t>
            </a:r>
            <a:r>
              <a:rPr lang="en-US" sz="1870">
                <a:solidFill>
                  <a:srgbClr val="000000"/>
                </a:solidFill>
                <a:latin typeface="Roboto"/>
                <a:ea typeface="Roboto"/>
                <a:cs typeface="Roboto"/>
                <a:sym typeface="Roboto"/>
              </a:rPr>
              <a:t>Word</a:t>
            </a:r>
            <a:r>
              <a:rPr lang="ar-EG" sz="1870">
                <a:solidFill>
                  <a:srgbClr val="000000"/>
                </a:solidFill>
                <a:latin typeface="Roboto"/>
                <a:ea typeface="Roboto"/>
                <a:cs typeface="Roboto"/>
                <a:sym typeface="Roboto"/>
                <a:rtl val="true"/>
              </a:rPr>
              <a:t> و</a:t>
            </a:r>
            <a:r>
              <a:rPr lang="en-US" sz="1870">
                <a:solidFill>
                  <a:srgbClr val="000000"/>
                </a:solidFill>
                <a:latin typeface="Roboto"/>
                <a:ea typeface="Roboto"/>
                <a:cs typeface="Roboto"/>
                <a:sym typeface="Roboto"/>
              </a:rPr>
              <a:t>Excel</a:t>
            </a:r>
            <a:r>
              <a:rPr lang="ar-EG" sz="1870">
                <a:solidFill>
                  <a:srgbClr val="000000"/>
                </a:solidFill>
                <a:latin typeface="Roboto"/>
                <a:ea typeface="Roboto"/>
                <a:cs typeface="Roboto"/>
                <a:sym typeface="Roboto"/>
                <a:rtl val="true"/>
              </a:rPr>
              <a:t> و</a:t>
            </a:r>
            <a:r>
              <a:rPr lang="en-US" sz="1870">
                <a:solidFill>
                  <a:srgbClr val="000000"/>
                </a:solidFill>
                <a:latin typeface="Roboto"/>
                <a:ea typeface="Roboto"/>
                <a:cs typeface="Roboto"/>
                <a:sym typeface="Roboto"/>
              </a:rPr>
              <a:t>PowerPoint</a:t>
            </a:r>
            <a:r>
              <a:rPr lang="ar-EG" sz="1870">
                <a:solidFill>
                  <a:srgbClr val="000000"/>
                </a:solidFill>
                <a:latin typeface="Roboto"/>
                <a:ea typeface="Roboto"/>
                <a:cs typeface="Roboto"/>
                <a:sym typeface="Roboto"/>
                <a:rtl val="true"/>
              </a:rPr>
              <a:t> و</a:t>
            </a:r>
            <a:r>
              <a:rPr lang="en-US" sz="1870">
                <a:solidFill>
                  <a:srgbClr val="000000"/>
                </a:solidFill>
                <a:latin typeface="Roboto"/>
                <a:ea typeface="Roboto"/>
                <a:cs typeface="Roboto"/>
                <a:sym typeface="Roboto"/>
              </a:rPr>
              <a:t>Outlook</a:t>
            </a:r>
            <a:r>
              <a:rPr lang="ar-EG" sz="1870">
                <a:solidFill>
                  <a:srgbClr val="000000"/>
                </a:solidFill>
                <a:latin typeface="Roboto"/>
                <a:ea typeface="Roboto"/>
                <a:cs typeface="Roboto"/>
                <a:sym typeface="Roboto"/>
                <a:rtl val="true"/>
              </a:rPr>
              <a:t>. وهي تُظهر قدرتك على استخدام هذه الأدوات بفعالية، مما يعزز إنتاجيتك في العمل.</a:t>
            </a:r>
          </a:p>
        </p:txBody>
      </p:sp>
      <p:sp>
        <p:nvSpPr>
          <p:cNvPr name="TextBox 6" id="6"/>
          <p:cNvSpPr txBox="true"/>
          <p:nvPr/>
        </p:nvSpPr>
        <p:spPr>
          <a:xfrm rot="0">
            <a:off x="6101226" y="270983"/>
            <a:ext cx="6085548" cy="643417"/>
          </a:xfrm>
          <a:prstGeom prst="rect">
            <a:avLst/>
          </a:prstGeom>
        </p:spPr>
        <p:txBody>
          <a:bodyPr anchor="t" rtlCol="false" tIns="0" lIns="0" bIns="0" rIns="0">
            <a:spAutoFit/>
          </a:bodyPr>
          <a:lstStyle/>
          <a:p>
            <a:pPr algn="l" marL="0" indent="0" lvl="0">
              <a:lnSpc>
                <a:spcPts val="5064"/>
              </a:lnSpc>
              <a:spcBef>
                <a:spcPct val="0"/>
              </a:spcBef>
            </a:pPr>
            <a:r>
              <a:rPr lang="en-US" sz="4442" spc="-319">
                <a:solidFill>
                  <a:srgbClr val="000000"/>
                </a:solidFill>
                <a:latin typeface="Open Sauce"/>
                <a:ea typeface="Open Sauce"/>
                <a:cs typeface="Open Sauce"/>
                <a:sym typeface="Open Sauce"/>
              </a:rPr>
              <a:t>The importance of MOS: </a:t>
            </a:r>
          </a:p>
        </p:txBody>
      </p:sp>
      <p:sp>
        <p:nvSpPr>
          <p:cNvPr name="TextBox 7" id="7"/>
          <p:cNvSpPr txBox="true"/>
          <p:nvPr/>
        </p:nvSpPr>
        <p:spPr>
          <a:xfrm rot="0">
            <a:off x="7992712" y="3605605"/>
            <a:ext cx="9807487" cy="542105"/>
          </a:xfrm>
          <a:prstGeom prst="rect">
            <a:avLst/>
          </a:prstGeom>
        </p:spPr>
        <p:txBody>
          <a:bodyPr anchor="t" rtlCol="false" tIns="0" lIns="0" bIns="0" rIns="0">
            <a:spAutoFit/>
          </a:bodyPr>
          <a:lstStyle/>
          <a:p>
            <a:pPr algn="r" rtl="true" marL="0" indent="0" lvl="0">
              <a:lnSpc>
                <a:spcPts val="4152"/>
              </a:lnSpc>
              <a:spcBef>
                <a:spcPct val="0"/>
              </a:spcBef>
            </a:pPr>
            <a:r>
              <a:rPr lang="ar-EG" sz="3642" spc="-262">
                <a:solidFill>
                  <a:srgbClr val="000000"/>
                </a:solidFill>
                <a:latin typeface="Roboto"/>
                <a:ea typeface="Roboto"/>
                <a:cs typeface="Roboto"/>
                <a:sym typeface="Roboto"/>
                <a:rtl val="true"/>
              </a:rPr>
              <a:t>أهمية الشهادة:</a:t>
            </a:r>
          </a:p>
        </p:txBody>
      </p:sp>
      <p:sp>
        <p:nvSpPr>
          <p:cNvPr name="TextBox 8" id="8"/>
          <p:cNvSpPr txBox="true"/>
          <p:nvPr/>
        </p:nvSpPr>
        <p:spPr>
          <a:xfrm rot="0">
            <a:off x="178291" y="6325856"/>
            <a:ext cx="6585812" cy="3961144"/>
          </a:xfrm>
          <a:prstGeom prst="rect">
            <a:avLst/>
          </a:prstGeom>
        </p:spPr>
        <p:txBody>
          <a:bodyPr anchor="t" rtlCol="false" tIns="0" lIns="0" bIns="0" rIns="0">
            <a:spAutoFit/>
          </a:bodyPr>
          <a:lstStyle/>
          <a:p>
            <a:pPr algn="l">
              <a:lnSpc>
                <a:spcPts val="2618"/>
              </a:lnSpc>
            </a:pPr>
            <a:r>
              <a:rPr lang="en-US" sz="1870">
                <a:solidFill>
                  <a:srgbClr val="000000"/>
                </a:solidFill>
                <a:latin typeface="Open Sauce"/>
                <a:ea typeface="Open Sauce"/>
                <a:cs typeface="Open Sauce"/>
                <a:sym typeface="Open Sauce"/>
              </a:rPr>
              <a:t>The MOS certification is essential for professionals who want to:</a:t>
            </a:r>
          </a:p>
          <a:p>
            <a:pPr algn="l">
              <a:lnSpc>
                <a:spcPts val="2618"/>
              </a:lnSpc>
            </a:pPr>
            <a:r>
              <a:rPr lang="en-US" sz="1870">
                <a:solidFill>
                  <a:srgbClr val="000000"/>
                </a:solidFill>
                <a:latin typeface="Open Sauce"/>
                <a:ea typeface="Open Sauce"/>
                <a:cs typeface="Open Sauce"/>
                <a:sym typeface="Open Sauce"/>
              </a:rPr>
              <a:t>Stand out in the job market with a globally recognized credential.</a:t>
            </a:r>
          </a:p>
          <a:p>
            <a:pPr algn="l">
              <a:lnSpc>
                <a:spcPts val="2618"/>
              </a:lnSpc>
            </a:pPr>
            <a:r>
              <a:rPr lang="en-US" sz="1870">
                <a:solidFill>
                  <a:srgbClr val="000000"/>
                </a:solidFill>
                <a:latin typeface="Open Sauce"/>
                <a:ea typeface="Open Sauce"/>
                <a:cs typeface="Open Sauce"/>
                <a:sym typeface="Open Sauce"/>
              </a:rPr>
              <a:t>Improve productivity and efficiency using Microsoft Office tools.</a:t>
            </a:r>
          </a:p>
          <a:p>
            <a:pPr algn="l">
              <a:lnSpc>
                <a:spcPts val="2618"/>
              </a:lnSpc>
            </a:pPr>
            <a:r>
              <a:rPr lang="en-US" sz="1870">
                <a:solidFill>
                  <a:srgbClr val="000000"/>
                </a:solidFill>
                <a:latin typeface="Open Sauce"/>
                <a:ea typeface="Open Sauce"/>
                <a:cs typeface="Open Sauce"/>
                <a:sym typeface="Open Sauce"/>
              </a:rPr>
              <a:t>Enhance career prospects by showcasing advanced technical skills.</a:t>
            </a:r>
          </a:p>
          <a:p>
            <a:pPr algn="l">
              <a:lnSpc>
                <a:spcPts val="2618"/>
              </a:lnSpc>
            </a:pPr>
            <a:r>
              <a:rPr lang="en-US" sz="1870">
                <a:solidFill>
                  <a:srgbClr val="000000"/>
                </a:solidFill>
                <a:latin typeface="Open Sauce"/>
                <a:ea typeface="Open Sauce"/>
                <a:cs typeface="Open Sauce"/>
                <a:sym typeface="Open Sauce"/>
              </a:rPr>
              <a:t>Gain confidence in using Office applications for daily tasks.</a:t>
            </a:r>
          </a:p>
          <a:p>
            <a:pPr algn="l" marL="0" indent="0" lvl="0">
              <a:lnSpc>
                <a:spcPts val="2618"/>
              </a:lnSpc>
              <a:spcBef>
                <a:spcPct val="0"/>
              </a:spcBef>
            </a:pPr>
            <a:r>
              <a:rPr lang="en-US" sz="1870">
                <a:solidFill>
                  <a:srgbClr val="000000"/>
                </a:solidFill>
                <a:latin typeface="Open Sauce"/>
                <a:ea typeface="Open Sauce"/>
                <a:cs typeface="Open Sauce"/>
                <a:sym typeface="Open Sauce"/>
              </a:rPr>
              <a:t>This certification opens up a wide range of career opportunities across various industries.</a:t>
            </a:r>
          </a:p>
        </p:txBody>
      </p:sp>
      <p:sp>
        <p:nvSpPr>
          <p:cNvPr name="TextBox 9" id="9"/>
          <p:cNvSpPr txBox="true"/>
          <p:nvPr/>
        </p:nvSpPr>
        <p:spPr>
          <a:xfrm rot="0">
            <a:off x="178291" y="3597368"/>
            <a:ext cx="11036096" cy="512801"/>
          </a:xfrm>
          <a:prstGeom prst="rect">
            <a:avLst/>
          </a:prstGeom>
        </p:spPr>
        <p:txBody>
          <a:bodyPr anchor="t" rtlCol="false" tIns="0" lIns="0" bIns="0" rIns="0">
            <a:spAutoFit/>
          </a:bodyPr>
          <a:lstStyle/>
          <a:p>
            <a:pPr algn="l" marL="0" indent="0" lvl="0">
              <a:lnSpc>
                <a:spcPts val="4038"/>
              </a:lnSpc>
              <a:spcBef>
                <a:spcPct val="0"/>
              </a:spcBef>
            </a:pPr>
            <a:r>
              <a:rPr lang="en-US" sz="3542" spc="-255">
                <a:solidFill>
                  <a:srgbClr val="000000"/>
                </a:solidFill>
                <a:latin typeface="Open Sauce"/>
                <a:ea typeface="Open Sauce"/>
                <a:cs typeface="Open Sauce"/>
                <a:sym typeface="Open Sauce"/>
              </a:rPr>
              <a:t>The Importance of the Certification:  </a:t>
            </a:r>
          </a:p>
        </p:txBody>
      </p:sp>
      <p:sp>
        <p:nvSpPr>
          <p:cNvPr name="TextBox 10" id="10"/>
          <p:cNvSpPr txBox="true"/>
          <p:nvPr/>
        </p:nvSpPr>
        <p:spPr>
          <a:xfrm rot="0">
            <a:off x="7899557" y="5821852"/>
            <a:ext cx="9807487" cy="542105"/>
          </a:xfrm>
          <a:prstGeom prst="rect">
            <a:avLst/>
          </a:prstGeom>
        </p:spPr>
        <p:txBody>
          <a:bodyPr anchor="t" rtlCol="false" tIns="0" lIns="0" bIns="0" rIns="0">
            <a:spAutoFit/>
          </a:bodyPr>
          <a:lstStyle/>
          <a:p>
            <a:pPr algn="r" rtl="true" marL="0" indent="0" lvl="0">
              <a:lnSpc>
                <a:spcPts val="4152"/>
              </a:lnSpc>
              <a:spcBef>
                <a:spcPct val="0"/>
              </a:spcBef>
            </a:pPr>
            <a:r>
              <a:rPr lang="ar-EG" sz="3642" spc="-262">
                <a:solidFill>
                  <a:srgbClr val="000000"/>
                </a:solidFill>
                <a:latin typeface="Roboto"/>
                <a:ea typeface="Roboto"/>
                <a:cs typeface="Roboto"/>
                <a:sym typeface="Roboto"/>
                <a:rtl val="true"/>
              </a:rPr>
              <a:t> لماذا تحتاج إلى </a:t>
            </a:r>
            <a:r>
              <a:rPr lang="en-US" sz="3642" spc="-262">
                <a:solidFill>
                  <a:srgbClr val="000000"/>
                </a:solidFill>
                <a:latin typeface="Roboto"/>
                <a:ea typeface="Roboto"/>
                <a:cs typeface="Roboto"/>
                <a:sym typeface="Roboto"/>
              </a:rPr>
              <a:t>MOS</a:t>
            </a:r>
            <a:r>
              <a:rPr lang="ar-EG" sz="3642" spc="-262">
                <a:solidFill>
                  <a:srgbClr val="000000"/>
                </a:solidFill>
                <a:latin typeface="Roboto"/>
                <a:ea typeface="Roboto"/>
                <a:cs typeface="Roboto"/>
                <a:sym typeface="Roboto"/>
                <a:rtl val="true"/>
              </a:rPr>
              <a:t>؟ </a:t>
            </a:r>
          </a:p>
        </p:txBody>
      </p:sp>
      <p:sp>
        <p:nvSpPr>
          <p:cNvPr name="TextBox 11" id="11"/>
          <p:cNvSpPr txBox="true"/>
          <p:nvPr/>
        </p:nvSpPr>
        <p:spPr>
          <a:xfrm rot="0">
            <a:off x="11214387" y="6487781"/>
            <a:ext cx="6585812" cy="2266614"/>
          </a:xfrm>
          <a:prstGeom prst="rect">
            <a:avLst/>
          </a:prstGeom>
        </p:spPr>
        <p:txBody>
          <a:bodyPr anchor="t" rtlCol="false" tIns="0" lIns="0" bIns="0" rIns="0">
            <a:spAutoFit/>
          </a:bodyPr>
          <a:lstStyle/>
          <a:p>
            <a:pPr algn="r" rtl="true">
              <a:lnSpc>
                <a:spcPts val="2618"/>
              </a:lnSpc>
            </a:pPr>
            <a:r>
              <a:rPr lang="ar-EG" sz="1870">
                <a:solidFill>
                  <a:srgbClr val="000000"/>
                </a:solidFill>
                <a:latin typeface="Roboto"/>
                <a:ea typeface="Roboto"/>
                <a:cs typeface="Roboto"/>
                <a:sym typeface="Roboto"/>
                <a:rtl val="true"/>
              </a:rPr>
              <a:t>تعد شهادة اخصائي مايكروسوفت أوفيس ضرورية للمهنيين الذين يرغبون في:</a:t>
            </a:r>
          </a:p>
          <a:p>
            <a:pPr algn="r" rtl="true">
              <a:lnSpc>
                <a:spcPts val="2618"/>
              </a:lnSpc>
            </a:pPr>
            <a:r>
              <a:rPr lang="ar-EG" sz="1870">
                <a:solidFill>
                  <a:srgbClr val="000000"/>
                </a:solidFill>
                <a:latin typeface="Roboto"/>
                <a:ea typeface="Roboto"/>
                <a:cs typeface="Roboto"/>
                <a:sym typeface="Roboto"/>
                <a:rtl val="true"/>
              </a:rPr>
              <a:t>التميز في سوق العمل بشهادة معترف بها عالميًا.</a:t>
            </a:r>
          </a:p>
          <a:p>
            <a:pPr algn="r" rtl="true">
              <a:lnSpc>
                <a:spcPts val="2618"/>
              </a:lnSpc>
            </a:pPr>
            <a:r>
              <a:rPr lang="ar-EG" sz="1870">
                <a:solidFill>
                  <a:srgbClr val="000000"/>
                </a:solidFill>
                <a:latin typeface="Roboto"/>
                <a:ea typeface="Roboto"/>
                <a:cs typeface="Roboto"/>
                <a:sym typeface="Roboto"/>
                <a:rtl val="true"/>
              </a:rPr>
              <a:t>تحسين الإنتاجية والكفاءة باستخدام أدوات مايكروسوفت أوفيس.</a:t>
            </a:r>
          </a:p>
          <a:p>
            <a:pPr algn="r" rtl="true">
              <a:lnSpc>
                <a:spcPts val="2618"/>
              </a:lnSpc>
            </a:pPr>
            <a:r>
              <a:rPr lang="ar-EG" sz="1870">
                <a:solidFill>
                  <a:srgbClr val="000000"/>
                </a:solidFill>
                <a:latin typeface="Roboto"/>
                <a:ea typeface="Roboto"/>
                <a:cs typeface="Roboto"/>
                <a:sym typeface="Roboto"/>
                <a:rtl val="true"/>
              </a:rPr>
              <a:t>تعزيز فرص التقدم المهني من خلال إظهار المهارات التقنية المتقدمة.</a:t>
            </a:r>
          </a:p>
          <a:p>
            <a:pPr algn="r" rtl="true">
              <a:lnSpc>
                <a:spcPts val="2618"/>
              </a:lnSpc>
            </a:pPr>
            <a:r>
              <a:rPr lang="ar-EG" sz="1870">
                <a:solidFill>
                  <a:srgbClr val="000000"/>
                </a:solidFill>
                <a:latin typeface="Roboto"/>
                <a:ea typeface="Roboto"/>
                <a:cs typeface="Roboto"/>
                <a:sym typeface="Roboto"/>
                <a:rtl val="true"/>
              </a:rPr>
              <a:t>زيادة الثقة في استخدام تطبيقات أوفيس في المهام اليومية.</a:t>
            </a:r>
          </a:p>
          <a:p>
            <a:pPr algn="r" rtl="true" marL="0" indent="0" lvl="0">
              <a:lnSpc>
                <a:spcPts val="2618"/>
              </a:lnSpc>
              <a:spcBef>
                <a:spcPct val="0"/>
              </a:spcBef>
            </a:pPr>
          </a:p>
        </p:txBody>
      </p:sp>
      <p:sp>
        <p:nvSpPr>
          <p:cNvPr name="TextBox 12" id="12"/>
          <p:cNvSpPr txBox="true"/>
          <p:nvPr/>
        </p:nvSpPr>
        <p:spPr>
          <a:xfrm rot="0">
            <a:off x="178291" y="5706283"/>
            <a:ext cx="11036096" cy="512801"/>
          </a:xfrm>
          <a:prstGeom prst="rect">
            <a:avLst/>
          </a:prstGeom>
        </p:spPr>
        <p:txBody>
          <a:bodyPr anchor="t" rtlCol="false" tIns="0" lIns="0" bIns="0" rIns="0">
            <a:spAutoFit/>
          </a:bodyPr>
          <a:lstStyle/>
          <a:p>
            <a:pPr algn="l" marL="0" indent="0" lvl="0">
              <a:lnSpc>
                <a:spcPts val="4038"/>
              </a:lnSpc>
              <a:spcBef>
                <a:spcPct val="0"/>
              </a:spcBef>
            </a:pPr>
            <a:r>
              <a:rPr lang="en-US" sz="3542" spc="-255">
                <a:solidFill>
                  <a:srgbClr val="000000"/>
                </a:solidFill>
                <a:latin typeface="Open Sauce"/>
                <a:ea typeface="Open Sauce"/>
                <a:cs typeface="Open Sauce"/>
                <a:sym typeface="Open Sauce"/>
              </a:rPr>
              <a:t>Why You Need MOS:</a:t>
            </a:r>
          </a:p>
        </p:txBody>
      </p:sp>
      <p:sp>
        <p:nvSpPr>
          <p:cNvPr name="TextBox 13" id="13"/>
          <p:cNvSpPr txBox="true"/>
          <p:nvPr/>
        </p:nvSpPr>
        <p:spPr>
          <a:xfrm rot="0">
            <a:off x="178291" y="4228245"/>
            <a:ext cx="6585812" cy="1314116"/>
          </a:xfrm>
          <a:prstGeom prst="rect">
            <a:avLst/>
          </a:prstGeom>
        </p:spPr>
        <p:txBody>
          <a:bodyPr anchor="t" rtlCol="false" tIns="0" lIns="0" bIns="0" rIns="0">
            <a:spAutoFit/>
          </a:bodyPr>
          <a:lstStyle/>
          <a:p>
            <a:pPr algn="l" marL="0" indent="0" lvl="0">
              <a:lnSpc>
                <a:spcPts val="2618"/>
              </a:lnSpc>
              <a:spcBef>
                <a:spcPct val="0"/>
              </a:spcBef>
            </a:pPr>
            <a:r>
              <a:rPr lang="en-US" sz="1870">
                <a:solidFill>
                  <a:srgbClr val="000000"/>
                </a:solidFill>
                <a:latin typeface="Open Sauce"/>
                <a:ea typeface="Open Sauce"/>
                <a:cs typeface="Open Sauce"/>
                <a:sym typeface="Open Sauce"/>
              </a:rPr>
              <a:t>The MOS certification is a valuable asset that gives you a competitive edge in the job market. It showcases your expertise in Microsoft Office, leading to better job opportunities, career advancement, and higher salaries.</a:t>
            </a:r>
          </a:p>
        </p:txBody>
      </p:sp>
      <p:sp>
        <p:nvSpPr>
          <p:cNvPr name="Freeform 14" id="14"/>
          <p:cNvSpPr/>
          <p:nvPr/>
        </p:nvSpPr>
        <p:spPr>
          <a:xfrm flipH="false" flipV="false" rot="0">
            <a:off x="16416623" y="-42283"/>
            <a:ext cx="1871377" cy="1247097"/>
          </a:xfrm>
          <a:custGeom>
            <a:avLst/>
            <a:gdLst/>
            <a:ahLst/>
            <a:cxnLst/>
            <a:rect r="r" b="b" t="t" l="l"/>
            <a:pathLst>
              <a:path h="1247097" w="1871377">
                <a:moveTo>
                  <a:pt x="0" y="0"/>
                </a:moveTo>
                <a:lnTo>
                  <a:pt x="1871377" y="0"/>
                </a:lnTo>
                <a:lnTo>
                  <a:pt x="1871377" y="1247098"/>
                </a:lnTo>
                <a:lnTo>
                  <a:pt x="0" y="1247098"/>
                </a:lnTo>
                <a:lnTo>
                  <a:pt x="0" y="0"/>
                </a:lnTo>
                <a:close/>
              </a:path>
            </a:pathLst>
          </a:custGeom>
          <a:blipFill>
            <a:blip r:embed="rId2"/>
            <a:stretch>
              <a:fillRect l="0" t="0" r="0" b="0"/>
            </a:stretch>
          </a:blipFill>
        </p:spPr>
      </p:sp>
      <p:sp>
        <p:nvSpPr>
          <p:cNvPr name="TextBox 15" id="15"/>
          <p:cNvSpPr txBox="true"/>
          <p:nvPr/>
        </p:nvSpPr>
        <p:spPr>
          <a:xfrm rot="0">
            <a:off x="11214387" y="4218720"/>
            <a:ext cx="6585812" cy="1295262"/>
          </a:xfrm>
          <a:prstGeom prst="rect">
            <a:avLst/>
          </a:prstGeom>
        </p:spPr>
        <p:txBody>
          <a:bodyPr anchor="t" rtlCol="false" tIns="0" lIns="0" bIns="0" rIns="0">
            <a:spAutoFit/>
          </a:bodyPr>
          <a:lstStyle/>
          <a:p>
            <a:pPr algn="r" rtl="true" marL="0" indent="0" lvl="0">
              <a:lnSpc>
                <a:spcPts val="2618"/>
              </a:lnSpc>
              <a:spcBef>
                <a:spcPct val="0"/>
              </a:spcBef>
            </a:pPr>
            <a:r>
              <a:rPr lang="ar-EG" sz="1870">
                <a:solidFill>
                  <a:srgbClr val="000000"/>
                </a:solidFill>
                <a:latin typeface="Roboto"/>
                <a:ea typeface="Roboto"/>
                <a:cs typeface="Roboto"/>
                <a:sym typeface="Roboto"/>
                <a:rtl val="true"/>
              </a:rPr>
              <a:t>تعد شهادة اخصائي مايكروسوفت أوفيس (</a:t>
            </a:r>
            <a:r>
              <a:rPr lang="en-US" sz="1870">
                <a:solidFill>
                  <a:srgbClr val="000000"/>
                </a:solidFill>
                <a:latin typeface="Roboto"/>
                <a:ea typeface="Roboto"/>
                <a:cs typeface="Roboto"/>
                <a:sym typeface="Roboto"/>
              </a:rPr>
              <a:t>MOS</a:t>
            </a:r>
            <a:r>
              <a:rPr lang="ar-EG" sz="1870">
                <a:solidFill>
                  <a:srgbClr val="000000"/>
                </a:solidFill>
                <a:latin typeface="Roboto"/>
                <a:ea typeface="Roboto"/>
                <a:cs typeface="Roboto"/>
                <a:sym typeface="Roboto"/>
                <a:rtl val="true"/>
              </a:rPr>
              <a:t>) من الأصول القيمة التي تمنحك ميزة تنافسية في سوق العمل. فهي تُظهر خبرتك في مايكروسوفت أوفيس، مما يؤدي إلى فرص عمل أفضل، وتقدم مهني، ورواتب أعلى.</a:t>
            </a:r>
          </a:p>
        </p:txBody>
      </p:sp>
      <p:grpSp>
        <p:nvGrpSpPr>
          <p:cNvPr name="Group 16" id="16"/>
          <p:cNvGrpSpPr/>
          <p:nvPr/>
        </p:nvGrpSpPr>
        <p:grpSpPr>
          <a:xfrm rot="0">
            <a:off x="17538837" y="9258300"/>
            <a:ext cx="2236783" cy="2236783"/>
            <a:chOff x="0" y="0"/>
            <a:chExt cx="812800" cy="812800"/>
          </a:xfrm>
        </p:grpSpPr>
        <p:sp>
          <p:nvSpPr>
            <p:cNvPr name="Freeform 17" id="17"/>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18" id="18"/>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spTree>
  </p:cSld>
  <p:clrMapOvr>
    <a:masterClrMapping/>
  </p:clrMapOvr>
</p:sld>
</file>

<file path=ppt/slides/slide3.xml><?xml version="1.0" encoding="utf-8"?>
<p:sld xmlns:p="http://schemas.openxmlformats.org/presentationml/2006/main" xmlns:a="http://schemas.openxmlformats.org/drawingml/2006/main" xmlns:r="http://schemas.openxmlformats.org/officeDocument/2006/relationships">
  <p:cSld>
    <p:bg>
      <p:bgPr>
        <a:solidFill>
          <a:srgbClr val="E8EDEF"/>
        </a:solidFill>
      </p:bgPr>
    </p:bg>
    <p:spTree>
      <p:nvGrpSpPr>
        <p:cNvPr id="1" name=""/>
        <p:cNvGrpSpPr/>
        <p:nvPr/>
      </p:nvGrpSpPr>
      <p:grpSpPr>
        <a:xfrm>
          <a:off x="0" y="0"/>
          <a:ext cx="0" cy="0"/>
          <a:chOff x="0" y="0"/>
          <a:chExt cx="0" cy="0"/>
        </a:xfrm>
      </p:grpSpPr>
      <p:grpSp>
        <p:nvGrpSpPr>
          <p:cNvPr name="Group 2" id="2"/>
          <p:cNvGrpSpPr/>
          <p:nvPr/>
        </p:nvGrpSpPr>
        <p:grpSpPr>
          <a:xfrm rot="0">
            <a:off x="16792111" y="-6972211"/>
            <a:ext cx="9103062" cy="9103062"/>
            <a:chOff x="0" y="0"/>
            <a:chExt cx="812800" cy="812800"/>
          </a:xfrm>
        </p:grpSpPr>
        <p:sp>
          <p:nvSpPr>
            <p:cNvPr name="Freeform 3" id="3"/>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4" id="4"/>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sp>
        <p:nvSpPr>
          <p:cNvPr name="Freeform 5" id="5"/>
          <p:cNvSpPr/>
          <p:nvPr/>
        </p:nvSpPr>
        <p:spPr>
          <a:xfrm flipH="false" flipV="false" rot="0">
            <a:off x="16416623" y="0"/>
            <a:ext cx="1871377" cy="1247097"/>
          </a:xfrm>
          <a:custGeom>
            <a:avLst/>
            <a:gdLst/>
            <a:ahLst/>
            <a:cxnLst/>
            <a:rect r="r" b="b" t="t" l="l"/>
            <a:pathLst>
              <a:path h="1247097" w="1871377">
                <a:moveTo>
                  <a:pt x="0" y="0"/>
                </a:moveTo>
                <a:lnTo>
                  <a:pt x="1871377" y="0"/>
                </a:lnTo>
                <a:lnTo>
                  <a:pt x="1871377" y="1247097"/>
                </a:lnTo>
                <a:lnTo>
                  <a:pt x="0" y="1247097"/>
                </a:lnTo>
                <a:lnTo>
                  <a:pt x="0" y="0"/>
                </a:lnTo>
                <a:close/>
              </a:path>
            </a:pathLst>
          </a:custGeom>
          <a:blipFill>
            <a:blip r:embed="rId2"/>
            <a:stretch>
              <a:fillRect l="0" t="0" r="0" b="0"/>
            </a:stretch>
          </a:blipFill>
        </p:spPr>
      </p:sp>
      <p:sp>
        <p:nvSpPr>
          <p:cNvPr name="TextBox 6" id="6"/>
          <p:cNvSpPr txBox="true"/>
          <p:nvPr/>
        </p:nvSpPr>
        <p:spPr>
          <a:xfrm rot="0">
            <a:off x="292774" y="1208997"/>
            <a:ext cx="17139385" cy="8701061"/>
          </a:xfrm>
          <a:prstGeom prst="rect">
            <a:avLst/>
          </a:prstGeom>
        </p:spPr>
        <p:txBody>
          <a:bodyPr anchor="t" rtlCol="false" tIns="0" lIns="0" bIns="0" rIns="0">
            <a:spAutoFit/>
          </a:bodyPr>
          <a:lstStyle/>
          <a:p>
            <a:pPr algn="l">
              <a:lnSpc>
                <a:spcPts val="2639"/>
              </a:lnSpc>
            </a:pPr>
            <a:r>
              <a:rPr lang="en-US" sz="1885">
                <a:solidFill>
                  <a:srgbClr val="000000"/>
                </a:solidFill>
                <a:latin typeface="Open Sauce"/>
                <a:ea typeface="Open Sauce"/>
                <a:cs typeface="Open Sauce"/>
                <a:sym typeface="Open Sauce"/>
              </a:rPr>
              <a:t>1. Increased Productivity: Certified employees are proficient in Microsoft Office tools, leading to more efficient work processes and faster task completion.</a:t>
            </a:r>
          </a:p>
          <a:p>
            <a:pPr algn="l">
              <a:lnSpc>
                <a:spcPts val="2639"/>
              </a:lnSpc>
            </a:pPr>
          </a:p>
          <a:p>
            <a:pPr algn="l">
              <a:lnSpc>
                <a:spcPts val="2639"/>
              </a:lnSpc>
            </a:pPr>
            <a:r>
              <a:rPr lang="en-US" sz="1885">
                <a:solidFill>
                  <a:srgbClr val="000000"/>
                </a:solidFill>
                <a:latin typeface="Open Sauce"/>
                <a:ea typeface="Open Sauce"/>
                <a:cs typeface="Open Sauce"/>
                <a:sym typeface="Open Sauce"/>
              </a:rPr>
              <a:t>2. Reduced Training Costs: Hiring individuals with MOS certification reduces the need for extensive training on Microsoft Office tools, saving time and resources.</a:t>
            </a:r>
          </a:p>
          <a:p>
            <a:pPr algn="l">
              <a:lnSpc>
                <a:spcPts val="2639"/>
              </a:lnSpc>
            </a:pPr>
          </a:p>
          <a:p>
            <a:pPr algn="l">
              <a:lnSpc>
                <a:spcPts val="2639"/>
              </a:lnSpc>
            </a:pPr>
            <a:r>
              <a:rPr lang="en-US" sz="1885">
                <a:solidFill>
                  <a:srgbClr val="000000"/>
                </a:solidFill>
                <a:latin typeface="Open Sauce"/>
                <a:ea typeface="Open Sauce"/>
                <a:cs typeface="Open Sauce"/>
                <a:sym typeface="Open Sauce"/>
              </a:rPr>
              <a:t>3. Higher Quality of Work: Employees with MOS certification are more skilled in using Office applications, leading to higher-quality outputs and fewer errors.</a:t>
            </a:r>
          </a:p>
          <a:p>
            <a:pPr algn="l">
              <a:lnSpc>
                <a:spcPts val="2639"/>
              </a:lnSpc>
            </a:pPr>
          </a:p>
          <a:p>
            <a:pPr algn="l">
              <a:lnSpc>
                <a:spcPts val="2639"/>
              </a:lnSpc>
            </a:pPr>
            <a:r>
              <a:rPr lang="en-US" sz="1885">
                <a:solidFill>
                  <a:srgbClr val="000000"/>
                </a:solidFill>
                <a:latin typeface="Open Sauce"/>
                <a:ea typeface="Open Sauce"/>
                <a:cs typeface="Open Sauce"/>
                <a:sym typeface="Open Sauce"/>
              </a:rPr>
              <a:t>4. Enhanced Team Collaboration: Certified employees are more effective in collaborating with others, as they are familiar with the tools necessary for seamless communication and project management.</a:t>
            </a:r>
          </a:p>
          <a:p>
            <a:pPr algn="l">
              <a:lnSpc>
                <a:spcPts val="2639"/>
              </a:lnSpc>
            </a:pPr>
          </a:p>
          <a:p>
            <a:pPr algn="l">
              <a:lnSpc>
                <a:spcPts val="2639"/>
              </a:lnSpc>
            </a:pPr>
            <a:r>
              <a:rPr lang="en-US" sz="1885">
                <a:solidFill>
                  <a:srgbClr val="000000"/>
                </a:solidFill>
                <a:latin typeface="Open Sauce"/>
                <a:ea typeface="Open Sauce"/>
                <a:cs typeface="Open Sauce"/>
                <a:sym typeface="Open Sauce"/>
              </a:rPr>
              <a:t>5. Improved Employee Confidence: Certified professionals are more confident in their technical abilities, which boosts morale and overall work satisfaction.</a:t>
            </a:r>
          </a:p>
          <a:p>
            <a:pPr algn="l">
              <a:lnSpc>
                <a:spcPts val="2639"/>
              </a:lnSpc>
            </a:pPr>
          </a:p>
          <a:p>
            <a:pPr algn="l">
              <a:lnSpc>
                <a:spcPts val="2639"/>
              </a:lnSpc>
            </a:pPr>
            <a:r>
              <a:rPr lang="en-US" sz="1885">
                <a:solidFill>
                  <a:srgbClr val="000000"/>
                </a:solidFill>
                <a:latin typeface="Open Sauce"/>
                <a:ea typeface="Open Sauce"/>
                <a:cs typeface="Open Sauce"/>
                <a:sym typeface="Open Sauce"/>
              </a:rPr>
              <a:t>6. Competitive Advantage: Having a team with MOS certified employees gives the company a competitive edge in the market, demonstrating a commitment to high standards of professionalism.</a:t>
            </a:r>
          </a:p>
          <a:p>
            <a:pPr algn="l">
              <a:lnSpc>
                <a:spcPts val="2639"/>
              </a:lnSpc>
            </a:pPr>
          </a:p>
          <a:p>
            <a:pPr algn="l">
              <a:lnSpc>
                <a:spcPts val="2639"/>
              </a:lnSpc>
            </a:pPr>
            <a:r>
              <a:rPr lang="en-US" sz="1885">
                <a:solidFill>
                  <a:srgbClr val="000000"/>
                </a:solidFill>
                <a:latin typeface="Open Sauce"/>
                <a:ea typeface="Open Sauce"/>
                <a:cs typeface="Open Sauce"/>
                <a:sym typeface="Open Sauce"/>
              </a:rPr>
              <a:t>7. Faster Onboarding: New hires with MOS certification can quickly adapt to the company’s workflow, reducing the onboarding time.</a:t>
            </a:r>
          </a:p>
          <a:p>
            <a:pPr algn="l">
              <a:lnSpc>
                <a:spcPts val="2639"/>
              </a:lnSpc>
            </a:pPr>
          </a:p>
          <a:p>
            <a:pPr algn="l">
              <a:lnSpc>
                <a:spcPts val="2639"/>
              </a:lnSpc>
            </a:pPr>
            <a:r>
              <a:rPr lang="en-US" sz="1885">
                <a:solidFill>
                  <a:srgbClr val="000000"/>
                </a:solidFill>
                <a:latin typeface="Open Sauce"/>
                <a:ea typeface="Open Sauce"/>
                <a:cs typeface="Open Sauce"/>
                <a:sym typeface="Open Sauce"/>
              </a:rPr>
              <a:t>8. Increased Employee Retention: Investing in employees by supporting certification can lead to increased job satisfaction and retention.</a:t>
            </a:r>
          </a:p>
          <a:p>
            <a:pPr algn="l">
              <a:lnSpc>
                <a:spcPts val="2639"/>
              </a:lnSpc>
            </a:pPr>
          </a:p>
          <a:p>
            <a:pPr algn="l">
              <a:lnSpc>
                <a:spcPts val="2639"/>
              </a:lnSpc>
            </a:pPr>
            <a:r>
              <a:rPr lang="en-US" sz="1885">
                <a:solidFill>
                  <a:srgbClr val="000000"/>
                </a:solidFill>
                <a:latin typeface="Open Sauce"/>
                <a:ea typeface="Open Sauce"/>
                <a:cs typeface="Open Sauce"/>
                <a:sym typeface="Open Sauce"/>
              </a:rPr>
              <a:t>9. Better Customer Service: Employees with MOS certification are more capable of providing quick and accurate information, improving customer support and satisfaction.</a:t>
            </a:r>
          </a:p>
          <a:p>
            <a:pPr algn="l">
              <a:lnSpc>
                <a:spcPts val="2639"/>
              </a:lnSpc>
            </a:pPr>
          </a:p>
          <a:p>
            <a:pPr algn="l" marL="0" indent="0" lvl="0">
              <a:lnSpc>
                <a:spcPts val="2639"/>
              </a:lnSpc>
              <a:spcBef>
                <a:spcPct val="0"/>
              </a:spcBef>
            </a:pPr>
            <a:r>
              <a:rPr lang="en-US" sz="1885">
                <a:solidFill>
                  <a:srgbClr val="000000"/>
                </a:solidFill>
                <a:latin typeface="Open Sauce"/>
                <a:ea typeface="Open Sauce"/>
                <a:cs typeface="Open Sauce"/>
                <a:sym typeface="Open Sauce"/>
              </a:rPr>
              <a:t>10. Streamlined Operations: Proficient employees help streamline internal processes, contributing to a more organized and efficient workplace.</a:t>
            </a:r>
          </a:p>
        </p:txBody>
      </p:sp>
      <p:sp>
        <p:nvSpPr>
          <p:cNvPr name="TextBox 7" id="7"/>
          <p:cNvSpPr txBox="true"/>
          <p:nvPr/>
        </p:nvSpPr>
        <p:spPr>
          <a:xfrm rot="0">
            <a:off x="292774" y="642599"/>
            <a:ext cx="11036096" cy="512801"/>
          </a:xfrm>
          <a:prstGeom prst="rect">
            <a:avLst/>
          </a:prstGeom>
        </p:spPr>
        <p:txBody>
          <a:bodyPr anchor="t" rtlCol="false" tIns="0" lIns="0" bIns="0" rIns="0">
            <a:spAutoFit/>
          </a:bodyPr>
          <a:lstStyle/>
          <a:p>
            <a:pPr algn="l" marL="0" indent="0" lvl="0">
              <a:lnSpc>
                <a:spcPts val="4038"/>
              </a:lnSpc>
              <a:spcBef>
                <a:spcPct val="0"/>
              </a:spcBef>
            </a:pPr>
            <a:r>
              <a:rPr lang="en-US" sz="3542" spc="-255">
                <a:solidFill>
                  <a:srgbClr val="000000"/>
                </a:solidFill>
                <a:latin typeface="Open Sauce"/>
                <a:ea typeface="Open Sauce"/>
                <a:cs typeface="Open Sauce"/>
                <a:sym typeface="Open Sauce"/>
              </a:rPr>
              <a:t>Benefits for Employers:</a:t>
            </a:r>
          </a:p>
        </p:txBody>
      </p:sp>
    </p:spTree>
  </p:cSld>
  <p:clrMapOvr>
    <a:masterClrMapping/>
  </p:clrMapOvr>
</p:sld>
</file>

<file path=ppt/slides/slide4.xml><?xml version="1.0" encoding="utf-8"?>
<p:sld xmlns:p="http://schemas.openxmlformats.org/presentationml/2006/main" xmlns:a="http://schemas.openxmlformats.org/drawingml/2006/main" xmlns:r="http://schemas.openxmlformats.org/officeDocument/2006/relationships">
  <p:cSld>
    <p:bg>
      <p:bgPr>
        <a:solidFill>
          <a:srgbClr val="E8EDEF"/>
        </a:solidFill>
      </p:bgPr>
    </p:bg>
    <p:spTree>
      <p:nvGrpSpPr>
        <p:cNvPr id="1" name=""/>
        <p:cNvGrpSpPr/>
        <p:nvPr/>
      </p:nvGrpSpPr>
      <p:grpSpPr>
        <a:xfrm>
          <a:off x="0" y="0"/>
          <a:ext cx="0" cy="0"/>
          <a:chOff x="0" y="0"/>
          <a:chExt cx="0" cy="0"/>
        </a:xfrm>
      </p:grpSpPr>
      <p:grpSp>
        <p:nvGrpSpPr>
          <p:cNvPr name="Group 2" id="2"/>
          <p:cNvGrpSpPr/>
          <p:nvPr/>
        </p:nvGrpSpPr>
        <p:grpSpPr>
          <a:xfrm rot="0">
            <a:off x="16792111" y="-6972211"/>
            <a:ext cx="9103062" cy="9103062"/>
            <a:chOff x="0" y="0"/>
            <a:chExt cx="812800" cy="812800"/>
          </a:xfrm>
        </p:grpSpPr>
        <p:sp>
          <p:nvSpPr>
            <p:cNvPr name="Freeform 3" id="3"/>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4" id="4"/>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sp>
        <p:nvSpPr>
          <p:cNvPr name="Freeform 5" id="5"/>
          <p:cNvSpPr/>
          <p:nvPr/>
        </p:nvSpPr>
        <p:spPr>
          <a:xfrm flipH="false" flipV="false" rot="0">
            <a:off x="16416623" y="0"/>
            <a:ext cx="1871377" cy="1247097"/>
          </a:xfrm>
          <a:custGeom>
            <a:avLst/>
            <a:gdLst/>
            <a:ahLst/>
            <a:cxnLst/>
            <a:rect r="r" b="b" t="t" l="l"/>
            <a:pathLst>
              <a:path h="1247097" w="1871377">
                <a:moveTo>
                  <a:pt x="0" y="0"/>
                </a:moveTo>
                <a:lnTo>
                  <a:pt x="1871377" y="0"/>
                </a:lnTo>
                <a:lnTo>
                  <a:pt x="1871377" y="1247097"/>
                </a:lnTo>
                <a:lnTo>
                  <a:pt x="0" y="1247097"/>
                </a:lnTo>
                <a:lnTo>
                  <a:pt x="0" y="0"/>
                </a:lnTo>
                <a:close/>
              </a:path>
            </a:pathLst>
          </a:custGeom>
          <a:blipFill>
            <a:blip r:embed="rId2"/>
            <a:stretch>
              <a:fillRect l="0" t="0" r="0" b="0"/>
            </a:stretch>
          </a:blipFill>
        </p:spPr>
      </p:sp>
      <p:sp>
        <p:nvSpPr>
          <p:cNvPr name="TextBox 6" id="6"/>
          <p:cNvSpPr txBox="true"/>
          <p:nvPr/>
        </p:nvSpPr>
        <p:spPr>
          <a:xfrm rot="0">
            <a:off x="0" y="1945510"/>
            <a:ext cx="18168085" cy="7099687"/>
          </a:xfrm>
          <a:prstGeom prst="rect">
            <a:avLst/>
          </a:prstGeom>
        </p:spPr>
        <p:txBody>
          <a:bodyPr anchor="t" rtlCol="false" tIns="0" lIns="0" bIns="0" rIns="0">
            <a:spAutoFit/>
          </a:bodyPr>
          <a:lstStyle/>
          <a:p>
            <a:pPr algn="just" rtl="true">
              <a:lnSpc>
                <a:spcPts val="2797"/>
              </a:lnSpc>
            </a:pPr>
            <a:r>
              <a:rPr lang="en-US" sz="1998">
                <a:solidFill>
                  <a:srgbClr val="000000"/>
                </a:solidFill>
                <a:latin typeface="Roboto"/>
                <a:ea typeface="Roboto"/>
                <a:cs typeface="Roboto"/>
                <a:sym typeface="Roboto"/>
              </a:rPr>
              <a:t>1</a:t>
            </a:r>
            <a:r>
              <a:rPr lang="ar-EG" sz="1998">
                <a:solidFill>
                  <a:srgbClr val="000000"/>
                </a:solidFill>
                <a:latin typeface="Roboto"/>
                <a:ea typeface="Roboto"/>
                <a:cs typeface="Roboto"/>
                <a:sym typeface="Roboto"/>
                <a:rtl val="true"/>
              </a:rPr>
              <a:t>. زيادة الإنتاجية: الموظفون الحاصلون على شهادة اخصائي مايكروسوفت أوفيس يمتلكون مهارات متقدمة في استخدام أدوات مايكروسوفت أوفيس، مما يؤدي إلى تحسين الكفاءة وإتمام المهام بسرعة أكبر.</a:t>
            </a:r>
          </a:p>
          <a:p>
            <a:pPr algn="just" rtl="true">
              <a:lnSpc>
                <a:spcPts val="2797"/>
              </a:lnSpc>
            </a:pPr>
          </a:p>
          <a:p>
            <a:pPr algn="just" rtl="true">
              <a:lnSpc>
                <a:spcPts val="2797"/>
              </a:lnSpc>
            </a:pPr>
            <a:r>
              <a:rPr lang="en-US" sz="1998">
                <a:solidFill>
                  <a:srgbClr val="000000"/>
                </a:solidFill>
                <a:latin typeface="Roboto"/>
                <a:ea typeface="Roboto"/>
                <a:cs typeface="Roboto"/>
                <a:sym typeface="Roboto"/>
              </a:rPr>
              <a:t>2</a:t>
            </a:r>
            <a:r>
              <a:rPr lang="ar-EG" sz="1998">
                <a:solidFill>
                  <a:srgbClr val="000000"/>
                </a:solidFill>
                <a:latin typeface="Roboto"/>
                <a:ea typeface="Roboto"/>
                <a:cs typeface="Roboto"/>
                <a:sym typeface="Roboto"/>
                <a:rtl val="true"/>
              </a:rPr>
              <a:t>. تقليل تكاليف التدريب: تعيين موظفين حاصلين على شهادة </a:t>
            </a:r>
            <a:r>
              <a:rPr lang="en-US" sz="1998">
                <a:solidFill>
                  <a:srgbClr val="000000"/>
                </a:solidFill>
                <a:latin typeface="Roboto"/>
                <a:ea typeface="Roboto"/>
                <a:cs typeface="Roboto"/>
                <a:sym typeface="Roboto"/>
              </a:rPr>
              <a:t>MOS</a:t>
            </a:r>
            <a:r>
              <a:rPr lang="ar-EG" sz="1998">
                <a:solidFill>
                  <a:srgbClr val="000000"/>
                </a:solidFill>
                <a:latin typeface="Roboto"/>
                <a:ea typeface="Roboto"/>
                <a:cs typeface="Roboto"/>
                <a:sym typeface="Roboto"/>
                <a:rtl val="true"/>
              </a:rPr>
              <a:t> يقلل من الحاجة للتدريب المكثف على أدوات مايكروسوفت أوفيس، مما يوفر الوقت والموارد.</a:t>
            </a:r>
          </a:p>
          <a:p>
            <a:pPr algn="just" rtl="true">
              <a:lnSpc>
                <a:spcPts val="2797"/>
              </a:lnSpc>
            </a:pPr>
          </a:p>
          <a:p>
            <a:pPr algn="just" rtl="true">
              <a:lnSpc>
                <a:spcPts val="2797"/>
              </a:lnSpc>
            </a:pPr>
            <a:r>
              <a:rPr lang="en-US" sz="1998">
                <a:solidFill>
                  <a:srgbClr val="000000"/>
                </a:solidFill>
                <a:latin typeface="Roboto"/>
                <a:ea typeface="Roboto"/>
                <a:cs typeface="Roboto"/>
                <a:sym typeface="Roboto"/>
              </a:rPr>
              <a:t>3</a:t>
            </a:r>
            <a:r>
              <a:rPr lang="ar-EG" sz="1998">
                <a:solidFill>
                  <a:srgbClr val="000000"/>
                </a:solidFill>
                <a:latin typeface="Roboto"/>
                <a:ea typeface="Roboto"/>
                <a:cs typeface="Roboto"/>
                <a:sym typeface="Roboto"/>
                <a:rtl val="true"/>
              </a:rPr>
              <a:t>. تحسين جودة العمل: الموظفون الحاصلون على شهادة </a:t>
            </a:r>
            <a:r>
              <a:rPr lang="en-US" sz="1998">
                <a:solidFill>
                  <a:srgbClr val="000000"/>
                </a:solidFill>
                <a:latin typeface="Roboto"/>
                <a:ea typeface="Roboto"/>
                <a:cs typeface="Roboto"/>
                <a:sym typeface="Roboto"/>
              </a:rPr>
              <a:t>MOS</a:t>
            </a:r>
            <a:r>
              <a:rPr lang="ar-EG" sz="1998">
                <a:solidFill>
                  <a:srgbClr val="000000"/>
                </a:solidFill>
                <a:latin typeface="Roboto"/>
                <a:ea typeface="Roboto"/>
                <a:cs typeface="Roboto"/>
                <a:sym typeface="Roboto"/>
                <a:rtl val="true"/>
              </a:rPr>
              <a:t> أكثر كفاءة في استخدام التطبيقات، مما يؤدي إلى تحسين جودة النتائج وتقليل الأخطاء.</a:t>
            </a:r>
          </a:p>
          <a:p>
            <a:pPr algn="just" rtl="true">
              <a:lnSpc>
                <a:spcPts val="2797"/>
              </a:lnSpc>
            </a:pPr>
          </a:p>
          <a:p>
            <a:pPr algn="just" rtl="true">
              <a:lnSpc>
                <a:spcPts val="2797"/>
              </a:lnSpc>
            </a:pPr>
            <a:r>
              <a:rPr lang="en-US" sz="1998">
                <a:solidFill>
                  <a:srgbClr val="000000"/>
                </a:solidFill>
                <a:latin typeface="Roboto"/>
                <a:ea typeface="Roboto"/>
                <a:cs typeface="Roboto"/>
                <a:sym typeface="Roboto"/>
              </a:rPr>
              <a:t>4</a:t>
            </a:r>
            <a:r>
              <a:rPr lang="ar-EG" sz="1998">
                <a:solidFill>
                  <a:srgbClr val="000000"/>
                </a:solidFill>
                <a:latin typeface="Roboto"/>
                <a:ea typeface="Roboto"/>
                <a:cs typeface="Roboto"/>
                <a:sym typeface="Roboto"/>
                <a:rtl val="true"/>
              </a:rPr>
              <a:t>. تعزيز التعاون بين الفريق: الموظفون المعتمدون يمتلكون مهارات أفضل في التعاون والتواصل، مما يسهم في إدارة المشاريع والتنسيق بين الفرق.</a:t>
            </a:r>
          </a:p>
          <a:p>
            <a:pPr algn="just" rtl="true">
              <a:lnSpc>
                <a:spcPts val="2797"/>
              </a:lnSpc>
            </a:pPr>
          </a:p>
          <a:p>
            <a:pPr algn="just" rtl="true">
              <a:lnSpc>
                <a:spcPts val="2797"/>
              </a:lnSpc>
            </a:pPr>
            <a:r>
              <a:rPr lang="en-US" sz="1998">
                <a:solidFill>
                  <a:srgbClr val="000000"/>
                </a:solidFill>
                <a:latin typeface="Roboto"/>
                <a:ea typeface="Roboto"/>
                <a:cs typeface="Roboto"/>
                <a:sym typeface="Roboto"/>
              </a:rPr>
              <a:t>5</a:t>
            </a:r>
            <a:r>
              <a:rPr lang="ar-EG" sz="1998">
                <a:solidFill>
                  <a:srgbClr val="000000"/>
                </a:solidFill>
                <a:latin typeface="Roboto"/>
                <a:ea typeface="Roboto"/>
                <a:cs typeface="Roboto"/>
                <a:sym typeface="Roboto"/>
                <a:rtl val="true"/>
              </a:rPr>
              <a:t>. زيادة ثقة الموظفين: المهنيون المعتمدون يتمتعون بثقة أكبر في مهاراتهم التقنية، مما يعزز المعنويات والرضا العام في العمل.</a:t>
            </a:r>
          </a:p>
          <a:p>
            <a:pPr algn="just" rtl="true">
              <a:lnSpc>
                <a:spcPts val="2797"/>
              </a:lnSpc>
            </a:pPr>
          </a:p>
          <a:p>
            <a:pPr algn="just" rtl="true">
              <a:lnSpc>
                <a:spcPts val="2797"/>
              </a:lnSpc>
            </a:pPr>
            <a:r>
              <a:rPr lang="en-US" sz="1998">
                <a:solidFill>
                  <a:srgbClr val="000000"/>
                </a:solidFill>
                <a:latin typeface="Roboto"/>
                <a:ea typeface="Roboto"/>
                <a:cs typeface="Roboto"/>
                <a:sym typeface="Roboto"/>
              </a:rPr>
              <a:t>6</a:t>
            </a:r>
            <a:r>
              <a:rPr lang="ar-EG" sz="1998">
                <a:solidFill>
                  <a:srgbClr val="000000"/>
                </a:solidFill>
                <a:latin typeface="Roboto"/>
                <a:ea typeface="Roboto"/>
                <a:cs typeface="Roboto"/>
                <a:sym typeface="Roboto"/>
                <a:rtl val="true"/>
              </a:rPr>
              <a:t>. ميزة تنافسية: وجود فريق من الموظفين المعتمدين يمنح الشركة ميزة تنافسية في السوق ويُظهر التزامها بالمعايير المهنية العالية.</a:t>
            </a:r>
          </a:p>
          <a:p>
            <a:pPr algn="just" rtl="true">
              <a:lnSpc>
                <a:spcPts val="2797"/>
              </a:lnSpc>
            </a:pPr>
          </a:p>
          <a:p>
            <a:pPr algn="just" rtl="true">
              <a:lnSpc>
                <a:spcPts val="2797"/>
              </a:lnSpc>
            </a:pPr>
            <a:r>
              <a:rPr lang="en-US" sz="1998">
                <a:solidFill>
                  <a:srgbClr val="000000"/>
                </a:solidFill>
                <a:latin typeface="Roboto"/>
                <a:ea typeface="Roboto"/>
                <a:cs typeface="Roboto"/>
                <a:sym typeface="Roboto"/>
              </a:rPr>
              <a:t>7</a:t>
            </a:r>
            <a:r>
              <a:rPr lang="ar-EG" sz="1998">
                <a:solidFill>
                  <a:srgbClr val="000000"/>
                </a:solidFill>
                <a:latin typeface="Roboto"/>
                <a:ea typeface="Roboto"/>
                <a:cs typeface="Roboto"/>
                <a:sym typeface="Roboto"/>
                <a:rtl val="true"/>
              </a:rPr>
              <a:t>. تسريع عملية الانضمام للعمل: الموظفون الجدد الحاصلون على شهادة </a:t>
            </a:r>
            <a:r>
              <a:rPr lang="en-US" sz="1998">
                <a:solidFill>
                  <a:srgbClr val="000000"/>
                </a:solidFill>
                <a:latin typeface="Roboto"/>
                <a:ea typeface="Roboto"/>
                <a:cs typeface="Roboto"/>
                <a:sym typeface="Roboto"/>
              </a:rPr>
              <a:t>MOS</a:t>
            </a:r>
            <a:r>
              <a:rPr lang="ar-EG" sz="1998">
                <a:solidFill>
                  <a:srgbClr val="000000"/>
                </a:solidFill>
                <a:latin typeface="Roboto"/>
                <a:ea typeface="Roboto"/>
                <a:cs typeface="Roboto"/>
                <a:sym typeface="Roboto"/>
                <a:rtl val="true"/>
              </a:rPr>
              <a:t> يستطيعون التكيف بسرعة مع سير العمل في الشركة، مما يقلل من وقت الانضمام.</a:t>
            </a:r>
          </a:p>
          <a:p>
            <a:pPr algn="just" rtl="true">
              <a:lnSpc>
                <a:spcPts val="2797"/>
              </a:lnSpc>
            </a:pPr>
          </a:p>
          <a:p>
            <a:pPr algn="just" rtl="true">
              <a:lnSpc>
                <a:spcPts val="2797"/>
              </a:lnSpc>
            </a:pPr>
            <a:r>
              <a:rPr lang="en-US" sz="1998">
                <a:solidFill>
                  <a:srgbClr val="000000"/>
                </a:solidFill>
                <a:latin typeface="Roboto"/>
                <a:ea typeface="Roboto"/>
                <a:cs typeface="Roboto"/>
                <a:sym typeface="Roboto"/>
              </a:rPr>
              <a:t>8</a:t>
            </a:r>
            <a:r>
              <a:rPr lang="ar-EG" sz="1998">
                <a:solidFill>
                  <a:srgbClr val="000000"/>
                </a:solidFill>
                <a:latin typeface="Roboto"/>
                <a:ea typeface="Roboto"/>
                <a:cs typeface="Roboto"/>
                <a:sym typeface="Roboto"/>
                <a:rtl val="true"/>
              </a:rPr>
              <a:t>. زيادة الاحتفاظ بالموظفين: الاستثمار في موظفيك من خلال دعمهم للحصول على الشهادات يمكن أن يؤدي إلى زيادة الرضا الوظيفي ورفع معدلات الاحتفاظ بالموظفين.</a:t>
            </a:r>
          </a:p>
          <a:p>
            <a:pPr algn="just" rtl="true">
              <a:lnSpc>
                <a:spcPts val="2797"/>
              </a:lnSpc>
            </a:pPr>
          </a:p>
          <a:p>
            <a:pPr algn="just" rtl="true">
              <a:lnSpc>
                <a:spcPts val="2797"/>
              </a:lnSpc>
            </a:pPr>
            <a:r>
              <a:rPr lang="en-US" sz="1998">
                <a:solidFill>
                  <a:srgbClr val="000000"/>
                </a:solidFill>
                <a:latin typeface="Roboto"/>
                <a:ea typeface="Roboto"/>
                <a:cs typeface="Roboto"/>
                <a:sym typeface="Roboto"/>
              </a:rPr>
              <a:t>9</a:t>
            </a:r>
            <a:r>
              <a:rPr lang="ar-EG" sz="1998">
                <a:solidFill>
                  <a:srgbClr val="000000"/>
                </a:solidFill>
                <a:latin typeface="Roboto"/>
                <a:ea typeface="Roboto"/>
                <a:cs typeface="Roboto"/>
                <a:sym typeface="Roboto"/>
                <a:rtl val="true"/>
              </a:rPr>
              <a:t>. تحسين خدمة العملاء: الموظفون الحاصلون على شهادة </a:t>
            </a:r>
            <a:r>
              <a:rPr lang="en-US" sz="1998">
                <a:solidFill>
                  <a:srgbClr val="000000"/>
                </a:solidFill>
                <a:latin typeface="Roboto"/>
                <a:ea typeface="Roboto"/>
                <a:cs typeface="Roboto"/>
                <a:sym typeface="Roboto"/>
              </a:rPr>
              <a:t>MOS</a:t>
            </a:r>
            <a:r>
              <a:rPr lang="ar-EG" sz="1998">
                <a:solidFill>
                  <a:srgbClr val="000000"/>
                </a:solidFill>
                <a:latin typeface="Roboto"/>
                <a:ea typeface="Roboto"/>
                <a:cs typeface="Roboto"/>
                <a:sym typeface="Roboto"/>
                <a:rtl val="true"/>
              </a:rPr>
              <a:t> قادرون على تقديم معلومات دقيقة وسريعة، مما يحسن دعم العملاء ورضاهم.</a:t>
            </a:r>
          </a:p>
          <a:p>
            <a:pPr algn="just" rtl="true">
              <a:lnSpc>
                <a:spcPts val="2797"/>
              </a:lnSpc>
            </a:pPr>
          </a:p>
          <a:p>
            <a:pPr algn="just" rtl="true" marL="0" indent="0" lvl="0">
              <a:lnSpc>
                <a:spcPts val="2797"/>
              </a:lnSpc>
              <a:spcBef>
                <a:spcPct val="0"/>
              </a:spcBef>
            </a:pPr>
            <a:r>
              <a:rPr lang="en-US" sz="1998">
                <a:solidFill>
                  <a:srgbClr val="000000"/>
                </a:solidFill>
                <a:latin typeface="Roboto"/>
                <a:ea typeface="Roboto"/>
                <a:cs typeface="Roboto"/>
                <a:sym typeface="Roboto"/>
              </a:rPr>
              <a:t>10</a:t>
            </a:r>
            <a:r>
              <a:rPr lang="ar-EG" sz="1998">
                <a:solidFill>
                  <a:srgbClr val="000000"/>
                </a:solidFill>
                <a:latin typeface="Roboto"/>
                <a:ea typeface="Roboto"/>
                <a:cs typeface="Roboto"/>
                <a:sym typeface="Roboto"/>
                <a:rtl val="true"/>
              </a:rPr>
              <a:t>. تحسين سير العمليات: الموظفون الأكفاء يساعدون في تبسيط العمليات الداخلية، مما يساهم في خلق بيئة عمل منظمة وأكثر كفاءة.</a:t>
            </a:r>
          </a:p>
        </p:txBody>
      </p:sp>
      <p:sp>
        <p:nvSpPr>
          <p:cNvPr name="TextBox 7" id="7"/>
          <p:cNvSpPr txBox="true"/>
          <p:nvPr/>
        </p:nvSpPr>
        <p:spPr>
          <a:xfrm rot="0">
            <a:off x="7131989" y="1356509"/>
            <a:ext cx="11036096" cy="531851"/>
          </a:xfrm>
          <a:prstGeom prst="rect">
            <a:avLst/>
          </a:prstGeom>
        </p:spPr>
        <p:txBody>
          <a:bodyPr anchor="t" rtlCol="false" tIns="0" lIns="0" bIns="0" rIns="0">
            <a:spAutoFit/>
          </a:bodyPr>
          <a:lstStyle/>
          <a:p>
            <a:pPr algn="r" rtl="true" marL="0" indent="0" lvl="0">
              <a:lnSpc>
                <a:spcPts val="4038"/>
              </a:lnSpc>
              <a:spcBef>
                <a:spcPct val="0"/>
              </a:spcBef>
            </a:pPr>
            <a:r>
              <a:rPr lang="ar-EG" sz="3542" spc="-255">
                <a:solidFill>
                  <a:srgbClr val="000000"/>
                </a:solidFill>
                <a:latin typeface="Roboto"/>
                <a:ea typeface="Roboto"/>
                <a:cs typeface="Roboto"/>
                <a:sym typeface="Roboto"/>
                <a:rtl val="true"/>
              </a:rPr>
              <a:t> مزايا لصاحب العمل :</a:t>
            </a:r>
          </a:p>
        </p:txBody>
      </p:sp>
    </p:spTree>
  </p:cSld>
  <p:clrMapOvr>
    <a:masterClrMapping/>
  </p:clrMapOvr>
</p:sld>
</file>

<file path=ppt/slides/slide5.xml><?xml version="1.0" encoding="utf-8"?>
<p:sld xmlns:p="http://schemas.openxmlformats.org/presentationml/2006/main" xmlns:a="http://schemas.openxmlformats.org/drawingml/2006/main" xmlns:r="http://schemas.openxmlformats.org/officeDocument/2006/relationships">
  <p:cSld>
    <p:bg>
      <p:bgPr>
        <a:solidFill>
          <a:srgbClr val="E8EDEF"/>
        </a:solidFill>
      </p:bgPr>
    </p:bg>
    <p:spTree>
      <p:nvGrpSpPr>
        <p:cNvPr id="1" name=""/>
        <p:cNvGrpSpPr/>
        <p:nvPr/>
      </p:nvGrpSpPr>
      <p:grpSpPr>
        <a:xfrm>
          <a:off x="0" y="0"/>
          <a:ext cx="0" cy="0"/>
          <a:chOff x="0" y="0"/>
          <a:chExt cx="0" cy="0"/>
        </a:xfrm>
      </p:grpSpPr>
      <p:grpSp>
        <p:nvGrpSpPr>
          <p:cNvPr name="Group 2" id="2"/>
          <p:cNvGrpSpPr/>
          <p:nvPr/>
        </p:nvGrpSpPr>
        <p:grpSpPr>
          <a:xfrm rot="0">
            <a:off x="16792111" y="-6972211"/>
            <a:ext cx="9103062" cy="9103062"/>
            <a:chOff x="0" y="0"/>
            <a:chExt cx="812800" cy="812800"/>
          </a:xfrm>
        </p:grpSpPr>
        <p:sp>
          <p:nvSpPr>
            <p:cNvPr name="Freeform 3" id="3"/>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4" id="4"/>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sp>
        <p:nvSpPr>
          <p:cNvPr name="Freeform 5" id="5"/>
          <p:cNvSpPr/>
          <p:nvPr/>
        </p:nvSpPr>
        <p:spPr>
          <a:xfrm flipH="false" flipV="false" rot="0">
            <a:off x="16416623" y="0"/>
            <a:ext cx="1871377" cy="1247097"/>
          </a:xfrm>
          <a:custGeom>
            <a:avLst/>
            <a:gdLst/>
            <a:ahLst/>
            <a:cxnLst/>
            <a:rect r="r" b="b" t="t" l="l"/>
            <a:pathLst>
              <a:path h="1247097" w="1871377">
                <a:moveTo>
                  <a:pt x="0" y="0"/>
                </a:moveTo>
                <a:lnTo>
                  <a:pt x="1871377" y="0"/>
                </a:lnTo>
                <a:lnTo>
                  <a:pt x="1871377" y="1247097"/>
                </a:lnTo>
                <a:lnTo>
                  <a:pt x="0" y="1247097"/>
                </a:lnTo>
                <a:lnTo>
                  <a:pt x="0" y="0"/>
                </a:lnTo>
                <a:close/>
              </a:path>
            </a:pathLst>
          </a:custGeom>
          <a:blipFill>
            <a:blip r:embed="rId2"/>
            <a:stretch>
              <a:fillRect l="0" t="0" r="0" b="0"/>
            </a:stretch>
          </a:blipFill>
        </p:spPr>
      </p:sp>
      <p:sp>
        <p:nvSpPr>
          <p:cNvPr name="TextBox 6" id="6"/>
          <p:cNvSpPr txBox="true"/>
          <p:nvPr/>
        </p:nvSpPr>
        <p:spPr>
          <a:xfrm rot="0">
            <a:off x="212927" y="1771751"/>
            <a:ext cx="17387591" cy="6744488"/>
          </a:xfrm>
          <a:prstGeom prst="rect">
            <a:avLst/>
          </a:prstGeom>
        </p:spPr>
        <p:txBody>
          <a:bodyPr anchor="t" rtlCol="false" tIns="0" lIns="0" bIns="0" rIns="0">
            <a:spAutoFit/>
          </a:bodyPr>
          <a:lstStyle/>
          <a:p>
            <a:pPr algn="l">
              <a:lnSpc>
                <a:spcPts val="2405"/>
              </a:lnSpc>
            </a:pPr>
            <a:r>
              <a:rPr lang="en-US" sz="1717">
                <a:solidFill>
                  <a:srgbClr val="000000"/>
                </a:solidFill>
                <a:latin typeface="Open Sauce"/>
                <a:ea typeface="Open Sauce"/>
                <a:cs typeface="Open Sauce"/>
                <a:sym typeface="Open Sauce"/>
              </a:rPr>
              <a:t>1. Enhanced Job Opportunities: Having the MOS certification increases employability by demonstrating your proficiency in essential office software.</a:t>
            </a:r>
          </a:p>
          <a:p>
            <a:pPr algn="l">
              <a:lnSpc>
                <a:spcPts val="2405"/>
              </a:lnSpc>
            </a:pPr>
          </a:p>
          <a:p>
            <a:pPr algn="l">
              <a:lnSpc>
                <a:spcPts val="2405"/>
              </a:lnSpc>
            </a:pPr>
            <a:r>
              <a:rPr lang="en-US" sz="1717">
                <a:solidFill>
                  <a:srgbClr val="000000"/>
                </a:solidFill>
                <a:latin typeface="Open Sauce"/>
                <a:ea typeface="Open Sauce"/>
                <a:cs typeface="Open Sauce"/>
                <a:sym typeface="Open Sauce"/>
              </a:rPr>
              <a:t>2. Career Advancement: Certification can open doors to career growth and promotions, as many employers value the expertise that comes with MOS certification.</a:t>
            </a:r>
          </a:p>
          <a:p>
            <a:pPr algn="l">
              <a:lnSpc>
                <a:spcPts val="2405"/>
              </a:lnSpc>
            </a:pPr>
          </a:p>
          <a:p>
            <a:pPr algn="l">
              <a:lnSpc>
                <a:spcPts val="2405"/>
              </a:lnSpc>
            </a:pPr>
            <a:r>
              <a:rPr lang="en-US" sz="1717">
                <a:solidFill>
                  <a:srgbClr val="000000"/>
                </a:solidFill>
                <a:latin typeface="Open Sauce"/>
                <a:ea typeface="Open Sauce"/>
                <a:cs typeface="Open Sauce"/>
                <a:sym typeface="Open Sauce"/>
              </a:rPr>
              <a:t>3. Increased Confidence: Gaining certification boosts your confidence in using Microsoft Office tools effectively, making you more capable in your role.</a:t>
            </a:r>
          </a:p>
          <a:p>
            <a:pPr algn="l">
              <a:lnSpc>
                <a:spcPts val="2405"/>
              </a:lnSpc>
            </a:pPr>
          </a:p>
          <a:p>
            <a:pPr algn="l">
              <a:lnSpc>
                <a:spcPts val="2405"/>
              </a:lnSpc>
            </a:pPr>
            <a:r>
              <a:rPr lang="en-US" sz="1717">
                <a:solidFill>
                  <a:srgbClr val="000000"/>
                </a:solidFill>
                <a:latin typeface="Open Sauce"/>
                <a:ea typeface="Open Sauce"/>
                <a:cs typeface="Open Sauce"/>
                <a:sym typeface="Open Sauce"/>
              </a:rPr>
              <a:t>4. Improved Job Performance: MOS certification equips you with advanced skills that can help you complete tasks more efficiently and with greater accuracy.</a:t>
            </a:r>
          </a:p>
          <a:p>
            <a:pPr algn="l">
              <a:lnSpc>
                <a:spcPts val="2405"/>
              </a:lnSpc>
            </a:pPr>
          </a:p>
          <a:p>
            <a:pPr algn="l">
              <a:lnSpc>
                <a:spcPts val="2405"/>
              </a:lnSpc>
            </a:pPr>
            <a:r>
              <a:rPr lang="en-US" sz="1717">
                <a:solidFill>
                  <a:srgbClr val="000000"/>
                </a:solidFill>
                <a:latin typeface="Open Sauce"/>
                <a:ea typeface="Open Sauce"/>
                <a:cs typeface="Open Sauce"/>
                <a:sym typeface="Open Sauce"/>
              </a:rPr>
              <a:t>5. Global Recognition: The MOS certification is recognized worldwide, making your skills valuable in international job markets.</a:t>
            </a:r>
          </a:p>
          <a:p>
            <a:pPr algn="l">
              <a:lnSpc>
                <a:spcPts val="2405"/>
              </a:lnSpc>
            </a:pPr>
          </a:p>
          <a:p>
            <a:pPr algn="l">
              <a:lnSpc>
                <a:spcPts val="2405"/>
              </a:lnSpc>
            </a:pPr>
            <a:r>
              <a:rPr lang="en-US" sz="1717">
                <a:solidFill>
                  <a:srgbClr val="000000"/>
                </a:solidFill>
                <a:latin typeface="Open Sauce"/>
                <a:ea typeface="Open Sauce"/>
                <a:cs typeface="Open Sauce"/>
                <a:sym typeface="Open Sauce"/>
              </a:rPr>
              <a:t>6. Better Salary Potential: Certified professionals often earn higher salaries compared to those without certification, as employers recognize the added value of certified skills.</a:t>
            </a:r>
          </a:p>
          <a:p>
            <a:pPr algn="l">
              <a:lnSpc>
                <a:spcPts val="2405"/>
              </a:lnSpc>
            </a:pPr>
          </a:p>
          <a:p>
            <a:pPr algn="l">
              <a:lnSpc>
                <a:spcPts val="2405"/>
              </a:lnSpc>
            </a:pPr>
            <a:r>
              <a:rPr lang="en-US" sz="1717">
                <a:solidFill>
                  <a:srgbClr val="000000"/>
                </a:solidFill>
                <a:latin typeface="Open Sauce"/>
                <a:ea typeface="Open Sauce"/>
                <a:cs typeface="Open Sauce"/>
                <a:sym typeface="Open Sauce"/>
              </a:rPr>
              <a:t>7. Increased Productivity: Certification helps you use Office applications more efficiently, which translates into better productivity and faster task completion.</a:t>
            </a:r>
          </a:p>
          <a:p>
            <a:pPr algn="l">
              <a:lnSpc>
                <a:spcPts val="2405"/>
              </a:lnSpc>
            </a:pPr>
          </a:p>
          <a:p>
            <a:pPr algn="l">
              <a:lnSpc>
                <a:spcPts val="2405"/>
              </a:lnSpc>
            </a:pPr>
            <a:r>
              <a:rPr lang="en-US" sz="1717">
                <a:solidFill>
                  <a:srgbClr val="000000"/>
                </a:solidFill>
                <a:latin typeface="Open Sauce"/>
                <a:ea typeface="Open Sauce"/>
                <a:cs typeface="Open Sauce"/>
                <a:sym typeface="Open Sauce"/>
              </a:rPr>
              <a:t>8. Professional Credibility: Holding the MOS certification adds credibility to your resume and professional profile, showcasing your dedication to skill development.</a:t>
            </a:r>
          </a:p>
          <a:p>
            <a:pPr algn="l">
              <a:lnSpc>
                <a:spcPts val="2405"/>
              </a:lnSpc>
            </a:pPr>
          </a:p>
          <a:p>
            <a:pPr algn="l">
              <a:lnSpc>
                <a:spcPts val="2405"/>
              </a:lnSpc>
            </a:pPr>
            <a:r>
              <a:rPr lang="en-US" sz="1717">
                <a:solidFill>
                  <a:srgbClr val="000000"/>
                </a:solidFill>
                <a:latin typeface="Open Sauce"/>
                <a:ea typeface="Open Sauce"/>
                <a:cs typeface="Open Sauce"/>
                <a:sym typeface="Open Sauce"/>
              </a:rPr>
              <a:t>9. Access to Networking Opportunities: Being certified allows you to connect with other certified professionals and gain access to a community of like-minded individuals.</a:t>
            </a:r>
          </a:p>
          <a:p>
            <a:pPr algn="l">
              <a:lnSpc>
                <a:spcPts val="2405"/>
              </a:lnSpc>
            </a:pPr>
          </a:p>
          <a:p>
            <a:pPr algn="l" marL="0" indent="0" lvl="0">
              <a:lnSpc>
                <a:spcPts val="2685"/>
              </a:lnSpc>
              <a:spcBef>
                <a:spcPct val="0"/>
              </a:spcBef>
            </a:pPr>
            <a:r>
              <a:rPr lang="en-US" sz="1917">
                <a:solidFill>
                  <a:srgbClr val="000000"/>
                </a:solidFill>
                <a:latin typeface="Open Sauce"/>
                <a:ea typeface="Open Sauce"/>
                <a:cs typeface="Open Sauce"/>
                <a:sym typeface="Open Sauce"/>
              </a:rPr>
              <a:t>10. Recognition of Expertise: The certification serves as a formal acknowledgment of your expertise in Microsoft Office, enhancing your professional reputation.</a:t>
            </a:r>
          </a:p>
        </p:txBody>
      </p:sp>
      <p:sp>
        <p:nvSpPr>
          <p:cNvPr name="TextBox 7" id="7"/>
          <p:cNvSpPr txBox="true"/>
          <p:nvPr/>
        </p:nvSpPr>
        <p:spPr>
          <a:xfrm rot="0">
            <a:off x="212927" y="1140905"/>
            <a:ext cx="11036096" cy="512801"/>
          </a:xfrm>
          <a:prstGeom prst="rect">
            <a:avLst/>
          </a:prstGeom>
        </p:spPr>
        <p:txBody>
          <a:bodyPr anchor="t" rtlCol="false" tIns="0" lIns="0" bIns="0" rIns="0">
            <a:spAutoFit/>
          </a:bodyPr>
          <a:lstStyle/>
          <a:p>
            <a:pPr algn="l" marL="0" indent="0" lvl="0">
              <a:lnSpc>
                <a:spcPts val="4038"/>
              </a:lnSpc>
              <a:spcBef>
                <a:spcPct val="0"/>
              </a:spcBef>
            </a:pPr>
            <a:r>
              <a:rPr lang="en-US" sz="3542" spc="-255">
                <a:solidFill>
                  <a:srgbClr val="000000"/>
                </a:solidFill>
                <a:latin typeface="Open Sauce"/>
                <a:ea typeface="Open Sauce"/>
                <a:cs typeface="Open Sauce"/>
                <a:sym typeface="Open Sauce"/>
              </a:rPr>
              <a:t>Benefits for Trainees:</a:t>
            </a:r>
          </a:p>
        </p:txBody>
      </p:sp>
    </p:spTree>
  </p:cSld>
  <p:clrMapOvr>
    <a:masterClrMapping/>
  </p:clrMapOvr>
</p:sld>
</file>

<file path=ppt/slides/slide6.xml><?xml version="1.0" encoding="utf-8"?>
<p:sld xmlns:p="http://schemas.openxmlformats.org/presentationml/2006/main" xmlns:a="http://schemas.openxmlformats.org/drawingml/2006/main" xmlns:r="http://schemas.openxmlformats.org/officeDocument/2006/relationships">
  <p:cSld>
    <p:bg>
      <p:bgPr>
        <a:solidFill>
          <a:srgbClr val="E8EDEF"/>
        </a:solidFill>
      </p:bgPr>
    </p:bg>
    <p:spTree>
      <p:nvGrpSpPr>
        <p:cNvPr id="1" name=""/>
        <p:cNvGrpSpPr/>
        <p:nvPr/>
      </p:nvGrpSpPr>
      <p:grpSpPr>
        <a:xfrm>
          <a:off x="0" y="0"/>
          <a:ext cx="0" cy="0"/>
          <a:chOff x="0" y="0"/>
          <a:chExt cx="0" cy="0"/>
        </a:xfrm>
      </p:grpSpPr>
      <p:grpSp>
        <p:nvGrpSpPr>
          <p:cNvPr name="Group 2" id="2"/>
          <p:cNvGrpSpPr/>
          <p:nvPr/>
        </p:nvGrpSpPr>
        <p:grpSpPr>
          <a:xfrm rot="0">
            <a:off x="16792111" y="-6972211"/>
            <a:ext cx="9103062" cy="9103062"/>
            <a:chOff x="0" y="0"/>
            <a:chExt cx="812800" cy="812800"/>
          </a:xfrm>
        </p:grpSpPr>
        <p:sp>
          <p:nvSpPr>
            <p:cNvPr name="Freeform 3" id="3"/>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4" id="4"/>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sp>
        <p:nvSpPr>
          <p:cNvPr name="Freeform 5" id="5"/>
          <p:cNvSpPr/>
          <p:nvPr/>
        </p:nvSpPr>
        <p:spPr>
          <a:xfrm flipH="false" flipV="false" rot="0">
            <a:off x="16416623" y="0"/>
            <a:ext cx="1871377" cy="1247097"/>
          </a:xfrm>
          <a:custGeom>
            <a:avLst/>
            <a:gdLst/>
            <a:ahLst/>
            <a:cxnLst/>
            <a:rect r="r" b="b" t="t" l="l"/>
            <a:pathLst>
              <a:path h="1247097" w="1871377">
                <a:moveTo>
                  <a:pt x="0" y="0"/>
                </a:moveTo>
                <a:lnTo>
                  <a:pt x="1871377" y="0"/>
                </a:lnTo>
                <a:lnTo>
                  <a:pt x="1871377" y="1247097"/>
                </a:lnTo>
                <a:lnTo>
                  <a:pt x="0" y="1247097"/>
                </a:lnTo>
                <a:lnTo>
                  <a:pt x="0" y="0"/>
                </a:lnTo>
                <a:close/>
              </a:path>
            </a:pathLst>
          </a:custGeom>
          <a:blipFill>
            <a:blip r:embed="rId2"/>
            <a:stretch>
              <a:fillRect l="0" t="0" r="0" b="0"/>
            </a:stretch>
          </a:blipFill>
        </p:spPr>
      </p:sp>
      <p:sp>
        <p:nvSpPr>
          <p:cNvPr name="TextBox 6" id="6"/>
          <p:cNvSpPr txBox="true"/>
          <p:nvPr/>
        </p:nvSpPr>
        <p:spPr>
          <a:xfrm rot="0">
            <a:off x="567352" y="2371499"/>
            <a:ext cx="17507577" cy="6501076"/>
          </a:xfrm>
          <a:prstGeom prst="rect">
            <a:avLst/>
          </a:prstGeom>
        </p:spPr>
        <p:txBody>
          <a:bodyPr anchor="t" rtlCol="false" tIns="0" lIns="0" bIns="0" rIns="0">
            <a:spAutoFit/>
          </a:bodyPr>
          <a:lstStyle/>
          <a:p>
            <a:pPr algn="just" rtl="true">
              <a:lnSpc>
                <a:spcPts val="2696"/>
              </a:lnSpc>
            </a:pPr>
            <a:r>
              <a:rPr lang="en-US" sz="1925">
                <a:solidFill>
                  <a:srgbClr val="000000"/>
                </a:solidFill>
                <a:latin typeface="Roboto"/>
                <a:ea typeface="Roboto"/>
                <a:cs typeface="Roboto"/>
                <a:sym typeface="Roboto"/>
              </a:rPr>
              <a:t>1</a:t>
            </a:r>
            <a:r>
              <a:rPr lang="ar-EG" sz="1925">
                <a:solidFill>
                  <a:srgbClr val="000000"/>
                </a:solidFill>
                <a:latin typeface="Roboto"/>
                <a:ea typeface="Roboto"/>
                <a:cs typeface="Roboto"/>
                <a:sym typeface="Roboto"/>
                <a:rtl val="true"/>
              </a:rPr>
              <a:t>. فرص عمل معززة: الحصول على شهادة اخصائي مايكروسوفت أوفيس يزيد من فرصك في الحصول على وظيفة، حيث يثبت مهاراتك في البرمجيات المكتبية الأساسية.</a:t>
            </a:r>
          </a:p>
          <a:p>
            <a:pPr algn="just" rtl="true">
              <a:lnSpc>
                <a:spcPts val="2696"/>
              </a:lnSpc>
            </a:pPr>
          </a:p>
          <a:p>
            <a:pPr algn="just" rtl="true">
              <a:lnSpc>
                <a:spcPts val="2696"/>
              </a:lnSpc>
            </a:pPr>
            <a:r>
              <a:rPr lang="en-US" sz="1925">
                <a:solidFill>
                  <a:srgbClr val="000000"/>
                </a:solidFill>
                <a:latin typeface="Roboto"/>
                <a:ea typeface="Roboto"/>
                <a:cs typeface="Roboto"/>
                <a:sym typeface="Roboto"/>
              </a:rPr>
              <a:t>2</a:t>
            </a:r>
            <a:r>
              <a:rPr lang="ar-EG" sz="1925">
                <a:solidFill>
                  <a:srgbClr val="000000"/>
                </a:solidFill>
                <a:latin typeface="Roboto"/>
                <a:ea typeface="Roboto"/>
                <a:cs typeface="Roboto"/>
                <a:sym typeface="Roboto"/>
                <a:rtl val="true"/>
              </a:rPr>
              <a:t>. تقدم مهني: الشهادة يمكن أن تفتح أبوابًا للنمو الوظيفي والترقيات، حيث يقدر العديد من أصحاب العمل الخبرة التي تأتي مع شهادة </a:t>
            </a:r>
            <a:r>
              <a:rPr lang="en-US" sz="1925">
                <a:solidFill>
                  <a:srgbClr val="000000"/>
                </a:solidFill>
                <a:latin typeface="Roboto"/>
                <a:ea typeface="Roboto"/>
                <a:cs typeface="Roboto"/>
                <a:sym typeface="Roboto"/>
              </a:rPr>
              <a:t>MOS</a:t>
            </a:r>
            <a:r>
              <a:rPr lang="ar-EG" sz="1925">
                <a:solidFill>
                  <a:srgbClr val="000000"/>
                </a:solidFill>
                <a:latin typeface="Roboto"/>
                <a:ea typeface="Roboto"/>
                <a:cs typeface="Roboto"/>
                <a:sym typeface="Roboto"/>
                <a:rtl val="true"/>
              </a:rPr>
              <a:t>.</a:t>
            </a:r>
          </a:p>
          <a:p>
            <a:pPr algn="just" rtl="true">
              <a:lnSpc>
                <a:spcPts val="2696"/>
              </a:lnSpc>
            </a:pPr>
          </a:p>
          <a:p>
            <a:pPr algn="just" rtl="true">
              <a:lnSpc>
                <a:spcPts val="2696"/>
              </a:lnSpc>
            </a:pPr>
            <a:r>
              <a:rPr lang="en-US" sz="1925">
                <a:solidFill>
                  <a:srgbClr val="000000"/>
                </a:solidFill>
                <a:latin typeface="Roboto"/>
                <a:ea typeface="Roboto"/>
                <a:cs typeface="Roboto"/>
                <a:sym typeface="Roboto"/>
              </a:rPr>
              <a:t>3</a:t>
            </a:r>
            <a:r>
              <a:rPr lang="ar-EG" sz="1925">
                <a:solidFill>
                  <a:srgbClr val="000000"/>
                </a:solidFill>
                <a:latin typeface="Roboto"/>
                <a:ea typeface="Roboto"/>
                <a:cs typeface="Roboto"/>
                <a:sym typeface="Roboto"/>
                <a:rtl val="true"/>
              </a:rPr>
              <a:t>. زيادة الثقة بالنفس: الحصول على الشهادة يعزز ثقتك في استخدام أدوات مايكروسوفت أوفيس بفعالية، مما يجعلك أكثر قدرة في دورك الوظيفي.</a:t>
            </a:r>
          </a:p>
          <a:p>
            <a:pPr algn="just" rtl="true">
              <a:lnSpc>
                <a:spcPts val="2696"/>
              </a:lnSpc>
            </a:pPr>
          </a:p>
          <a:p>
            <a:pPr algn="just" rtl="true">
              <a:lnSpc>
                <a:spcPts val="2696"/>
              </a:lnSpc>
            </a:pPr>
            <a:r>
              <a:rPr lang="en-US" sz="1925">
                <a:solidFill>
                  <a:srgbClr val="000000"/>
                </a:solidFill>
                <a:latin typeface="Roboto"/>
                <a:ea typeface="Roboto"/>
                <a:cs typeface="Roboto"/>
                <a:sym typeface="Roboto"/>
              </a:rPr>
              <a:t>4</a:t>
            </a:r>
            <a:r>
              <a:rPr lang="ar-EG" sz="1925">
                <a:solidFill>
                  <a:srgbClr val="000000"/>
                </a:solidFill>
                <a:latin typeface="Roboto"/>
                <a:ea typeface="Roboto"/>
                <a:cs typeface="Roboto"/>
                <a:sym typeface="Roboto"/>
                <a:rtl val="true"/>
              </a:rPr>
              <a:t>. تحسين الأداء الوظيفي: شهادة </a:t>
            </a:r>
            <a:r>
              <a:rPr lang="en-US" sz="1925">
                <a:solidFill>
                  <a:srgbClr val="000000"/>
                </a:solidFill>
                <a:latin typeface="Roboto"/>
                <a:ea typeface="Roboto"/>
                <a:cs typeface="Roboto"/>
                <a:sym typeface="Roboto"/>
              </a:rPr>
              <a:t>MOS</a:t>
            </a:r>
            <a:r>
              <a:rPr lang="ar-EG" sz="1925">
                <a:solidFill>
                  <a:srgbClr val="000000"/>
                </a:solidFill>
                <a:latin typeface="Roboto"/>
                <a:ea typeface="Roboto"/>
                <a:cs typeface="Roboto"/>
                <a:sym typeface="Roboto"/>
                <a:rtl val="true"/>
              </a:rPr>
              <a:t> تزودك بمهارات متقدمة تساعدك على إتمام المهام بكفاءة ودقة أكبر.</a:t>
            </a:r>
          </a:p>
          <a:p>
            <a:pPr algn="just" rtl="true">
              <a:lnSpc>
                <a:spcPts val="2696"/>
              </a:lnSpc>
            </a:pPr>
          </a:p>
          <a:p>
            <a:pPr algn="just" rtl="true">
              <a:lnSpc>
                <a:spcPts val="2696"/>
              </a:lnSpc>
            </a:pPr>
            <a:r>
              <a:rPr lang="en-US" sz="1925">
                <a:solidFill>
                  <a:srgbClr val="000000"/>
                </a:solidFill>
                <a:latin typeface="Roboto"/>
                <a:ea typeface="Roboto"/>
                <a:cs typeface="Roboto"/>
                <a:sym typeface="Roboto"/>
              </a:rPr>
              <a:t>5</a:t>
            </a:r>
            <a:r>
              <a:rPr lang="ar-EG" sz="1925">
                <a:solidFill>
                  <a:srgbClr val="000000"/>
                </a:solidFill>
                <a:latin typeface="Roboto"/>
                <a:ea typeface="Roboto"/>
                <a:cs typeface="Roboto"/>
                <a:sym typeface="Roboto"/>
                <a:rtl val="true"/>
              </a:rPr>
              <a:t>. اعتراف عالمي: شهادة </a:t>
            </a:r>
            <a:r>
              <a:rPr lang="en-US" sz="1925">
                <a:solidFill>
                  <a:srgbClr val="000000"/>
                </a:solidFill>
                <a:latin typeface="Roboto"/>
                <a:ea typeface="Roboto"/>
                <a:cs typeface="Roboto"/>
                <a:sym typeface="Roboto"/>
              </a:rPr>
              <a:t>MOS</a:t>
            </a:r>
            <a:r>
              <a:rPr lang="ar-EG" sz="1925">
                <a:solidFill>
                  <a:srgbClr val="000000"/>
                </a:solidFill>
                <a:latin typeface="Roboto"/>
                <a:ea typeface="Roboto"/>
                <a:cs typeface="Roboto"/>
                <a:sym typeface="Roboto"/>
                <a:rtl val="true"/>
              </a:rPr>
              <a:t> معترف بها عالميًا، مما يجعل مهاراتك قيمة في أسواق العمل الدولية.</a:t>
            </a:r>
          </a:p>
          <a:p>
            <a:pPr algn="just" rtl="true">
              <a:lnSpc>
                <a:spcPts val="2696"/>
              </a:lnSpc>
            </a:pPr>
          </a:p>
          <a:p>
            <a:pPr algn="just" rtl="true">
              <a:lnSpc>
                <a:spcPts val="2696"/>
              </a:lnSpc>
            </a:pPr>
            <a:r>
              <a:rPr lang="en-US" sz="1925">
                <a:solidFill>
                  <a:srgbClr val="000000"/>
                </a:solidFill>
                <a:latin typeface="Roboto"/>
                <a:ea typeface="Roboto"/>
                <a:cs typeface="Roboto"/>
                <a:sym typeface="Roboto"/>
              </a:rPr>
              <a:t>6</a:t>
            </a:r>
            <a:r>
              <a:rPr lang="ar-EG" sz="1925">
                <a:solidFill>
                  <a:srgbClr val="000000"/>
                </a:solidFill>
                <a:latin typeface="Roboto"/>
                <a:ea typeface="Roboto"/>
                <a:cs typeface="Roboto"/>
                <a:sym typeface="Roboto"/>
                <a:rtl val="true"/>
              </a:rPr>
              <a:t>. إمكانية رواتب أفضل: المهنيون المعتمدون غالبًا ما يحصلون على رواتب أعلى مقارنة بمن لا يحملون الشهادة، حيث يعترف أصحاب العمل بالقيمة المضافة للمهارات المعتمدة.</a:t>
            </a:r>
          </a:p>
          <a:p>
            <a:pPr algn="just" rtl="true">
              <a:lnSpc>
                <a:spcPts val="2696"/>
              </a:lnSpc>
            </a:pPr>
          </a:p>
          <a:p>
            <a:pPr algn="just" rtl="true">
              <a:lnSpc>
                <a:spcPts val="2696"/>
              </a:lnSpc>
            </a:pPr>
            <a:r>
              <a:rPr lang="en-US" sz="1925">
                <a:solidFill>
                  <a:srgbClr val="000000"/>
                </a:solidFill>
                <a:latin typeface="Roboto"/>
                <a:ea typeface="Roboto"/>
                <a:cs typeface="Roboto"/>
                <a:sym typeface="Roboto"/>
              </a:rPr>
              <a:t>7</a:t>
            </a:r>
            <a:r>
              <a:rPr lang="ar-EG" sz="1925">
                <a:solidFill>
                  <a:srgbClr val="000000"/>
                </a:solidFill>
                <a:latin typeface="Roboto"/>
                <a:ea typeface="Roboto"/>
                <a:cs typeface="Roboto"/>
                <a:sym typeface="Roboto"/>
                <a:rtl val="true"/>
              </a:rPr>
              <a:t>. زيادة الإنتاجية: الشهادة تساعدك على استخدام تطبيقات أوفيس بشكل أكثر كفاءة، مما يترجم إلى زيادة الإنتاجية وإتمام المهام بشكل أسرع.</a:t>
            </a:r>
          </a:p>
          <a:p>
            <a:pPr algn="just" rtl="true">
              <a:lnSpc>
                <a:spcPts val="2696"/>
              </a:lnSpc>
            </a:pPr>
          </a:p>
          <a:p>
            <a:pPr algn="just" rtl="true">
              <a:lnSpc>
                <a:spcPts val="2696"/>
              </a:lnSpc>
            </a:pPr>
            <a:r>
              <a:rPr lang="en-US" sz="1925">
                <a:solidFill>
                  <a:srgbClr val="000000"/>
                </a:solidFill>
                <a:latin typeface="Roboto"/>
                <a:ea typeface="Roboto"/>
                <a:cs typeface="Roboto"/>
                <a:sym typeface="Roboto"/>
              </a:rPr>
              <a:t>8</a:t>
            </a:r>
            <a:r>
              <a:rPr lang="ar-EG" sz="1925">
                <a:solidFill>
                  <a:srgbClr val="000000"/>
                </a:solidFill>
                <a:latin typeface="Roboto"/>
                <a:ea typeface="Roboto"/>
                <a:cs typeface="Roboto"/>
                <a:sym typeface="Roboto"/>
                <a:rtl val="true"/>
              </a:rPr>
              <a:t>. مصداقية مهنية: الحصول على شهادة </a:t>
            </a:r>
            <a:r>
              <a:rPr lang="en-US" sz="1925">
                <a:solidFill>
                  <a:srgbClr val="000000"/>
                </a:solidFill>
                <a:latin typeface="Roboto"/>
                <a:ea typeface="Roboto"/>
                <a:cs typeface="Roboto"/>
                <a:sym typeface="Roboto"/>
              </a:rPr>
              <a:t>MOS</a:t>
            </a:r>
            <a:r>
              <a:rPr lang="ar-EG" sz="1925">
                <a:solidFill>
                  <a:srgbClr val="000000"/>
                </a:solidFill>
                <a:latin typeface="Roboto"/>
                <a:ea typeface="Roboto"/>
                <a:cs typeface="Roboto"/>
                <a:sym typeface="Roboto"/>
                <a:rtl val="true"/>
              </a:rPr>
              <a:t> يضيف مصداقية إلى سيرتك الذاتية وملفك المهني، مما يعكس التزامك بتطوير مهاراتك.</a:t>
            </a:r>
          </a:p>
          <a:p>
            <a:pPr algn="just" rtl="true">
              <a:lnSpc>
                <a:spcPts val="2696"/>
              </a:lnSpc>
            </a:pPr>
          </a:p>
          <a:p>
            <a:pPr algn="just" rtl="true">
              <a:lnSpc>
                <a:spcPts val="2696"/>
              </a:lnSpc>
            </a:pPr>
            <a:r>
              <a:rPr lang="en-US" sz="1925">
                <a:solidFill>
                  <a:srgbClr val="000000"/>
                </a:solidFill>
                <a:latin typeface="Roboto"/>
                <a:ea typeface="Roboto"/>
                <a:cs typeface="Roboto"/>
                <a:sym typeface="Roboto"/>
              </a:rPr>
              <a:t>9</a:t>
            </a:r>
            <a:r>
              <a:rPr lang="ar-EG" sz="1925">
                <a:solidFill>
                  <a:srgbClr val="000000"/>
                </a:solidFill>
                <a:latin typeface="Roboto"/>
                <a:ea typeface="Roboto"/>
                <a:cs typeface="Roboto"/>
                <a:sym typeface="Roboto"/>
                <a:rtl val="true"/>
              </a:rPr>
              <a:t>. فرص للتواصل الشبكي: الشهادة تتيح لك الاتصال بالمهنيين المعتمدين الآخرين والوصول إلى مجتمع من الأفراد ذوي الاهتمامات المشتركة.</a:t>
            </a:r>
          </a:p>
          <a:p>
            <a:pPr algn="just" rtl="true">
              <a:lnSpc>
                <a:spcPts val="2696"/>
              </a:lnSpc>
            </a:pPr>
          </a:p>
          <a:p>
            <a:pPr algn="just" rtl="true" marL="0" indent="0" lvl="0">
              <a:lnSpc>
                <a:spcPts val="2696"/>
              </a:lnSpc>
              <a:spcBef>
                <a:spcPct val="0"/>
              </a:spcBef>
            </a:pPr>
            <a:r>
              <a:rPr lang="en-US" sz="1925">
                <a:solidFill>
                  <a:srgbClr val="000000"/>
                </a:solidFill>
                <a:latin typeface="Roboto"/>
                <a:ea typeface="Roboto"/>
                <a:cs typeface="Roboto"/>
                <a:sym typeface="Roboto"/>
              </a:rPr>
              <a:t>10</a:t>
            </a:r>
            <a:r>
              <a:rPr lang="ar-EG" sz="1925">
                <a:solidFill>
                  <a:srgbClr val="000000"/>
                </a:solidFill>
                <a:latin typeface="Roboto"/>
                <a:ea typeface="Roboto"/>
                <a:cs typeface="Roboto"/>
                <a:sym typeface="Roboto"/>
                <a:rtl val="true"/>
              </a:rPr>
              <a:t>. الاعتراف بالخبرة: الشهادة تعتبر اعترافًا رسميًا بخبرتك في مايكروسوفت أوفيس، مما يعزز سمعتك المهنية.</a:t>
            </a:r>
          </a:p>
        </p:txBody>
      </p:sp>
      <p:sp>
        <p:nvSpPr>
          <p:cNvPr name="TextBox 7" id="7"/>
          <p:cNvSpPr txBox="true"/>
          <p:nvPr/>
        </p:nvSpPr>
        <p:spPr>
          <a:xfrm rot="0">
            <a:off x="7038833" y="1567185"/>
            <a:ext cx="11036096" cy="531851"/>
          </a:xfrm>
          <a:prstGeom prst="rect">
            <a:avLst/>
          </a:prstGeom>
        </p:spPr>
        <p:txBody>
          <a:bodyPr anchor="t" rtlCol="false" tIns="0" lIns="0" bIns="0" rIns="0">
            <a:spAutoFit/>
          </a:bodyPr>
          <a:lstStyle/>
          <a:p>
            <a:pPr algn="r" rtl="true" marL="0" indent="0" lvl="0">
              <a:lnSpc>
                <a:spcPts val="4038"/>
              </a:lnSpc>
              <a:spcBef>
                <a:spcPct val="0"/>
              </a:spcBef>
            </a:pPr>
            <a:r>
              <a:rPr lang="ar-EG" sz="3542" spc="-255">
                <a:solidFill>
                  <a:srgbClr val="000000"/>
                </a:solidFill>
                <a:latin typeface="Roboto"/>
                <a:ea typeface="Roboto"/>
                <a:cs typeface="Roboto"/>
                <a:sym typeface="Roboto"/>
                <a:rtl val="true"/>
              </a:rPr>
              <a:t>مزايا للمتدرب :</a:t>
            </a:r>
          </a:p>
        </p:txBody>
      </p:sp>
    </p:spTree>
  </p:cSld>
  <p:clrMapOvr>
    <a:masterClrMapping/>
  </p:clrMapOvr>
</p:sld>
</file>

<file path=ppt/slides/slide7.xml><?xml version="1.0" encoding="utf-8"?>
<p:sld xmlns:p="http://schemas.openxmlformats.org/presentationml/2006/main" xmlns:a="http://schemas.openxmlformats.org/drawingml/2006/main" xmlns:r="http://schemas.openxmlformats.org/officeDocument/2006/relationships">
  <p:cSld>
    <p:bg>
      <p:bgPr>
        <a:solidFill>
          <a:srgbClr val="E8EDEF"/>
        </a:solidFill>
      </p:bgPr>
    </p:bg>
    <p:spTree>
      <p:nvGrpSpPr>
        <p:cNvPr id="1" name=""/>
        <p:cNvGrpSpPr/>
        <p:nvPr/>
      </p:nvGrpSpPr>
      <p:grpSpPr>
        <a:xfrm>
          <a:off x="0" y="0"/>
          <a:ext cx="0" cy="0"/>
          <a:chOff x="0" y="0"/>
          <a:chExt cx="0" cy="0"/>
        </a:xfrm>
      </p:grpSpPr>
      <p:grpSp>
        <p:nvGrpSpPr>
          <p:cNvPr name="Group 2" id="2"/>
          <p:cNvGrpSpPr/>
          <p:nvPr/>
        </p:nvGrpSpPr>
        <p:grpSpPr>
          <a:xfrm rot="0">
            <a:off x="12430424" y="-637807"/>
            <a:ext cx="6511905" cy="6511905"/>
            <a:chOff x="0" y="0"/>
            <a:chExt cx="812800" cy="812800"/>
          </a:xfrm>
        </p:grpSpPr>
        <p:sp>
          <p:nvSpPr>
            <p:cNvPr name="Freeform 3" id="3"/>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4" id="4"/>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sp>
        <p:nvSpPr>
          <p:cNvPr name="Freeform 5" id="5"/>
          <p:cNvSpPr/>
          <p:nvPr/>
        </p:nvSpPr>
        <p:spPr>
          <a:xfrm flipH="false" flipV="false" rot="0">
            <a:off x="8736146" y="9500291"/>
            <a:ext cx="710082" cy="710082"/>
          </a:xfrm>
          <a:custGeom>
            <a:avLst/>
            <a:gdLst/>
            <a:ahLst/>
            <a:cxnLst/>
            <a:rect r="r" b="b" t="t" l="l"/>
            <a:pathLst>
              <a:path h="710082" w="710082">
                <a:moveTo>
                  <a:pt x="0" y="0"/>
                </a:moveTo>
                <a:lnTo>
                  <a:pt x="710083" y="0"/>
                </a:lnTo>
                <a:lnTo>
                  <a:pt x="710083" y="710083"/>
                </a:lnTo>
                <a:lnTo>
                  <a:pt x="0" y="710083"/>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grpSp>
        <p:nvGrpSpPr>
          <p:cNvPr name="Group 6" id="6"/>
          <p:cNvGrpSpPr/>
          <p:nvPr/>
        </p:nvGrpSpPr>
        <p:grpSpPr>
          <a:xfrm rot="0">
            <a:off x="923075" y="1604678"/>
            <a:ext cx="16336225" cy="7653622"/>
            <a:chOff x="0" y="0"/>
            <a:chExt cx="4302545" cy="2015769"/>
          </a:xfrm>
        </p:grpSpPr>
        <p:sp>
          <p:nvSpPr>
            <p:cNvPr name="Freeform 7" id="7"/>
            <p:cNvSpPr/>
            <p:nvPr/>
          </p:nvSpPr>
          <p:spPr>
            <a:xfrm flipH="false" flipV="false" rot="0">
              <a:off x="0" y="0"/>
              <a:ext cx="4302545" cy="2015769"/>
            </a:xfrm>
            <a:custGeom>
              <a:avLst/>
              <a:gdLst/>
              <a:ahLst/>
              <a:cxnLst/>
              <a:rect r="r" b="b" t="t" l="l"/>
              <a:pathLst>
                <a:path h="2015769" w="4302545">
                  <a:moveTo>
                    <a:pt x="12796" y="0"/>
                  </a:moveTo>
                  <a:lnTo>
                    <a:pt x="4289749" y="0"/>
                  </a:lnTo>
                  <a:cubicBezTo>
                    <a:pt x="4293143" y="0"/>
                    <a:pt x="4296397" y="1348"/>
                    <a:pt x="4298797" y="3748"/>
                  </a:cubicBezTo>
                  <a:cubicBezTo>
                    <a:pt x="4301197" y="6147"/>
                    <a:pt x="4302545" y="9402"/>
                    <a:pt x="4302545" y="12796"/>
                  </a:cubicBezTo>
                  <a:lnTo>
                    <a:pt x="4302545" y="2002973"/>
                  </a:lnTo>
                  <a:cubicBezTo>
                    <a:pt x="4302545" y="2006367"/>
                    <a:pt x="4301197" y="2009622"/>
                    <a:pt x="4298797" y="2012021"/>
                  </a:cubicBezTo>
                  <a:cubicBezTo>
                    <a:pt x="4296397" y="2014421"/>
                    <a:pt x="4293143" y="2015769"/>
                    <a:pt x="4289749" y="2015769"/>
                  </a:cubicBezTo>
                  <a:lnTo>
                    <a:pt x="12796" y="2015769"/>
                  </a:lnTo>
                  <a:cubicBezTo>
                    <a:pt x="5729" y="2015769"/>
                    <a:pt x="0" y="2010040"/>
                    <a:pt x="0" y="2002973"/>
                  </a:cubicBezTo>
                  <a:lnTo>
                    <a:pt x="0" y="12796"/>
                  </a:lnTo>
                  <a:cubicBezTo>
                    <a:pt x="0" y="5729"/>
                    <a:pt x="5729" y="0"/>
                    <a:pt x="12796" y="0"/>
                  </a:cubicBezTo>
                  <a:close/>
                </a:path>
              </a:pathLst>
            </a:custGeom>
            <a:solidFill>
              <a:srgbClr val="FFFFFF"/>
            </a:solidFill>
          </p:spPr>
        </p:sp>
        <p:sp>
          <p:nvSpPr>
            <p:cNvPr name="TextBox 8" id="8"/>
            <p:cNvSpPr txBox="true"/>
            <p:nvPr/>
          </p:nvSpPr>
          <p:spPr>
            <a:xfrm>
              <a:off x="0" y="-38100"/>
              <a:ext cx="4302545" cy="2053869"/>
            </a:xfrm>
            <a:prstGeom prst="rect">
              <a:avLst/>
            </a:prstGeom>
          </p:spPr>
          <p:txBody>
            <a:bodyPr anchor="ctr" rtlCol="false" tIns="50800" lIns="50800" bIns="50800" rIns="50800"/>
            <a:lstStyle/>
            <a:p>
              <a:pPr algn="ctr">
                <a:lnSpc>
                  <a:spcPts val="2239"/>
                </a:lnSpc>
              </a:pPr>
            </a:p>
          </p:txBody>
        </p:sp>
      </p:grpSp>
      <p:sp>
        <p:nvSpPr>
          <p:cNvPr name="TextBox 9" id="9"/>
          <p:cNvSpPr txBox="true"/>
          <p:nvPr/>
        </p:nvSpPr>
        <p:spPr>
          <a:xfrm rot="0">
            <a:off x="923075" y="630716"/>
            <a:ext cx="5478032" cy="813261"/>
          </a:xfrm>
          <a:prstGeom prst="rect">
            <a:avLst/>
          </a:prstGeom>
        </p:spPr>
        <p:txBody>
          <a:bodyPr anchor="t" rtlCol="false" tIns="0" lIns="0" bIns="0" rIns="0">
            <a:spAutoFit/>
          </a:bodyPr>
          <a:lstStyle/>
          <a:p>
            <a:pPr algn="l" marL="0" indent="0" lvl="0">
              <a:lnSpc>
                <a:spcPts val="6243"/>
              </a:lnSpc>
              <a:spcBef>
                <a:spcPct val="0"/>
              </a:spcBef>
            </a:pPr>
            <a:r>
              <a:rPr lang="en-US" sz="5477" spc="-394">
                <a:solidFill>
                  <a:srgbClr val="000000"/>
                </a:solidFill>
                <a:latin typeface="Open Sauce"/>
                <a:ea typeface="Open Sauce"/>
                <a:cs typeface="Open Sauce"/>
                <a:sym typeface="Open Sauce"/>
              </a:rPr>
              <a:t>Program Topics</a:t>
            </a:r>
          </a:p>
        </p:txBody>
      </p:sp>
      <p:sp>
        <p:nvSpPr>
          <p:cNvPr name="Freeform 10" id="10"/>
          <p:cNvSpPr/>
          <p:nvPr/>
        </p:nvSpPr>
        <p:spPr>
          <a:xfrm flipH="false" flipV="false" rot="0">
            <a:off x="1643123" y="9396977"/>
            <a:ext cx="665507" cy="813397"/>
          </a:xfrm>
          <a:custGeom>
            <a:avLst/>
            <a:gdLst/>
            <a:ahLst/>
            <a:cxnLst/>
            <a:rect r="r" b="b" t="t" l="l"/>
            <a:pathLst>
              <a:path h="813397" w="665507">
                <a:moveTo>
                  <a:pt x="0" y="0"/>
                </a:moveTo>
                <a:lnTo>
                  <a:pt x="665507" y="0"/>
                </a:lnTo>
                <a:lnTo>
                  <a:pt x="665507" y="813397"/>
                </a:lnTo>
                <a:lnTo>
                  <a:pt x="0" y="813397"/>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11" id="11"/>
          <p:cNvSpPr/>
          <p:nvPr/>
        </p:nvSpPr>
        <p:spPr>
          <a:xfrm flipH="false" flipV="false" rot="0">
            <a:off x="15686377" y="9347039"/>
            <a:ext cx="863335" cy="863335"/>
          </a:xfrm>
          <a:custGeom>
            <a:avLst/>
            <a:gdLst/>
            <a:ahLst/>
            <a:cxnLst/>
            <a:rect r="r" b="b" t="t" l="l"/>
            <a:pathLst>
              <a:path h="863335" w="863335">
                <a:moveTo>
                  <a:pt x="0" y="0"/>
                </a:moveTo>
                <a:lnTo>
                  <a:pt x="863335" y="0"/>
                </a:lnTo>
                <a:lnTo>
                  <a:pt x="863335" y="863335"/>
                </a:lnTo>
                <a:lnTo>
                  <a:pt x="0" y="863335"/>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TextBox 12" id="12"/>
          <p:cNvSpPr txBox="true"/>
          <p:nvPr/>
        </p:nvSpPr>
        <p:spPr>
          <a:xfrm rot="0">
            <a:off x="1075351" y="1670442"/>
            <a:ext cx="16031674" cy="7991119"/>
          </a:xfrm>
          <a:prstGeom prst="rect">
            <a:avLst/>
          </a:prstGeom>
        </p:spPr>
        <p:txBody>
          <a:bodyPr anchor="t" rtlCol="false" tIns="0" lIns="0" bIns="0" rIns="0">
            <a:spAutoFit/>
          </a:bodyPr>
          <a:lstStyle/>
          <a:p>
            <a:pPr algn="just">
              <a:lnSpc>
                <a:spcPts val="2644"/>
              </a:lnSpc>
            </a:pPr>
            <a:r>
              <a:rPr lang="en-US" sz="1889" b="true">
                <a:solidFill>
                  <a:srgbClr val="000000"/>
                </a:solidFill>
                <a:latin typeface="Canva Sans Bold"/>
                <a:ea typeface="Canva Sans Bold"/>
                <a:cs typeface="Canva Sans Bold"/>
                <a:sym typeface="Canva Sans Bold"/>
              </a:rPr>
              <a:t>1. The program starts with an introduction to the Microsoft Office Suite, covering basic navigation and interface of tools like Word, Excel, PowerPoint, Outlook, and Access.</a:t>
            </a:r>
          </a:p>
          <a:p>
            <a:pPr algn="just">
              <a:lnSpc>
                <a:spcPts val="2644"/>
              </a:lnSpc>
            </a:pPr>
          </a:p>
          <a:p>
            <a:pPr algn="just">
              <a:lnSpc>
                <a:spcPts val="2644"/>
              </a:lnSpc>
            </a:pPr>
            <a:r>
              <a:rPr lang="en-US" sz="1889" b="true">
                <a:solidFill>
                  <a:srgbClr val="000000"/>
                </a:solidFill>
                <a:latin typeface="Canva Sans Bold"/>
                <a:ea typeface="Canva Sans Bold"/>
                <a:cs typeface="Canva Sans Bold"/>
                <a:sym typeface="Canva Sans Bold"/>
              </a:rPr>
              <a:t>2. In Microsoft Word, trainees will learn document creation, formatting, and advanced features such as mail merge and collaboration.</a:t>
            </a:r>
          </a:p>
          <a:p>
            <a:pPr algn="just">
              <a:lnSpc>
                <a:spcPts val="2644"/>
              </a:lnSpc>
            </a:pPr>
          </a:p>
          <a:p>
            <a:pPr algn="just">
              <a:lnSpc>
                <a:spcPts val="2644"/>
              </a:lnSpc>
            </a:pPr>
            <a:r>
              <a:rPr lang="en-US" sz="1889" b="true">
                <a:solidFill>
                  <a:srgbClr val="000000"/>
                </a:solidFill>
                <a:latin typeface="Canva Sans Bold"/>
                <a:ea typeface="Canva Sans Bold"/>
                <a:cs typeface="Canva Sans Bold"/>
                <a:sym typeface="Canva Sans Bold"/>
              </a:rPr>
              <a:t>3. For Excel, the focus is on spreadsheet management, formulas, data analysis tools, and advanced functions like PivotTables and macros.</a:t>
            </a:r>
          </a:p>
          <a:p>
            <a:pPr algn="just">
              <a:lnSpc>
                <a:spcPts val="2644"/>
              </a:lnSpc>
            </a:pPr>
          </a:p>
          <a:p>
            <a:pPr algn="just">
              <a:lnSpc>
                <a:spcPts val="2644"/>
              </a:lnSpc>
            </a:pPr>
            <a:r>
              <a:rPr lang="en-US" sz="1889" b="true">
                <a:solidFill>
                  <a:srgbClr val="000000"/>
                </a:solidFill>
                <a:latin typeface="Canva Sans Bold"/>
                <a:ea typeface="Canva Sans Bold"/>
                <a:cs typeface="Canva Sans Bold"/>
                <a:sym typeface="Canva Sans Bold"/>
              </a:rPr>
              <a:t>4. PowerPoint training includes creating presentations, using templates, animations, and advanced features like slide transitions and audio embedding.</a:t>
            </a:r>
          </a:p>
          <a:p>
            <a:pPr algn="just">
              <a:lnSpc>
                <a:spcPts val="2644"/>
              </a:lnSpc>
            </a:pPr>
          </a:p>
          <a:p>
            <a:pPr algn="just">
              <a:lnSpc>
                <a:spcPts val="2644"/>
              </a:lnSpc>
            </a:pPr>
            <a:r>
              <a:rPr lang="en-US" sz="1889" b="true">
                <a:solidFill>
                  <a:srgbClr val="000000"/>
                </a:solidFill>
                <a:latin typeface="Canva Sans Bold"/>
                <a:ea typeface="Canva Sans Bold"/>
                <a:cs typeface="Canva Sans Bold"/>
                <a:sym typeface="Canva Sans Bold"/>
              </a:rPr>
              <a:t>5. In Microsoft Outlook, trainees will master email organization, calendar management, and task management.</a:t>
            </a:r>
          </a:p>
          <a:p>
            <a:pPr algn="just">
              <a:lnSpc>
                <a:spcPts val="2644"/>
              </a:lnSpc>
            </a:pPr>
          </a:p>
          <a:p>
            <a:pPr algn="just">
              <a:lnSpc>
                <a:spcPts val="2644"/>
              </a:lnSpc>
            </a:pPr>
            <a:r>
              <a:rPr lang="en-US" sz="1889" b="true">
                <a:solidFill>
                  <a:srgbClr val="000000"/>
                </a:solidFill>
                <a:latin typeface="Canva Sans Bold"/>
                <a:ea typeface="Canva Sans Bold"/>
                <a:cs typeface="Canva Sans Bold"/>
                <a:sym typeface="Canva Sans Bold"/>
              </a:rPr>
              <a:t>6. Microsoft Access teaches database creation, queries, forms, and reports.</a:t>
            </a:r>
          </a:p>
          <a:p>
            <a:pPr algn="just">
              <a:lnSpc>
                <a:spcPts val="2644"/>
              </a:lnSpc>
            </a:pPr>
          </a:p>
          <a:p>
            <a:pPr algn="just">
              <a:lnSpc>
                <a:spcPts val="2644"/>
              </a:lnSpc>
            </a:pPr>
            <a:r>
              <a:rPr lang="en-US" sz="1889" b="true">
                <a:solidFill>
                  <a:srgbClr val="000000"/>
                </a:solidFill>
                <a:latin typeface="Canva Sans Bold"/>
                <a:ea typeface="Canva Sans Bold"/>
                <a:cs typeface="Canva Sans Bold"/>
                <a:sym typeface="Canva Sans Bold"/>
              </a:rPr>
              <a:t>7. OneNote focuses on note-taking, organization, and sharing.</a:t>
            </a:r>
          </a:p>
          <a:p>
            <a:pPr algn="just">
              <a:lnSpc>
                <a:spcPts val="2644"/>
              </a:lnSpc>
            </a:pPr>
          </a:p>
          <a:p>
            <a:pPr algn="just">
              <a:lnSpc>
                <a:spcPts val="2644"/>
              </a:lnSpc>
            </a:pPr>
            <a:r>
              <a:rPr lang="en-US" sz="1889" b="true">
                <a:solidFill>
                  <a:srgbClr val="000000"/>
                </a:solidFill>
                <a:latin typeface="Canva Sans Bold"/>
                <a:ea typeface="Canva Sans Bold"/>
                <a:cs typeface="Canva Sans Bold"/>
                <a:sym typeface="Canva Sans Bold"/>
              </a:rPr>
              <a:t>8. The program also covers collaboration tools like Teams and SharePoint, focusing on team communication and document management.</a:t>
            </a:r>
          </a:p>
          <a:p>
            <a:pPr algn="just">
              <a:lnSpc>
                <a:spcPts val="2644"/>
              </a:lnSpc>
            </a:pPr>
          </a:p>
          <a:p>
            <a:pPr algn="just">
              <a:lnSpc>
                <a:spcPts val="2644"/>
              </a:lnSpc>
            </a:pPr>
            <a:r>
              <a:rPr lang="en-US" sz="1889" b="true">
                <a:solidFill>
                  <a:srgbClr val="000000"/>
                </a:solidFill>
                <a:latin typeface="Canva Sans Bold"/>
                <a:ea typeface="Canva Sans Bold"/>
                <a:cs typeface="Canva Sans Bold"/>
                <a:sym typeface="Canva Sans Bold"/>
              </a:rPr>
              <a:t>9. Security practices for protecting documents and sharing securely are included.</a:t>
            </a:r>
          </a:p>
          <a:p>
            <a:pPr algn="just">
              <a:lnSpc>
                <a:spcPts val="2644"/>
              </a:lnSpc>
            </a:pPr>
          </a:p>
          <a:p>
            <a:pPr algn="just">
              <a:lnSpc>
                <a:spcPts val="2644"/>
              </a:lnSpc>
            </a:pPr>
            <a:r>
              <a:rPr lang="en-US" sz="1889" b="true">
                <a:solidFill>
                  <a:srgbClr val="000000"/>
                </a:solidFill>
                <a:latin typeface="Canva Sans Bold"/>
                <a:ea typeface="Canva Sans Bold"/>
                <a:cs typeface="Canva Sans Bold"/>
                <a:sym typeface="Canva Sans Bold"/>
              </a:rPr>
              <a:t>10. Finally, advanced integration techniques using macros and cloud storage are covered.</a:t>
            </a:r>
          </a:p>
          <a:p>
            <a:pPr algn="just">
              <a:lnSpc>
                <a:spcPts val="2644"/>
              </a:lnSpc>
            </a:pPr>
          </a:p>
          <a:p>
            <a:pPr algn="just" marL="0" indent="0" lvl="0">
              <a:lnSpc>
                <a:spcPts val="2644"/>
              </a:lnSpc>
              <a:spcBef>
                <a:spcPct val="0"/>
              </a:spcBef>
            </a:pPr>
          </a:p>
        </p:txBody>
      </p:sp>
    </p:spTree>
  </p:cSld>
  <p:clrMapOvr>
    <a:masterClrMapping/>
  </p:clrMapOvr>
</p:sld>
</file>

<file path=ppt/slides/slide8.xml><?xml version="1.0" encoding="utf-8"?>
<p:sld xmlns:p="http://schemas.openxmlformats.org/presentationml/2006/main" xmlns:a="http://schemas.openxmlformats.org/drawingml/2006/main" xmlns:r="http://schemas.openxmlformats.org/officeDocument/2006/relationships">
  <p:cSld>
    <p:bg>
      <p:bgPr>
        <a:solidFill>
          <a:srgbClr val="E8EDEF"/>
        </a:solidFill>
      </p:bgPr>
    </p:bg>
    <p:spTree>
      <p:nvGrpSpPr>
        <p:cNvPr id="1" name=""/>
        <p:cNvGrpSpPr/>
        <p:nvPr/>
      </p:nvGrpSpPr>
      <p:grpSpPr>
        <a:xfrm>
          <a:off x="0" y="0"/>
          <a:ext cx="0" cy="0"/>
          <a:chOff x="0" y="0"/>
          <a:chExt cx="0" cy="0"/>
        </a:xfrm>
      </p:grpSpPr>
      <p:grpSp>
        <p:nvGrpSpPr>
          <p:cNvPr name="Group 2" id="2"/>
          <p:cNvGrpSpPr/>
          <p:nvPr/>
        </p:nvGrpSpPr>
        <p:grpSpPr>
          <a:xfrm rot="0">
            <a:off x="13521674" y="-770886"/>
            <a:ext cx="6511905" cy="6511905"/>
            <a:chOff x="0" y="0"/>
            <a:chExt cx="812800" cy="812800"/>
          </a:xfrm>
        </p:grpSpPr>
        <p:sp>
          <p:nvSpPr>
            <p:cNvPr name="Freeform 3" id="3"/>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4" id="4"/>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sp>
        <p:nvSpPr>
          <p:cNvPr name="Freeform 5" id="5"/>
          <p:cNvSpPr/>
          <p:nvPr/>
        </p:nvSpPr>
        <p:spPr>
          <a:xfrm flipH="false" flipV="false" rot="0">
            <a:off x="8788959" y="9576918"/>
            <a:ext cx="710082" cy="710082"/>
          </a:xfrm>
          <a:custGeom>
            <a:avLst/>
            <a:gdLst/>
            <a:ahLst/>
            <a:cxnLst/>
            <a:rect r="r" b="b" t="t" l="l"/>
            <a:pathLst>
              <a:path h="710082" w="710082">
                <a:moveTo>
                  <a:pt x="0" y="0"/>
                </a:moveTo>
                <a:lnTo>
                  <a:pt x="710082" y="0"/>
                </a:lnTo>
                <a:lnTo>
                  <a:pt x="710082" y="710082"/>
                </a:lnTo>
                <a:lnTo>
                  <a:pt x="0" y="710082"/>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grpSp>
        <p:nvGrpSpPr>
          <p:cNvPr name="Group 6" id="6"/>
          <p:cNvGrpSpPr/>
          <p:nvPr/>
        </p:nvGrpSpPr>
        <p:grpSpPr>
          <a:xfrm rot="0">
            <a:off x="843228" y="1255943"/>
            <a:ext cx="16336225" cy="8167722"/>
            <a:chOff x="0" y="0"/>
            <a:chExt cx="4302545" cy="2151170"/>
          </a:xfrm>
        </p:grpSpPr>
        <p:sp>
          <p:nvSpPr>
            <p:cNvPr name="Freeform 7" id="7"/>
            <p:cNvSpPr/>
            <p:nvPr/>
          </p:nvSpPr>
          <p:spPr>
            <a:xfrm flipH="false" flipV="false" rot="0">
              <a:off x="0" y="0"/>
              <a:ext cx="4302545" cy="2151169"/>
            </a:xfrm>
            <a:custGeom>
              <a:avLst/>
              <a:gdLst/>
              <a:ahLst/>
              <a:cxnLst/>
              <a:rect r="r" b="b" t="t" l="l"/>
              <a:pathLst>
                <a:path h="2151169" w="4302545">
                  <a:moveTo>
                    <a:pt x="12796" y="0"/>
                  </a:moveTo>
                  <a:lnTo>
                    <a:pt x="4289749" y="0"/>
                  </a:lnTo>
                  <a:cubicBezTo>
                    <a:pt x="4293143" y="0"/>
                    <a:pt x="4296397" y="1348"/>
                    <a:pt x="4298797" y="3748"/>
                  </a:cubicBezTo>
                  <a:cubicBezTo>
                    <a:pt x="4301197" y="6147"/>
                    <a:pt x="4302545" y="9402"/>
                    <a:pt x="4302545" y="12796"/>
                  </a:cubicBezTo>
                  <a:lnTo>
                    <a:pt x="4302545" y="2138374"/>
                  </a:lnTo>
                  <a:cubicBezTo>
                    <a:pt x="4302545" y="2145441"/>
                    <a:pt x="4296816" y="2151169"/>
                    <a:pt x="4289749" y="2151169"/>
                  </a:cubicBezTo>
                  <a:lnTo>
                    <a:pt x="12796" y="2151169"/>
                  </a:lnTo>
                  <a:cubicBezTo>
                    <a:pt x="9402" y="2151169"/>
                    <a:pt x="6147" y="2149821"/>
                    <a:pt x="3748" y="2147422"/>
                  </a:cubicBezTo>
                  <a:cubicBezTo>
                    <a:pt x="1348" y="2145022"/>
                    <a:pt x="0" y="2141768"/>
                    <a:pt x="0" y="2138374"/>
                  </a:cubicBezTo>
                  <a:lnTo>
                    <a:pt x="0" y="12796"/>
                  </a:lnTo>
                  <a:cubicBezTo>
                    <a:pt x="0" y="5729"/>
                    <a:pt x="5729" y="0"/>
                    <a:pt x="12796" y="0"/>
                  </a:cubicBezTo>
                  <a:close/>
                </a:path>
              </a:pathLst>
            </a:custGeom>
            <a:solidFill>
              <a:srgbClr val="FFFEFD"/>
            </a:solidFill>
          </p:spPr>
        </p:sp>
        <p:sp>
          <p:nvSpPr>
            <p:cNvPr name="TextBox 8" id="8"/>
            <p:cNvSpPr txBox="true"/>
            <p:nvPr/>
          </p:nvSpPr>
          <p:spPr>
            <a:xfrm>
              <a:off x="0" y="-38100"/>
              <a:ext cx="4302545" cy="2189270"/>
            </a:xfrm>
            <a:prstGeom prst="rect">
              <a:avLst/>
            </a:prstGeom>
          </p:spPr>
          <p:txBody>
            <a:bodyPr anchor="ctr" rtlCol="false" tIns="50800" lIns="50800" bIns="50800" rIns="50800"/>
            <a:lstStyle/>
            <a:p>
              <a:pPr algn="ctr">
                <a:lnSpc>
                  <a:spcPts val="2239"/>
                </a:lnSpc>
              </a:pPr>
            </a:p>
          </p:txBody>
        </p:sp>
      </p:grpSp>
      <p:sp>
        <p:nvSpPr>
          <p:cNvPr name="TextBox 9" id="9"/>
          <p:cNvSpPr txBox="true"/>
          <p:nvPr/>
        </p:nvSpPr>
        <p:spPr>
          <a:xfrm rot="0">
            <a:off x="9499041" y="347399"/>
            <a:ext cx="7760259" cy="908544"/>
          </a:xfrm>
          <a:prstGeom prst="rect">
            <a:avLst/>
          </a:prstGeom>
        </p:spPr>
        <p:txBody>
          <a:bodyPr anchor="t" rtlCol="false" tIns="0" lIns="0" bIns="0" rIns="0">
            <a:spAutoFit/>
          </a:bodyPr>
          <a:lstStyle/>
          <a:p>
            <a:pPr algn="r" rtl="true" marL="0" indent="0" lvl="0">
              <a:lnSpc>
                <a:spcPts val="6243"/>
              </a:lnSpc>
              <a:spcBef>
                <a:spcPct val="0"/>
              </a:spcBef>
            </a:pPr>
            <a:r>
              <a:rPr lang="ar-EG" sz="5477" spc="-394">
                <a:solidFill>
                  <a:srgbClr val="000000"/>
                </a:solidFill>
                <a:latin typeface="Arial"/>
                <a:ea typeface="Arial"/>
                <a:cs typeface="Arial"/>
                <a:sym typeface="Arial"/>
                <a:rtl val="true"/>
              </a:rPr>
              <a:t>محاور البرنامج - دورة </a:t>
            </a:r>
            <a:r>
              <a:rPr lang="en-US" sz="5477" spc="-394">
                <a:solidFill>
                  <a:srgbClr val="000000"/>
                </a:solidFill>
                <a:latin typeface="Arial"/>
                <a:ea typeface="Arial"/>
                <a:cs typeface="Arial"/>
                <a:sym typeface="Arial"/>
              </a:rPr>
              <a:t>MOS</a:t>
            </a:r>
          </a:p>
        </p:txBody>
      </p:sp>
      <p:sp>
        <p:nvSpPr>
          <p:cNvPr name="Freeform 10" id="10"/>
          <p:cNvSpPr/>
          <p:nvPr/>
        </p:nvSpPr>
        <p:spPr>
          <a:xfrm flipH="false" flipV="false" rot="0">
            <a:off x="1722970" y="9473603"/>
            <a:ext cx="665507" cy="813397"/>
          </a:xfrm>
          <a:custGeom>
            <a:avLst/>
            <a:gdLst/>
            <a:ahLst/>
            <a:cxnLst/>
            <a:rect r="r" b="b" t="t" l="l"/>
            <a:pathLst>
              <a:path h="813397" w="665507">
                <a:moveTo>
                  <a:pt x="0" y="0"/>
                </a:moveTo>
                <a:lnTo>
                  <a:pt x="665507" y="0"/>
                </a:lnTo>
                <a:lnTo>
                  <a:pt x="665507" y="813397"/>
                </a:lnTo>
                <a:lnTo>
                  <a:pt x="0" y="813397"/>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11" id="11"/>
          <p:cNvSpPr/>
          <p:nvPr/>
        </p:nvSpPr>
        <p:spPr>
          <a:xfrm flipH="false" flipV="false" rot="0">
            <a:off x="15724262" y="9423665"/>
            <a:ext cx="863335" cy="863335"/>
          </a:xfrm>
          <a:custGeom>
            <a:avLst/>
            <a:gdLst/>
            <a:ahLst/>
            <a:cxnLst/>
            <a:rect r="r" b="b" t="t" l="l"/>
            <a:pathLst>
              <a:path h="863335" w="863335">
                <a:moveTo>
                  <a:pt x="0" y="0"/>
                </a:moveTo>
                <a:lnTo>
                  <a:pt x="863334" y="0"/>
                </a:lnTo>
                <a:lnTo>
                  <a:pt x="863334" y="863335"/>
                </a:lnTo>
                <a:lnTo>
                  <a:pt x="0" y="863335"/>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TextBox 12" id="12"/>
          <p:cNvSpPr txBox="true"/>
          <p:nvPr/>
        </p:nvSpPr>
        <p:spPr>
          <a:xfrm rot="0">
            <a:off x="995503" y="1265276"/>
            <a:ext cx="16031674" cy="7993024"/>
          </a:xfrm>
          <a:prstGeom prst="rect">
            <a:avLst/>
          </a:prstGeom>
        </p:spPr>
        <p:txBody>
          <a:bodyPr anchor="t" rtlCol="false" tIns="0" lIns="0" bIns="0" rIns="0">
            <a:spAutoFit/>
          </a:bodyPr>
          <a:lstStyle/>
          <a:p>
            <a:pPr algn="just" rtl="true">
              <a:lnSpc>
                <a:spcPts val="3064"/>
              </a:lnSpc>
            </a:pPr>
            <a:r>
              <a:rPr lang="en-US" sz="2189">
                <a:solidFill>
                  <a:srgbClr val="000000"/>
                </a:solidFill>
                <a:latin typeface="Roboto"/>
                <a:ea typeface="Roboto"/>
                <a:cs typeface="Roboto"/>
                <a:sym typeface="Roboto"/>
              </a:rPr>
              <a:t>1</a:t>
            </a:r>
            <a:r>
              <a:rPr lang="ar-EG" sz="2189">
                <a:solidFill>
                  <a:srgbClr val="000000"/>
                </a:solidFill>
                <a:latin typeface="Roboto"/>
                <a:ea typeface="Roboto"/>
                <a:cs typeface="Roboto"/>
                <a:sym typeface="Roboto"/>
                <a:rtl val="true"/>
              </a:rPr>
              <a:t>. يبدأ البرنامج بمقدمة عن مجموعة مايكروسوفت أوفيس، مع تغطية للتنقل الأساسي وواجهة الأدوات مثل </a:t>
            </a:r>
            <a:r>
              <a:rPr lang="en-US" sz="2189">
                <a:solidFill>
                  <a:srgbClr val="000000"/>
                </a:solidFill>
                <a:latin typeface="Roboto"/>
                <a:ea typeface="Roboto"/>
                <a:cs typeface="Roboto"/>
                <a:sym typeface="Roboto"/>
              </a:rPr>
              <a:t>Word</a:t>
            </a:r>
            <a:r>
              <a:rPr lang="ar-EG" sz="2189">
                <a:solidFill>
                  <a:srgbClr val="000000"/>
                </a:solidFill>
                <a:latin typeface="Roboto"/>
                <a:ea typeface="Roboto"/>
                <a:cs typeface="Roboto"/>
                <a:sym typeface="Roboto"/>
                <a:rtl val="true"/>
              </a:rPr>
              <a:t> و</a:t>
            </a:r>
            <a:r>
              <a:rPr lang="en-US" sz="2189">
                <a:solidFill>
                  <a:srgbClr val="000000"/>
                </a:solidFill>
                <a:latin typeface="Roboto"/>
                <a:ea typeface="Roboto"/>
                <a:cs typeface="Roboto"/>
                <a:sym typeface="Roboto"/>
              </a:rPr>
              <a:t>Excel</a:t>
            </a:r>
            <a:r>
              <a:rPr lang="ar-EG" sz="2189">
                <a:solidFill>
                  <a:srgbClr val="000000"/>
                </a:solidFill>
                <a:latin typeface="Roboto"/>
                <a:ea typeface="Roboto"/>
                <a:cs typeface="Roboto"/>
                <a:sym typeface="Roboto"/>
                <a:rtl val="true"/>
              </a:rPr>
              <a:t> و</a:t>
            </a:r>
            <a:r>
              <a:rPr lang="en-US" sz="2189">
                <a:solidFill>
                  <a:srgbClr val="000000"/>
                </a:solidFill>
                <a:latin typeface="Roboto"/>
                <a:ea typeface="Roboto"/>
                <a:cs typeface="Roboto"/>
                <a:sym typeface="Roboto"/>
              </a:rPr>
              <a:t>PowerPoint</a:t>
            </a:r>
            <a:r>
              <a:rPr lang="ar-EG" sz="2189">
                <a:solidFill>
                  <a:srgbClr val="000000"/>
                </a:solidFill>
                <a:latin typeface="Roboto"/>
                <a:ea typeface="Roboto"/>
                <a:cs typeface="Roboto"/>
                <a:sym typeface="Roboto"/>
                <a:rtl val="true"/>
              </a:rPr>
              <a:t> و</a:t>
            </a:r>
            <a:r>
              <a:rPr lang="en-US" sz="2189">
                <a:solidFill>
                  <a:srgbClr val="000000"/>
                </a:solidFill>
                <a:latin typeface="Roboto"/>
                <a:ea typeface="Roboto"/>
                <a:cs typeface="Roboto"/>
                <a:sym typeface="Roboto"/>
              </a:rPr>
              <a:t>Outlook</a:t>
            </a:r>
            <a:r>
              <a:rPr lang="ar-EG" sz="2189">
                <a:solidFill>
                  <a:srgbClr val="000000"/>
                </a:solidFill>
                <a:latin typeface="Roboto"/>
                <a:ea typeface="Roboto"/>
                <a:cs typeface="Roboto"/>
                <a:sym typeface="Roboto"/>
                <a:rtl val="true"/>
              </a:rPr>
              <a:t> و</a:t>
            </a:r>
            <a:r>
              <a:rPr lang="en-US" sz="2189">
                <a:solidFill>
                  <a:srgbClr val="000000"/>
                </a:solidFill>
                <a:latin typeface="Roboto"/>
                <a:ea typeface="Roboto"/>
                <a:cs typeface="Roboto"/>
                <a:sym typeface="Roboto"/>
              </a:rPr>
              <a:t>Access</a:t>
            </a:r>
            <a:r>
              <a:rPr lang="ar-EG" sz="2189">
                <a:solidFill>
                  <a:srgbClr val="000000"/>
                </a:solidFill>
                <a:latin typeface="Roboto"/>
                <a:ea typeface="Roboto"/>
                <a:cs typeface="Roboto"/>
                <a:sym typeface="Roboto"/>
                <a:rtl val="true"/>
              </a:rPr>
              <a:t>.</a:t>
            </a:r>
          </a:p>
          <a:p>
            <a:pPr algn="just" rtl="true">
              <a:lnSpc>
                <a:spcPts val="3064"/>
              </a:lnSpc>
            </a:pPr>
          </a:p>
          <a:p>
            <a:pPr algn="just" rtl="true">
              <a:lnSpc>
                <a:spcPts val="3064"/>
              </a:lnSpc>
            </a:pPr>
            <a:r>
              <a:rPr lang="en-US" sz="2189">
                <a:solidFill>
                  <a:srgbClr val="000000"/>
                </a:solidFill>
                <a:latin typeface="Roboto"/>
                <a:ea typeface="Roboto"/>
                <a:cs typeface="Roboto"/>
                <a:sym typeface="Roboto"/>
              </a:rPr>
              <a:t>2</a:t>
            </a:r>
            <a:r>
              <a:rPr lang="ar-EG" sz="2189">
                <a:solidFill>
                  <a:srgbClr val="000000"/>
                </a:solidFill>
                <a:latin typeface="Roboto"/>
                <a:ea typeface="Roboto"/>
                <a:cs typeface="Roboto"/>
                <a:sym typeface="Roboto"/>
                <a:rtl val="true"/>
              </a:rPr>
              <a:t>. في مايكروسوفت وورد، سيتعلم المتدربون إنشاء المستندات، التنسيق، والميزات المتقدمة مثل دمج المراسلات والتعاون.</a:t>
            </a:r>
          </a:p>
          <a:p>
            <a:pPr algn="just" rtl="true">
              <a:lnSpc>
                <a:spcPts val="3064"/>
              </a:lnSpc>
            </a:pPr>
          </a:p>
          <a:p>
            <a:pPr algn="just" rtl="true">
              <a:lnSpc>
                <a:spcPts val="3064"/>
              </a:lnSpc>
            </a:pPr>
            <a:r>
              <a:rPr lang="en-US" sz="2189">
                <a:solidFill>
                  <a:srgbClr val="000000"/>
                </a:solidFill>
                <a:latin typeface="Roboto"/>
                <a:ea typeface="Roboto"/>
                <a:cs typeface="Roboto"/>
                <a:sym typeface="Roboto"/>
              </a:rPr>
              <a:t>3</a:t>
            </a:r>
            <a:r>
              <a:rPr lang="ar-EG" sz="2189">
                <a:solidFill>
                  <a:srgbClr val="000000"/>
                </a:solidFill>
                <a:latin typeface="Roboto"/>
                <a:ea typeface="Roboto"/>
                <a:cs typeface="Roboto"/>
                <a:sym typeface="Roboto"/>
                <a:rtl val="true"/>
              </a:rPr>
              <a:t>. بالنسبة لـ إكسل، يتم التركيز على إدارة جداول البيانات، الصيغ، أدوات تحليل البيانات، والوظائف المتقدمة مثل الجداول المحورية والماكروز.</a:t>
            </a:r>
          </a:p>
          <a:p>
            <a:pPr algn="just" rtl="true">
              <a:lnSpc>
                <a:spcPts val="3064"/>
              </a:lnSpc>
            </a:pPr>
          </a:p>
          <a:p>
            <a:pPr algn="just" rtl="true">
              <a:lnSpc>
                <a:spcPts val="3064"/>
              </a:lnSpc>
            </a:pPr>
            <a:r>
              <a:rPr lang="en-US" sz="2189">
                <a:solidFill>
                  <a:srgbClr val="000000"/>
                </a:solidFill>
                <a:latin typeface="Roboto"/>
                <a:ea typeface="Roboto"/>
                <a:cs typeface="Roboto"/>
                <a:sym typeface="Roboto"/>
              </a:rPr>
              <a:t>4</a:t>
            </a:r>
            <a:r>
              <a:rPr lang="ar-EG" sz="2189">
                <a:solidFill>
                  <a:srgbClr val="000000"/>
                </a:solidFill>
                <a:latin typeface="Roboto"/>
                <a:ea typeface="Roboto"/>
                <a:cs typeface="Roboto"/>
                <a:sym typeface="Roboto"/>
                <a:rtl val="true"/>
              </a:rPr>
              <a:t>. تدريب </a:t>
            </a:r>
            <a:r>
              <a:rPr lang="en-US" sz="2189">
                <a:solidFill>
                  <a:srgbClr val="000000"/>
                </a:solidFill>
                <a:latin typeface="Roboto"/>
                <a:ea typeface="Roboto"/>
                <a:cs typeface="Roboto"/>
                <a:sym typeface="Roboto"/>
              </a:rPr>
              <a:t>PowerPoint</a:t>
            </a:r>
            <a:r>
              <a:rPr lang="ar-EG" sz="2189">
                <a:solidFill>
                  <a:srgbClr val="000000"/>
                </a:solidFill>
                <a:latin typeface="Roboto"/>
                <a:ea typeface="Roboto"/>
                <a:cs typeface="Roboto"/>
                <a:sym typeface="Roboto"/>
                <a:rtl val="true"/>
              </a:rPr>
              <a:t> يتضمن إنشاء العروض التقديمية، استخدام القوالب، الرسوم المتحركة، والميزات المتقدمة مثل انتقالات الشرائح ودمج الصوت والفيديو.</a:t>
            </a:r>
          </a:p>
          <a:p>
            <a:pPr algn="just" rtl="true">
              <a:lnSpc>
                <a:spcPts val="3064"/>
              </a:lnSpc>
            </a:pPr>
          </a:p>
          <a:p>
            <a:pPr algn="just" rtl="true">
              <a:lnSpc>
                <a:spcPts val="3064"/>
              </a:lnSpc>
            </a:pPr>
            <a:r>
              <a:rPr lang="en-US" sz="2189">
                <a:solidFill>
                  <a:srgbClr val="000000"/>
                </a:solidFill>
                <a:latin typeface="Roboto"/>
                <a:ea typeface="Roboto"/>
                <a:cs typeface="Roboto"/>
                <a:sym typeface="Roboto"/>
              </a:rPr>
              <a:t>5</a:t>
            </a:r>
            <a:r>
              <a:rPr lang="ar-EG" sz="2189">
                <a:solidFill>
                  <a:srgbClr val="000000"/>
                </a:solidFill>
                <a:latin typeface="Roboto"/>
                <a:ea typeface="Roboto"/>
                <a:cs typeface="Roboto"/>
                <a:sym typeface="Roboto"/>
                <a:rtl val="true"/>
              </a:rPr>
              <a:t>. في مايكروسوفت أوتلوك، سيتقن المتدربون تنظيم البريد الإلكتروني، إدارة التقويم، وإدارة المهام.</a:t>
            </a:r>
          </a:p>
          <a:p>
            <a:pPr algn="just" rtl="true">
              <a:lnSpc>
                <a:spcPts val="3064"/>
              </a:lnSpc>
            </a:pPr>
          </a:p>
          <a:p>
            <a:pPr algn="just" rtl="true">
              <a:lnSpc>
                <a:spcPts val="3064"/>
              </a:lnSpc>
            </a:pPr>
            <a:r>
              <a:rPr lang="en-US" sz="2189">
                <a:solidFill>
                  <a:srgbClr val="000000"/>
                </a:solidFill>
                <a:latin typeface="Roboto"/>
                <a:ea typeface="Roboto"/>
                <a:cs typeface="Roboto"/>
                <a:sym typeface="Roboto"/>
              </a:rPr>
              <a:t>6</a:t>
            </a:r>
            <a:r>
              <a:rPr lang="ar-EG" sz="2189">
                <a:solidFill>
                  <a:srgbClr val="000000"/>
                </a:solidFill>
                <a:latin typeface="Roboto"/>
                <a:ea typeface="Roboto"/>
                <a:cs typeface="Roboto"/>
                <a:sym typeface="Roboto"/>
                <a:rtl val="true"/>
              </a:rPr>
              <a:t>. مايكروسوفت أكسس يعلم كيفية إنشاء قواعد البيانات، الاستعلامات، النماذج، والتقارير.</a:t>
            </a:r>
          </a:p>
          <a:p>
            <a:pPr algn="just" rtl="true">
              <a:lnSpc>
                <a:spcPts val="3064"/>
              </a:lnSpc>
            </a:pPr>
          </a:p>
          <a:p>
            <a:pPr algn="just" rtl="true">
              <a:lnSpc>
                <a:spcPts val="3064"/>
              </a:lnSpc>
            </a:pPr>
            <a:r>
              <a:rPr lang="en-US" sz="2189">
                <a:solidFill>
                  <a:srgbClr val="000000"/>
                </a:solidFill>
                <a:latin typeface="Roboto"/>
                <a:ea typeface="Roboto"/>
                <a:cs typeface="Roboto"/>
                <a:sym typeface="Roboto"/>
              </a:rPr>
              <a:t>7</a:t>
            </a:r>
            <a:r>
              <a:rPr lang="ar-EG" sz="2189">
                <a:solidFill>
                  <a:srgbClr val="000000"/>
                </a:solidFill>
                <a:latin typeface="Roboto"/>
                <a:ea typeface="Roboto"/>
                <a:cs typeface="Roboto"/>
                <a:sym typeface="Roboto"/>
                <a:rtl val="true"/>
              </a:rPr>
              <a:t>. </a:t>
            </a:r>
            <a:r>
              <a:rPr lang="en-US" sz="2189">
                <a:solidFill>
                  <a:srgbClr val="000000"/>
                </a:solidFill>
                <a:latin typeface="Roboto"/>
                <a:ea typeface="Roboto"/>
                <a:cs typeface="Roboto"/>
                <a:sym typeface="Roboto"/>
              </a:rPr>
              <a:t>OneNote</a:t>
            </a:r>
            <a:r>
              <a:rPr lang="ar-EG" sz="2189">
                <a:solidFill>
                  <a:srgbClr val="000000"/>
                </a:solidFill>
                <a:latin typeface="Roboto"/>
                <a:ea typeface="Roboto"/>
                <a:cs typeface="Roboto"/>
                <a:sym typeface="Roboto"/>
                <a:rtl val="true"/>
              </a:rPr>
              <a:t> يركز على أخذ الملاحظات، التنظيم، والمشاركة.</a:t>
            </a:r>
          </a:p>
          <a:p>
            <a:pPr algn="just" rtl="true">
              <a:lnSpc>
                <a:spcPts val="3064"/>
              </a:lnSpc>
            </a:pPr>
          </a:p>
          <a:p>
            <a:pPr algn="just" rtl="true">
              <a:lnSpc>
                <a:spcPts val="3064"/>
              </a:lnSpc>
            </a:pPr>
            <a:r>
              <a:rPr lang="en-US" sz="2189">
                <a:solidFill>
                  <a:srgbClr val="000000"/>
                </a:solidFill>
                <a:latin typeface="Roboto"/>
                <a:ea typeface="Roboto"/>
                <a:cs typeface="Roboto"/>
                <a:sym typeface="Roboto"/>
              </a:rPr>
              <a:t>8</a:t>
            </a:r>
            <a:r>
              <a:rPr lang="ar-EG" sz="2189">
                <a:solidFill>
                  <a:srgbClr val="000000"/>
                </a:solidFill>
                <a:latin typeface="Roboto"/>
                <a:ea typeface="Roboto"/>
                <a:cs typeface="Roboto"/>
                <a:sym typeface="Roboto"/>
                <a:rtl val="true"/>
              </a:rPr>
              <a:t>. كما يغطي البرنامج أدوات التعاون مثل </a:t>
            </a:r>
            <a:r>
              <a:rPr lang="en-US" sz="2189">
                <a:solidFill>
                  <a:srgbClr val="000000"/>
                </a:solidFill>
                <a:latin typeface="Roboto"/>
                <a:ea typeface="Roboto"/>
                <a:cs typeface="Roboto"/>
                <a:sym typeface="Roboto"/>
              </a:rPr>
              <a:t>Microsoft Teams</a:t>
            </a:r>
            <a:r>
              <a:rPr lang="ar-EG" sz="2189">
                <a:solidFill>
                  <a:srgbClr val="000000"/>
                </a:solidFill>
                <a:latin typeface="Roboto"/>
                <a:ea typeface="Roboto"/>
                <a:cs typeface="Roboto"/>
                <a:sym typeface="Roboto"/>
                <a:rtl val="true"/>
              </a:rPr>
              <a:t> و </a:t>
            </a:r>
            <a:r>
              <a:rPr lang="en-US" sz="2189">
                <a:solidFill>
                  <a:srgbClr val="000000"/>
                </a:solidFill>
                <a:latin typeface="Roboto"/>
                <a:ea typeface="Roboto"/>
                <a:cs typeface="Roboto"/>
                <a:sym typeface="Roboto"/>
              </a:rPr>
              <a:t>SharePoint</a:t>
            </a:r>
            <a:r>
              <a:rPr lang="ar-EG" sz="2189">
                <a:solidFill>
                  <a:srgbClr val="000000"/>
                </a:solidFill>
                <a:latin typeface="Roboto"/>
                <a:ea typeface="Roboto"/>
                <a:cs typeface="Roboto"/>
                <a:sym typeface="Roboto"/>
                <a:rtl val="true"/>
              </a:rPr>
              <a:t>، مع التركيز على التواصل بين الفريق وإدارة الوثائق.</a:t>
            </a:r>
          </a:p>
          <a:p>
            <a:pPr algn="just" rtl="true">
              <a:lnSpc>
                <a:spcPts val="3064"/>
              </a:lnSpc>
            </a:pPr>
          </a:p>
          <a:p>
            <a:pPr algn="just" rtl="true">
              <a:lnSpc>
                <a:spcPts val="3064"/>
              </a:lnSpc>
            </a:pPr>
            <a:r>
              <a:rPr lang="en-US" sz="2189">
                <a:solidFill>
                  <a:srgbClr val="000000"/>
                </a:solidFill>
                <a:latin typeface="Roboto"/>
                <a:ea typeface="Roboto"/>
                <a:cs typeface="Roboto"/>
                <a:sym typeface="Roboto"/>
              </a:rPr>
              <a:t>9</a:t>
            </a:r>
            <a:r>
              <a:rPr lang="ar-EG" sz="2189">
                <a:solidFill>
                  <a:srgbClr val="000000"/>
                </a:solidFill>
                <a:latin typeface="Roboto"/>
                <a:ea typeface="Roboto"/>
                <a:cs typeface="Roboto"/>
                <a:sym typeface="Roboto"/>
                <a:rtl val="true"/>
              </a:rPr>
              <a:t>. يتم تضمين ممارسات الأمان لحماية المستندات والمشاركة بشكل آمن.</a:t>
            </a:r>
          </a:p>
          <a:p>
            <a:pPr algn="just" rtl="true">
              <a:lnSpc>
                <a:spcPts val="3064"/>
              </a:lnSpc>
            </a:pPr>
          </a:p>
          <a:p>
            <a:pPr algn="just" rtl="true">
              <a:lnSpc>
                <a:spcPts val="3064"/>
              </a:lnSpc>
            </a:pPr>
            <a:r>
              <a:rPr lang="en-US" sz="2189">
                <a:solidFill>
                  <a:srgbClr val="000000"/>
                </a:solidFill>
                <a:latin typeface="Roboto"/>
                <a:ea typeface="Roboto"/>
                <a:cs typeface="Roboto"/>
                <a:sym typeface="Roboto"/>
              </a:rPr>
              <a:t>10</a:t>
            </a:r>
            <a:r>
              <a:rPr lang="ar-EG" sz="2189">
                <a:solidFill>
                  <a:srgbClr val="000000"/>
                </a:solidFill>
                <a:latin typeface="Roboto"/>
                <a:ea typeface="Roboto"/>
                <a:cs typeface="Roboto"/>
                <a:sym typeface="Roboto"/>
                <a:rtl val="true"/>
              </a:rPr>
              <a:t>. وأخيرًا، يتم تغطية تقنيات التكامل المتقدمة باستخدام الماكروز والتخزين السحابي.</a:t>
            </a:r>
          </a:p>
        </p:txBody>
      </p:sp>
    </p:spTree>
  </p:cSld>
  <p:clrMapOvr>
    <a:masterClrMapping/>
  </p:clrMapOvr>
</p:sld>
</file>

<file path=ppt/slides/slide9.xml><?xml version="1.0" encoding="utf-8"?>
<p:sld xmlns:p="http://schemas.openxmlformats.org/presentationml/2006/main" xmlns:a="http://schemas.openxmlformats.org/drawingml/2006/main">
  <p:cSld>
    <p:bg>
      <p:bgPr>
        <a:solidFill>
          <a:srgbClr val="E8EDEF"/>
        </a:solidFill>
      </p:bgPr>
    </p:bg>
    <p:spTree>
      <p:nvGrpSpPr>
        <p:cNvPr id="1" name=""/>
        <p:cNvGrpSpPr/>
        <p:nvPr/>
      </p:nvGrpSpPr>
      <p:grpSpPr>
        <a:xfrm>
          <a:off x="0" y="0"/>
          <a:ext cx="0" cy="0"/>
          <a:chOff x="0" y="0"/>
          <a:chExt cx="0" cy="0"/>
        </a:xfrm>
      </p:grpSpPr>
      <p:sp>
        <p:nvSpPr>
          <p:cNvPr name="TextBox 2" id="2"/>
          <p:cNvSpPr txBox="true"/>
          <p:nvPr/>
        </p:nvSpPr>
        <p:spPr>
          <a:xfrm rot="0">
            <a:off x="260978" y="2764271"/>
            <a:ext cx="17554025" cy="6162439"/>
          </a:xfrm>
          <a:prstGeom prst="rect">
            <a:avLst/>
          </a:prstGeom>
        </p:spPr>
        <p:txBody>
          <a:bodyPr anchor="t" rtlCol="false" tIns="0" lIns="0" bIns="0" rIns="0">
            <a:spAutoFit/>
          </a:bodyPr>
          <a:lstStyle/>
          <a:p>
            <a:pPr algn="l">
              <a:lnSpc>
                <a:spcPts val="2703"/>
              </a:lnSpc>
            </a:pPr>
            <a:r>
              <a:rPr lang="en-US" sz="1931" b="true">
                <a:solidFill>
                  <a:srgbClr val="000000"/>
                </a:solidFill>
                <a:latin typeface="Open Sauce Bold"/>
                <a:ea typeface="Open Sauce Bold"/>
                <a:cs typeface="Open Sauce Bold"/>
                <a:sym typeface="Open Sauce Bold"/>
              </a:rPr>
              <a:t>1. Understand the basic functionalities of Microsoft Office Suite, including Word, Excel, PowerPoint, Outlook, and Access.</a:t>
            </a:r>
          </a:p>
          <a:p>
            <a:pPr algn="l">
              <a:lnSpc>
                <a:spcPts val="2703"/>
              </a:lnSpc>
            </a:pPr>
            <a:r>
              <a:rPr lang="en-US" sz="1931" b="true">
                <a:solidFill>
                  <a:srgbClr val="000000"/>
                </a:solidFill>
                <a:latin typeface="Open Sauce Bold"/>
                <a:ea typeface="Open Sauce Bold"/>
                <a:cs typeface="Open Sauce Bold"/>
                <a:sym typeface="Open Sauce Bold"/>
              </a:rPr>
              <a:t>2. Learn how to create, edit, format, and collaborate on Word documents with advanced features like mail merge and document protection.</a:t>
            </a:r>
          </a:p>
          <a:p>
            <a:pPr algn="l">
              <a:lnSpc>
                <a:spcPts val="2703"/>
              </a:lnSpc>
            </a:pPr>
            <a:r>
              <a:rPr lang="en-US" sz="1931" b="true">
                <a:solidFill>
                  <a:srgbClr val="000000"/>
                </a:solidFill>
                <a:latin typeface="Open Sauce Bold"/>
                <a:ea typeface="Open Sauce Bold"/>
                <a:cs typeface="Open Sauce Bold"/>
                <a:sym typeface="Open Sauce Bold"/>
              </a:rPr>
              <a:t>3. Gain proficiency in using Excel to manage data, apply formulas, create charts, and utilize advanced functions like PivotTables and conditional formatting.</a:t>
            </a:r>
          </a:p>
          <a:p>
            <a:pPr algn="l">
              <a:lnSpc>
                <a:spcPts val="2703"/>
              </a:lnSpc>
            </a:pPr>
            <a:r>
              <a:rPr lang="en-US" sz="1931" b="true">
                <a:solidFill>
                  <a:srgbClr val="000000"/>
                </a:solidFill>
                <a:latin typeface="Open Sauce Bold"/>
                <a:ea typeface="Open Sauce Bold"/>
                <a:cs typeface="Open Sauce Bold"/>
                <a:sym typeface="Open Sauce Bold"/>
              </a:rPr>
              <a:t>4. Master PowerPoint for designing professional presentations, including slide animations, transitions, and multimedia embedding</a:t>
            </a:r>
          </a:p>
          <a:p>
            <a:pPr algn="l">
              <a:lnSpc>
                <a:spcPts val="2703"/>
              </a:lnSpc>
            </a:pPr>
            <a:r>
              <a:rPr lang="en-US" sz="1931" b="true">
                <a:solidFill>
                  <a:srgbClr val="000000"/>
                </a:solidFill>
                <a:latin typeface="Open Sauce Bold"/>
                <a:ea typeface="Open Sauce Bold"/>
                <a:cs typeface="Open Sauce Bold"/>
                <a:sym typeface="Open Sauce Bold"/>
              </a:rPr>
              <a:t>5. Develop skills in managing email, tasks, contacts, and calendars using Microsoft Outlook.</a:t>
            </a:r>
          </a:p>
          <a:p>
            <a:pPr algn="l">
              <a:lnSpc>
                <a:spcPts val="2703"/>
              </a:lnSpc>
            </a:pPr>
            <a:r>
              <a:rPr lang="en-US" sz="1931" b="true">
                <a:solidFill>
                  <a:srgbClr val="000000"/>
                </a:solidFill>
                <a:latin typeface="Open Sauce Bold"/>
                <a:ea typeface="Open Sauce Bold"/>
                <a:cs typeface="Open Sauce Bold"/>
                <a:sym typeface="Open Sauce Bold"/>
              </a:rPr>
              <a:t>6. Learn how to create and manage databases, forms, queries, and reports in Microsoft Access.</a:t>
            </a:r>
          </a:p>
          <a:p>
            <a:pPr algn="l">
              <a:lnSpc>
                <a:spcPts val="2703"/>
              </a:lnSpc>
            </a:pPr>
            <a:r>
              <a:rPr lang="en-US" sz="1931" b="true">
                <a:solidFill>
                  <a:srgbClr val="000000"/>
                </a:solidFill>
                <a:latin typeface="Open Sauce Bold"/>
                <a:ea typeface="Open Sauce Bold"/>
                <a:cs typeface="Open Sauce Bold"/>
                <a:sym typeface="Open Sauce Bold"/>
              </a:rPr>
              <a:t>7. Understand how to use OneNote for organizing, managing, and sharing digital notes.</a:t>
            </a:r>
          </a:p>
          <a:p>
            <a:pPr algn="l">
              <a:lnSpc>
                <a:spcPts val="2703"/>
              </a:lnSpc>
            </a:pPr>
            <a:r>
              <a:rPr lang="en-US" sz="1931" b="true">
                <a:solidFill>
                  <a:srgbClr val="000000"/>
                </a:solidFill>
                <a:latin typeface="Open Sauce Bold"/>
                <a:ea typeface="Open Sauce Bold"/>
                <a:cs typeface="Open Sauce Bold"/>
                <a:sym typeface="Open Sauce Bold"/>
              </a:rPr>
              <a:t>8. Gain knowledge of Microsoft Teams and SharePoint for enhanced collaboration and document sharing across teams.</a:t>
            </a:r>
          </a:p>
          <a:p>
            <a:pPr algn="l">
              <a:lnSpc>
                <a:spcPts val="2703"/>
              </a:lnSpc>
            </a:pPr>
            <a:r>
              <a:rPr lang="en-US" sz="1931" b="true">
                <a:solidFill>
                  <a:srgbClr val="000000"/>
                </a:solidFill>
                <a:latin typeface="Open Sauce Bold"/>
                <a:ea typeface="Open Sauce Bold"/>
                <a:cs typeface="Open Sauce Bold"/>
                <a:sym typeface="Open Sauce Bold"/>
              </a:rPr>
              <a:t>9. Learn to secure documents and emails through password protection and other security features.</a:t>
            </a:r>
          </a:p>
          <a:p>
            <a:pPr algn="l">
              <a:lnSpc>
                <a:spcPts val="2703"/>
              </a:lnSpc>
            </a:pPr>
            <a:r>
              <a:rPr lang="en-US" sz="1931" b="true">
                <a:solidFill>
                  <a:srgbClr val="000000"/>
                </a:solidFill>
                <a:latin typeface="Open Sauce Bold"/>
                <a:ea typeface="Open Sauce Bold"/>
                <a:cs typeface="Open Sauce Bold"/>
                <a:sym typeface="Open Sauce Bold"/>
              </a:rPr>
              <a:t>10. Understand the integration of Microsoft Office applications to streamline workflows and increase productivity.</a:t>
            </a:r>
          </a:p>
          <a:p>
            <a:pPr algn="l">
              <a:lnSpc>
                <a:spcPts val="2703"/>
              </a:lnSpc>
            </a:pPr>
            <a:r>
              <a:rPr lang="en-US" sz="1931" b="true">
                <a:solidFill>
                  <a:srgbClr val="000000"/>
                </a:solidFill>
                <a:latin typeface="Open Sauce Bold"/>
                <a:ea typeface="Open Sauce Bold"/>
                <a:cs typeface="Open Sauce Bold"/>
                <a:sym typeface="Open Sauce Bold"/>
              </a:rPr>
              <a:t>11. Explore the use of cloud storage, including OneDrive, for file sharing and document management across devices.</a:t>
            </a:r>
          </a:p>
          <a:p>
            <a:pPr algn="l">
              <a:lnSpc>
                <a:spcPts val="2703"/>
              </a:lnSpc>
            </a:pPr>
            <a:r>
              <a:rPr lang="en-US" sz="1931" b="true">
                <a:solidFill>
                  <a:srgbClr val="000000"/>
                </a:solidFill>
                <a:latin typeface="Open Sauce Bold"/>
                <a:ea typeface="Open Sauce Bold"/>
                <a:cs typeface="Open Sauce Bold"/>
                <a:sym typeface="Open Sauce Bold"/>
              </a:rPr>
              <a:t>12. Develop macro skills to automate repetitive tasks within Excel and other Office applications.</a:t>
            </a:r>
          </a:p>
          <a:p>
            <a:pPr algn="l">
              <a:lnSpc>
                <a:spcPts val="2703"/>
              </a:lnSpc>
            </a:pPr>
            <a:r>
              <a:rPr lang="en-US" sz="1931" b="true">
                <a:solidFill>
                  <a:srgbClr val="000000"/>
                </a:solidFill>
                <a:latin typeface="Open Sauce Bold"/>
                <a:ea typeface="Open Sauce Bold"/>
                <a:cs typeface="Open Sauce Bold"/>
                <a:sym typeface="Open Sauce Bold"/>
              </a:rPr>
              <a:t>13. Understand best practices for organizing and managing data in Excel and Access.</a:t>
            </a:r>
          </a:p>
          <a:p>
            <a:pPr algn="l">
              <a:lnSpc>
                <a:spcPts val="2703"/>
              </a:lnSpc>
            </a:pPr>
            <a:r>
              <a:rPr lang="en-US" sz="1931" b="true">
                <a:solidFill>
                  <a:srgbClr val="000000"/>
                </a:solidFill>
                <a:latin typeface="Open Sauce Bold"/>
                <a:ea typeface="Open Sauce Bold"/>
                <a:cs typeface="Open Sauce Bold"/>
                <a:sym typeface="Open Sauce Bold"/>
              </a:rPr>
              <a:t>14. Improve team collaboration through effective use of Microsoft Office tools for document sharing, communication, and project management.</a:t>
            </a:r>
          </a:p>
          <a:p>
            <a:pPr algn="l">
              <a:lnSpc>
                <a:spcPts val="2703"/>
              </a:lnSpc>
            </a:pPr>
            <a:r>
              <a:rPr lang="en-US" sz="1931" b="true">
                <a:solidFill>
                  <a:srgbClr val="000000"/>
                </a:solidFill>
                <a:latin typeface="Open Sauce Bold"/>
                <a:ea typeface="Open Sauce Bold"/>
                <a:cs typeface="Open Sauce Bold"/>
                <a:sym typeface="Open Sauce Bold"/>
              </a:rPr>
              <a:t>15. Build confidence in using Microsoft Office tools, leading to increased productivity and efficiency in professional settings.</a:t>
            </a:r>
          </a:p>
          <a:p>
            <a:pPr algn="l">
              <a:lnSpc>
                <a:spcPts val="2703"/>
              </a:lnSpc>
            </a:pPr>
            <a:r>
              <a:rPr lang="en-US" sz="1931" b="true">
                <a:solidFill>
                  <a:srgbClr val="000000"/>
                </a:solidFill>
                <a:latin typeface="Open Sauce Bold"/>
                <a:ea typeface="Open Sauce Bold"/>
                <a:cs typeface="Open Sauce Bold"/>
                <a:sym typeface="Open Sauce Bold"/>
              </a:rPr>
              <a:t>16. Prepare for the Microsoft Office Specialist (MOS) certification exam by mastering key features and functionalities of Microsoft Office applications.</a:t>
            </a:r>
          </a:p>
        </p:txBody>
      </p:sp>
      <p:sp>
        <p:nvSpPr>
          <p:cNvPr name="TextBox 3" id="3"/>
          <p:cNvSpPr txBox="true"/>
          <p:nvPr/>
        </p:nvSpPr>
        <p:spPr>
          <a:xfrm rot="0">
            <a:off x="260978" y="2101447"/>
            <a:ext cx="5727937" cy="468534"/>
          </a:xfrm>
          <a:prstGeom prst="rect">
            <a:avLst/>
          </a:prstGeom>
        </p:spPr>
        <p:txBody>
          <a:bodyPr anchor="t" rtlCol="false" tIns="0" lIns="0" bIns="0" rIns="0">
            <a:spAutoFit/>
          </a:bodyPr>
          <a:lstStyle/>
          <a:p>
            <a:pPr algn="l">
              <a:lnSpc>
                <a:spcPts val="3253"/>
              </a:lnSpc>
            </a:pPr>
            <a:r>
              <a:rPr lang="en-US" sz="2853" spc="-205" b="true">
                <a:solidFill>
                  <a:srgbClr val="000000"/>
                </a:solidFill>
                <a:latin typeface="Open Sauce Bold"/>
                <a:ea typeface="Open Sauce Bold"/>
                <a:cs typeface="Open Sauce Bold"/>
                <a:sym typeface="Open Sauce Bold"/>
              </a:rPr>
              <a:t>Detailed Objectives of the Program:</a:t>
            </a:r>
          </a:p>
          <a:p>
            <a:pPr algn="l" marL="0" indent="0" lvl="0">
              <a:lnSpc>
                <a:spcPts val="436"/>
              </a:lnSpc>
              <a:spcBef>
                <a:spcPct val="0"/>
              </a:spcBef>
            </a:pPr>
          </a:p>
        </p:txBody>
      </p:sp>
      <p:grpSp>
        <p:nvGrpSpPr>
          <p:cNvPr name="Group 4" id="4"/>
          <p:cNvGrpSpPr/>
          <p:nvPr/>
        </p:nvGrpSpPr>
        <p:grpSpPr>
          <a:xfrm rot="0">
            <a:off x="-6271806" y="-7553463"/>
            <a:ext cx="8646264" cy="8646264"/>
            <a:chOff x="0" y="0"/>
            <a:chExt cx="812800" cy="812800"/>
          </a:xfrm>
        </p:grpSpPr>
        <p:sp>
          <p:nvSpPr>
            <p:cNvPr name="Freeform 5" id="5"/>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6" id="6"/>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grpSp>
        <p:nvGrpSpPr>
          <p:cNvPr name="Group 7" id="7"/>
          <p:cNvGrpSpPr/>
          <p:nvPr/>
        </p:nvGrpSpPr>
        <p:grpSpPr>
          <a:xfrm rot="0">
            <a:off x="15102834" y="9130512"/>
            <a:ext cx="4318004" cy="4318004"/>
            <a:chOff x="0" y="0"/>
            <a:chExt cx="812800" cy="812800"/>
          </a:xfrm>
        </p:grpSpPr>
        <p:sp>
          <p:nvSpPr>
            <p:cNvPr name="Freeform 8" id="8"/>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9" id="9"/>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2006-08-16T00:00:00Z</dcterms:created>
  <dc:identifier>DAGdc2xhxos</dc:identifier>
  <dcterms:modified xsi:type="dcterms:W3CDTF">2011-08-01T06:04:30Z</dcterms:modified>
  <cp:revision>1</cp:revision>
  <dc:title>MOS (Microsoft Office Specialist) (e.g., Word, Excel, PowerPoint)</dc:title>
</cp:coreProperties>
</file>