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Lst>
  <p:sldSz cx="18288000" cy="10287000"/>
  <p:notesSz cx="6858000" cy="9144000"/>
  <p:embeddedFontLst>
    <p:embeddedFont>
      <p:font typeface="Open Sauce" charset="1" panose="00000500000000000000"/>
      <p:regular r:id="rId17"/>
    </p:embeddedFont>
    <p:embeddedFont>
      <p:font typeface="Arial Bold" charset="1" panose="020B0802020202020204"/>
      <p:regular r:id="rId18"/>
    </p:embeddedFont>
    <p:embeddedFont>
      <p:font typeface="Open Sauce Bold" charset="1" panose="00000800000000000000"/>
      <p:regular r:id="rId19"/>
    </p:embeddedFont>
    <p:embeddedFont>
      <p:font typeface="Roboto" charset="1" panose="02000000000000000000"/>
      <p:regular r:id="rId20"/>
    </p:embeddedFont>
    <p:embeddedFont>
      <p:font typeface="Canva Sans Bold" charset="1" panose="020B0803030501040103"/>
      <p:regular r:id="rId21"/>
    </p:embeddedFont>
    <p:embeddedFont>
      <p:font typeface="Arial" charset="1" panose="020B0502020202020204"/>
      <p:regular r:id="rId22"/>
    </p:embeddedFont>
    <p:embeddedFont>
      <p:font typeface="Roboto Bold" charset="1" panose="02000000000000000000"/>
      <p:regular r:id="rId23"/>
    </p:embeddedFont>
    <p:embeddedFont>
      <p:font typeface="Canva Sans" charset="1" panose="020B0503030501040103"/>
      <p:regular r:id="rId2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fonts/font17.fntdata" Type="http://schemas.openxmlformats.org/officeDocument/2006/relationships/font"/><Relationship Id="rId18" Target="fonts/font18.fntdata" Type="http://schemas.openxmlformats.org/officeDocument/2006/relationships/font"/><Relationship Id="rId19" Target="fonts/font19.fntdata" Type="http://schemas.openxmlformats.org/officeDocument/2006/relationships/font"/><Relationship Id="rId2" Target="presProps.xml" Type="http://schemas.openxmlformats.org/officeDocument/2006/relationships/presProps"/><Relationship Id="rId20" Target="fonts/font20.fntdata" Type="http://schemas.openxmlformats.org/officeDocument/2006/relationships/font"/><Relationship Id="rId21" Target="fonts/font21.fntdata" Type="http://schemas.openxmlformats.org/officeDocument/2006/relationships/font"/><Relationship Id="rId22" Target="fonts/font22.fntdata" Type="http://schemas.openxmlformats.org/officeDocument/2006/relationships/font"/><Relationship Id="rId23" Target="fonts/font23.fntdata" Type="http://schemas.openxmlformats.org/officeDocument/2006/relationships/font"/><Relationship Id="rId24" Target="fonts/font24.fntdata" Type="http://schemas.openxmlformats.org/officeDocument/2006/relationships/font"/><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1.png" Type="http://schemas.openxmlformats.org/officeDocument/2006/relationships/image"/><Relationship Id="rId3" Target="../media/image12.svg" Type="http://schemas.openxmlformats.org/officeDocument/2006/relationships/image"/><Relationship Id="rId4" Target="../media/image1.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9.png" Type="http://schemas.openxmlformats.org/officeDocument/2006/relationships/image"/><Relationship Id="rId7" Target="../media/image10.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9.png" Type="http://schemas.openxmlformats.org/officeDocument/2006/relationships/image"/><Relationship Id="rId7" Target="../media/image10.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EEE8F6"/>
        </a:solidFill>
      </p:bgPr>
    </p:bg>
    <p:spTree>
      <p:nvGrpSpPr>
        <p:cNvPr id="1" name=""/>
        <p:cNvGrpSpPr/>
        <p:nvPr/>
      </p:nvGrpSpPr>
      <p:grpSpPr>
        <a:xfrm>
          <a:off x="0" y="0"/>
          <a:ext cx="0" cy="0"/>
          <a:chOff x="0" y="0"/>
          <a:chExt cx="0" cy="0"/>
        </a:xfrm>
      </p:grpSpPr>
      <p:grpSp>
        <p:nvGrpSpPr>
          <p:cNvPr name="Group 2" id="2"/>
          <p:cNvGrpSpPr/>
          <p:nvPr/>
        </p:nvGrpSpPr>
        <p:grpSpPr>
          <a:xfrm rot="0">
            <a:off x="-3219084" y="-3221081"/>
            <a:ext cx="4422993" cy="4422993"/>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1714818">
            <a:off x="-1583873" y="8319094"/>
            <a:ext cx="2217298" cy="2217298"/>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17977928" y="6314554"/>
            <a:ext cx="4206275" cy="4206275"/>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1" id="11"/>
          <p:cNvGrpSpPr/>
          <p:nvPr/>
        </p:nvGrpSpPr>
        <p:grpSpPr>
          <a:xfrm rot="0">
            <a:off x="12019868" y="9427743"/>
            <a:ext cx="2186172" cy="2186172"/>
            <a:chOff x="0" y="0"/>
            <a:chExt cx="812800" cy="812800"/>
          </a:xfrm>
        </p:grpSpPr>
        <p:sp>
          <p:nvSpPr>
            <p:cNvPr name="Freeform 12" id="1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3" id="13"/>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4" id="14"/>
          <p:cNvGrpSpPr/>
          <p:nvPr/>
        </p:nvGrpSpPr>
        <p:grpSpPr>
          <a:xfrm rot="0">
            <a:off x="17591083" y="-796215"/>
            <a:ext cx="1393835" cy="1393835"/>
            <a:chOff x="0" y="0"/>
            <a:chExt cx="812800" cy="812800"/>
          </a:xfrm>
        </p:grpSpPr>
        <p:sp>
          <p:nvSpPr>
            <p:cNvPr name="Freeform 15" id="1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6" id="16"/>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17" id="17"/>
          <p:cNvSpPr/>
          <p:nvPr/>
        </p:nvSpPr>
        <p:spPr>
          <a:xfrm flipH="false" flipV="false" rot="0">
            <a:off x="8461960" y="114580"/>
            <a:ext cx="1871377" cy="1247097"/>
          </a:xfrm>
          <a:custGeom>
            <a:avLst/>
            <a:gdLst/>
            <a:ahLst/>
            <a:cxnLst/>
            <a:rect r="r" b="b" t="t" l="l"/>
            <a:pathLst>
              <a:path h="1247097" w="1871377">
                <a:moveTo>
                  <a:pt x="0" y="0"/>
                </a:moveTo>
                <a:lnTo>
                  <a:pt x="1871376" y="0"/>
                </a:lnTo>
                <a:lnTo>
                  <a:pt x="1871376" y="1247097"/>
                </a:lnTo>
                <a:lnTo>
                  <a:pt x="0" y="1247097"/>
                </a:lnTo>
                <a:lnTo>
                  <a:pt x="0" y="0"/>
                </a:lnTo>
                <a:close/>
              </a:path>
            </a:pathLst>
          </a:custGeom>
          <a:blipFill>
            <a:blip r:embed="rId2"/>
            <a:stretch>
              <a:fillRect l="0" t="0" r="0" b="0"/>
            </a:stretch>
          </a:blipFill>
        </p:spPr>
      </p:sp>
      <p:sp>
        <p:nvSpPr>
          <p:cNvPr name="Freeform 18" id="18"/>
          <p:cNvSpPr/>
          <p:nvPr/>
        </p:nvSpPr>
        <p:spPr>
          <a:xfrm flipH="false" flipV="false" rot="0">
            <a:off x="16432080" y="0"/>
            <a:ext cx="1855920" cy="1075076"/>
          </a:xfrm>
          <a:custGeom>
            <a:avLst/>
            <a:gdLst/>
            <a:ahLst/>
            <a:cxnLst/>
            <a:rect r="r" b="b" t="t" l="l"/>
            <a:pathLst>
              <a:path h="1075076" w="1855920">
                <a:moveTo>
                  <a:pt x="0" y="0"/>
                </a:moveTo>
                <a:lnTo>
                  <a:pt x="1855920" y="0"/>
                </a:lnTo>
                <a:lnTo>
                  <a:pt x="1855920" y="1075076"/>
                </a:lnTo>
                <a:lnTo>
                  <a:pt x="0" y="1075076"/>
                </a:lnTo>
                <a:lnTo>
                  <a:pt x="0" y="0"/>
                </a:lnTo>
                <a:close/>
              </a:path>
            </a:pathLst>
          </a:custGeom>
          <a:blipFill>
            <a:blip r:embed="rId3"/>
            <a:stretch>
              <a:fillRect l="0" t="0" r="0" b="0"/>
            </a:stretch>
          </a:blipFill>
        </p:spPr>
      </p:sp>
      <p:sp>
        <p:nvSpPr>
          <p:cNvPr name="Freeform 19" id="19"/>
          <p:cNvSpPr/>
          <p:nvPr/>
        </p:nvSpPr>
        <p:spPr>
          <a:xfrm flipH="false" flipV="false" rot="0">
            <a:off x="0" y="-7259"/>
            <a:ext cx="2363217" cy="1368936"/>
          </a:xfrm>
          <a:custGeom>
            <a:avLst/>
            <a:gdLst/>
            <a:ahLst/>
            <a:cxnLst/>
            <a:rect r="r" b="b" t="t" l="l"/>
            <a:pathLst>
              <a:path h="1368936" w="2363217">
                <a:moveTo>
                  <a:pt x="0" y="0"/>
                </a:moveTo>
                <a:lnTo>
                  <a:pt x="2363217" y="0"/>
                </a:lnTo>
                <a:lnTo>
                  <a:pt x="2363217" y="1368936"/>
                </a:lnTo>
                <a:lnTo>
                  <a:pt x="0" y="1368936"/>
                </a:lnTo>
                <a:lnTo>
                  <a:pt x="0" y="0"/>
                </a:lnTo>
                <a:close/>
              </a:path>
            </a:pathLst>
          </a:custGeom>
          <a:blipFill>
            <a:blip r:embed="rId4"/>
            <a:stretch>
              <a:fillRect l="0" t="0" r="0" b="0"/>
            </a:stretch>
          </a:blipFill>
        </p:spPr>
      </p:sp>
      <p:sp>
        <p:nvSpPr>
          <p:cNvPr name="Freeform 20" id="20"/>
          <p:cNvSpPr/>
          <p:nvPr/>
        </p:nvSpPr>
        <p:spPr>
          <a:xfrm flipH="false" flipV="false" rot="0">
            <a:off x="3216987" y="3299898"/>
            <a:ext cx="12361322" cy="6489694"/>
          </a:xfrm>
          <a:custGeom>
            <a:avLst/>
            <a:gdLst/>
            <a:ahLst/>
            <a:cxnLst/>
            <a:rect r="r" b="b" t="t" l="l"/>
            <a:pathLst>
              <a:path h="6489694" w="12361322">
                <a:moveTo>
                  <a:pt x="0" y="0"/>
                </a:moveTo>
                <a:lnTo>
                  <a:pt x="12361322" y="0"/>
                </a:lnTo>
                <a:lnTo>
                  <a:pt x="12361322" y="6489694"/>
                </a:lnTo>
                <a:lnTo>
                  <a:pt x="0" y="6489694"/>
                </a:lnTo>
                <a:lnTo>
                  <a:pt x="0" y="0"/>
                </a:lnTo>
                <a:close/>
              </a:path>
            </a:pathLst>
          </a:custGeom>
          <a:blipFill>
            <a:blip r:embed="rId5"/>
            <a:stretch>
              <a:fillRect l="0" t="0" r="0" b="0"/>
            </a:stretch>
          </a:blipFill>
        </p:spPr>
      </p:sp>
      <p:sp>
        <p:nvSpPr>
          <p:cNvPr name="TextBox 21" id="21"/>
          <p:cNvSpPr txBox="true"/>
          <p:nvPr/>
        </p:nvSpPr>
        <p:spPr>
          <a:xfrm rot="0">
            <a:off x="351028" y="1785161"/>
            <a:ext cx="13012093" cy="743016"/>
          </a:xfrm>
          <a:prstGeom prst="rect">
            <a:avLst/>
          </a:prstGeom>
        </p:spPr>
        <p:txBody>
          <a:bodyPr anchor="t" rtlCol="false" tIns="0" lIns="0" bIns="0" rIns="0">
            <a:spAutoFit/>
          </a:bodyPr>
          <a:lstStyle/>
          <a:p>
            <a:pPr algn="l" marL="0" indent="0" lvl="0">
              <a:lnSpc>
                <a:spcPts val="5700"/>
              </a:lnSpc>
            </a:pPr>
            <a:r>
              <a:rPr lang="en-US" sz="5000" spc="-360">
                <a:solidFill>
                  <a:srgbClr val="000000"/>
                </a:solidFill>
                <a:latin typeface="Open Sauce"/>
                <a:ea typeface="Open Sauce"/>
                <a:cs typeface="Open Sauce"/>
                <a:sym typeface="Open Sauce"/>
              </a:rPr>
              <a:t>PMP (Project Management Professional)</a:t>
            </a:r>
          </a:p>
        </p:txBody>
      </p:sp>
      <p:sp>
        <p:nvSpPr>
          <p:cNvPr name="TextBox 22" id="22"/>
          <p:cNvSpPr txBox="true"/>
          <p:nvPr/>
        </p:nvSpPr>
        <p:spPr>
          <a:xfrm rot="0">
            <a:off x="1108649" y="9710766"/>
            <a:ext cx="8097458" cy="290916"/>
          </a:xfrm>
          <a:prstGeom prst="rect">
            <a:avLst/>
          </a:prstGeom>
        </p:spPr>
        <p:txBody>
          <a:bodyPr anchor="t" rtlCol="false" tIns="0" lIns="0" bIns="0" rIns="0">
            <a:spAutoFit/>
          </a:bodyPr>
          <a:lstStyle/>
          <a:p>
            <a:pPr algn="l" marL="0" indent="0" lvl="0">
              <a:lnSpc>
                <a:spcPts val="2423"/>
              </a:lnSpc>
              <a:spcBef>
                <a:spcPct val="0"/>
              </a:spcBef>
            </a:pPr>
            <a:r>
              <a:rPr lang="en-US" sz="1731">
                <a:solidFill>
                  <a:srgbClr val="000000"/>
                </a:solidFill>
                <a:latin typeface="Open Sauce"/>
                <a:ea typeface="Open Sauce"/>
                <a:cs typeface="Open Sauce"/>
                <a:sym typeface="Open Sauce"/>
              </a:rPr>
              <a:t>PMP</a:t>
            </a:r>
          </a:p>
        </p:txBody>
      </p:sp>
      <p:sp>
        <p:nvSpPr>
          <p:cNvPr name="TextBox 23" id="23"/>
          <p:cNvSpPr txBox="true"/>
          <p:nvPr/>
        </p:nvSpPr>
        <p:spPr>
          <a:xfrm rot="0">
            <a:off x="14206040" y="9761017"/>
            <a:ext cx="3865552" cy="240665"/>
          </a:xfrm>
          <a:prstGeom prst="rect">
            <a:avLst/>
          </a:prstGeom>
        </p:spPr>
        <p:txBody>
          <a:bodyPr anchor="t" rtlCol="false" tIns="0" lIns="0" bIns="0" rIns="0">
            <a:spAutoFit/>
          </a:bodyPr>
          <a:lstStyle/>
          <a:p>
            <a:pPr algn="ctr" marL="0" indent="0" lvl="0">
              <a:lnSpc>
                <a:spcPts val="1960"/>
              </a:lnSpc>
              <a:spcBef>
                <a:spcPct val="0"/>
              </a:spcBef>
            </a:pPr>
            <a:r>
              <a:rPr lang="en-US" sz="1400">
                <a:solidFill>
                  <a:srgbClr val="000000"/>
                </a:solidFill>
                <a:latin typeface="Open Sauce"/>
                <a:ea typeface="Open Sauce"/>
                <a:cs typeface="Open Sauce"/>
                <a:sym typeface="Open Sauce"/>
              </a:rPr>
              <a:t>ADVACED-SYSTEMS-FOR-EDUCATION.COM</a:t>
            </a:r>
          </a:p>
        </p:txBody>
      </p:sp>
      <p:sp>
        <p:nvSpPr>
          <p:cNvPr name="TextBox 24" id="24"/>
          <p:cNvSpPr txBox="true"/>
          <p:nvPr/>
        </p:nvSpPr>
        <p:spPr>
          <a:xfrm rot="0">
            <a:off x="9029990" y="3147302"/>
            <a:ext cx="8841474" cy="676270"/>
          </a:xfrm>
          <a:prstGeom prst="rect">
            <a:avLst/>
          </a:prstGeom>
        </p:spPr>
        <p:txBody>
          <a:bodyPr anchor="t" rtlCol="false" tIns="0" lIns="0" bIns="0" rIns="0">
            <a:spAutoFit/>
          </a:bodyPr>
          <a:lstStyle/>
          <a:p>
            <a:pPr algn="r" rtl="true" marL="403734" indent="-201867" lvl="1">
              <a:lnSpc>
                <a:spcPts val="2618"/>
              </a:lnSpc>
              <a:buFont typeface="Arial"/>
              <a:buChar char="•"/>
            </a:pPr>
            <a:r>
              <a:rPr lang="ar-EG" b="true" sz="1870">
                <a:solidFill>
                  <a:srgbClr val="000000"/>
                </a:solidFill>
                <a:latin typeface="Arial Bold"/>
                <a:ea typeface="Arial Bold"/>
                <a:cs typeface="Arial Bold"/>
                <a:sym typeface="Arial Bold"/>
                <a:rtl val="true"/>
              </a:rPr>
              <a:t>مدة الدورة:</a:t>
            </a:r>
          </a:p>
          <a:p>
            <a:pPr algn="r">
              <a:lnSpc>
                <a:spcPts val="2618"/>
              </a:lnSpc>
            </a:pPr>
            <a:r>
              <a:rPr lang="en-US" b="true" sz="1870">
                <a:solidFill>
                  <a:srgbClr val="000000"/>
                </a:solidFill>
                <a:latin typeface="Arial Bold"/>
                <a:ea typeface="Arial Bold"/>
                <a:cs typeface="Arial Bold"/>
                <a:sym typeface="Arial Bold"/>
              </a:rPr>
              <a:t>35–45  </a:t>
            </a:r>
            <a:r>
              <a:rPr lang="ar-EG" b="true" sz="1870">
                <a:solidFill>
                  <a:srgbClr val="000000"/>
                </a:solidFill>
                <a:latin typeface="Arial Bold"/>
                <a:ea typeface="Arial Bold"/>
                <a:cs typeface="Arial Bold"/>
                <a:sym typeface="Arial Bold"/>
                <a:rtl val="true"/>
              </a:rPr>
              <a:t>ساعة</a:t>
            </a:r>
            <a:r>
              <a:rPr lang="en-US" b="true" sz="1870">
                <a:solidFill>
                  <a:srgbClr val="000000"/>
                </a:solidFill>
                <a:latin typeface="Arial Bold"/>
                <a:ea typeface="Arial Bold"/>
                <a:cs typeface="Arial Bold"/>
                <a:sym typeface="Arial Bold"/>
              </a:rPr>
              <a:t> </a:t>
            </a:r>
          </a:p>
        </p:txBody>
      </p:sp>
      <p:sp>
        <p:nvSpPr>
          <p:cNvPr name="TextBox 25" id="25"/>
          <p:cNvSpPr txBox="true"/>
          <p:nvPr/>
        </p:nvSpPr>
        <p:spPr>
          <a:xfrm rot="0">
            <a:off x="6297136" y="1689635"/>
            <a:ext cx="11774456" cy="838543"/>
          </a:xfrm>
          <a:prstGeom prst="rect">
            <a:avLst/>
          </a:prstGeom>
        </p:spPr>
        <p:txBody>
          <a:bodyPr anchor="t" rtlCol="false" tIns="0" lIns="0" bIns="0" rIns="0">
            <a:spAutoFit/>
          </a:bodyPr>
          <a:lstStyle/>
          <a:p>
            <a:pPr algn="r" rtl="true" marL="0" indent="0" lvl="0">
              <a:lnSpc>
                <a:spcPts val="5741"/>
              </a:lnSpc>
            </a:pPr>
            <a:r>
              <a:rPr lang="ar-EG" b="true" sz="5036" spc="-362">
                <a:solidFill>
                  <a:srgbClr val="000000"/>
                </a:solidFill>
                <a:latin typeface="Arial Bold"/>
                <a:ea typeface="Arial Bold"/>
                <a:cs typeface="Arial Bold"/>
                <a:sym typeface="Arial Bold"/>
                <a:rtl val="true"/>
              </a:rPr>
              <a:t>شهادة محترف ادارة المشاريع</a:t>
            </a:r>
          </a:p>
        </p:txBody>
      </p:sp>
      <p:sp>
        <p:nvSpPr>
          <p:cNvPr name="TextBox 26" id="26"/>
          <p:cNvSpPr txBox="true"/>
          <p:nvPr/>
        </p:nvSpPr>
        <p:spPr>
          <a:xfrm rot="0">
            <a:off x="470800" y="3194806"/>
            <a:ext cx="8841474" cy="638170"/>
          </a:xfrm>
          <a:prstGeom prst="rect">
            <a:avLst/>
          </a:prstGeom>
        </p:spPr>
        <p:txBody>
          <a:bodyPr anchor="t" rtlCol="false" tIns="0" lIns="0" bIns="0" rIns="0">
            <a:spAutoFit/>
          </a:bodyPr>
          <a:lstStyle/>
          <a:p>
            <a:pPr algn="l" marL="403734" indent="-201867" lvl="1">
              <a:lnSpc>
                <a:spcPts val="2618"/>
              </a:lnSpc>
              <a:buFont typeface="Arial"/>
              <a:buChar char="•"/>
            </a:pPr>
            <a:r>
              <a:rPr lang="en-US" b="true" sz="1870">
                <a:solidFill>
                  <a:srgbClr val="000000"/>
                </a:solidFill>
                <a:latin typeface="Open Sauce Bold"/>
                <a:ea typeface="Open Sauce Bold"/>
                <a:cs typeface="Open Sauce Bold"/>
                <a:sym typeface="Open Sauce Bold"/>
              </a:rPr>
              <a:t>Duration: </a:t>
            </a:r>
          </a:p>
          <a:p>
            <a:pPr algn="l" marL="403734" indent="-201867" lvl="1">
              <a:lnSpc>
                <a:spcPts val="2618"/>
              </a:lnSpc>
              <a:buFont typeface="Arial"/>
              <a:buChar char="•"/>
            </a:pPr>
            <a:r>
              <a:rPr lang="en-US" b="true" sz="1870">
                <a:solidFill>
                  <a:srgbClr val="000000"/>
                </a:solidFill>
                <a:latin typeface="Open Sauce Bold"/>
                <a:ea typeface="Open Sauce Bold"/>
                <a:cs typeface="Open Sauce Bold"/>
                <a:sym typeface="Open Sauce Bold"/>
              </a:rPr>
              <a:t>35–45  hours</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EEE8F6"/>
        </a:solidFill>
      </p:bgPr>
    </p:bg>
    <p:spTree>
      <p:nvGrpSpPr>
        <p:cNvPr id="1" name=""/>
        <p:cNvGrpSpPr/>
        <p:nvPr/>
      </p:nvGrpSpPr>
      <p:grpSpPr>
        <a:xfrm>
          <a:off x="0" y="0"/>
          <a:ext cx="0" cy="0"/>
          <a:chOff x="0" y="0"/>
          <a:chExt cx="0" cy="0"/>
        </a:xfrm>
      </p:grpSpPr>
      <p:grpSp>
        <p:nvGrpSpPr>
          <p:cNvPr name="Group 2" id="2"/>
          <p:cNvGrpSpPr/>
          <p:nvPr/>
        </p:nvGrpSpPr>
        <p:grpSpPr>
          <a:xfrm rot="0">
            <a:off x="16237521" y="9951183"/>
            <a:ext cx="4318004" cy="4318004"/>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0">
            <a:off x="-1449633" y="8649074"/>
            <a:ext cx="2236783" cy="223678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6072187" y="-7032487"/>
            <a:ext cx="8646264" cy="8646264"/>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11" id="11"/>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12" id="12"/>
          <p:cNvSpPr txBox="true"/>
          <p:nvPr/>
        </p:nvSpPr>
        <p:spPr>
          <a:xfrm rot="0">
            <a:off x="12269348" y="1413057"/>
            <a:ext cx="5488394" cy="401441"/>
          </a:xfrm>
          <a:prstGeom prst="rect">
            <a:avLst/>
          </a:prstGeom>
        </p:spPr>
        <p:txBody>
          <a:bodyPr anchor="t" rtlCol="false" tIns="0" lIns="0" bIns="0" rIns="0">
            <a:spAutoFit/>
          </a:bodyPr>
          <a:lstStyle/>
          <a:p>
            <a:pPr algn="r" rtl="true" marL="0" indent="0" lvl="0">
              <a:lnSpc>
                <a:spcPts val="3058"/>
              </a:lnSpc>
              <a:spcBef>
                <a:spcPct val="0"/>
              </a:spcBef>
            </a:pPr>
            <a:r>
              <a:rPr lang="ar-EG" b="true" sz="2682" spc="-193">
                <a:solidFill>
                  <a:srgbClr val="000000"/>
                </a:solidFill>
                <a:latin typeface="Roboto Bold"/>
                <a:ea typeface="Roboto Bold"/>
                <a:cs typeface="Roboto Bold"/>
                <a:sym typeface="Roboto Bold"/>
                <a:rtl val="true"/>
              </a:rPr>
              <a:t>الأهداف التفصيلية للبرنامج:</a:t>
            </a:r>
          </a:p>
        </p:txBody>
      </p:sp>
      <p:sp>
        <p:nvSpPr>
          <p:cNvPr name="TextBox 13" id="13"/>
          <p:cNvSpPr txBox="true"/>
          <p:nvPr/>
        </p:nvSpPr>
        <p:spPr>
          <a:xfrm rot="0">
            <a:off x="684020" y="1928798"/>
            <a:ext cx="17073722" cy="7543515"/>
          </a:xfrm>
          <a:prstGeom prst="rect">
            <a:avLst/>
          </a:prstGeom>
        </p:spPr>
        <p:txBody>
          <a:bodyPr anchor="t" rtlCol="false" tIns="0" lIns="0" bIns="0" rIns="0">
            <a:spAutoFit/>
          </a:bodyPr>
          <a:lstStyle/>
          <a:p>
            <a:pPr algn="just" rtl="true">
              <a:lnSpc>
                <a:spcPts val="2720"/>
              </a:lnSpc>
            </a:pPr>
            <a:r>
              <a:rPr lang="en-US" sz="1943">
                <a:solidFill>
                  <a:srgbClr val="000000"/>
                </a:solidFill>
                <a:latin typeface="Roboto"/>
                <a:ea typeface="Roboto"/>
                <a:cs typeface="Roboto"/>
                <a:sym typeface="Roboto"/>
              </a:rPr>
              <a:t>1</a:t>
            </a:r>
            <a:r>
              <a:rPr lang="ar-EG" sz="1943">
                <a:solidFill>
                  <a:srgbClr val="000000"/>
                </a:solidFill>
                <a:latin typeface="Roboto"/>
                <a:ea typeface="Roboto"/>
                <a:cs typeface="Roboto"/>
                <a:sym typeface="Roboto"/>
                <a:rtl val="true"/>
              </a:rPr>
              <a:t>. إطار إدارة المشاريع</a:t>
            </a:r>
          </a:p>
          <a:p>
            <a:pPr algn="just" rtl="true">
              <a:lnSpc>
                <a:spcPts val="2720"/>
              </a:lnSpc>
            </a:pPr>
            <a:r>
              <a:rPr lang="ar-EG" sz="1943">
                <a:solidFill>
                  <a:srgbClr val="000000"/>
                </a:solidFill>
                <a:latin typeface="Roboto"/>
                <a:ea typeface="Roboto"/>
                <a:cs typeface="Roboto"/>
                <a:sym typeface="Roboto"/>
                <a:rtl val="true"/>
              </a:rPr>
              <a:t>مقدمة حول أساسيات إدارة المشاريع، بما في ذلك دورة حياة المشروع، ومعهد إدارة المشاريع (</a:t>
            </a:r>
            <a:r>
              <a:rPr lang="en-US" sz="1943">
                <a:solidFill>
                  <a:srgbClr val="000000"/>
                </a:solidFill>
                <a:latin typeface="Roboto"/>
                <a:ea typeface="Roboto"/>
                <a:cs typeface="Roboto"/>
                <a:sym typeface="Roboto"/>
              </a:rPr>
              <a:t>PMI</a:t>
            </a:r>
            <a:r>
              <a:rPr lang="ar-EG" sz="1943">
                <a:solidFill>
                  <a:srgbClr val="000000"/>
                </a:solidFill>
                <a:latin typeface="Roboto"/>
                <a:ea typeface="Roboto"/>
                <a:cs typeface="Roboto"/>
                <a:sym typeface="Roboto"/>
                <a:rtl val="true"/>
              </a:rPr>
              <a:t>)، ودليل </a:t>
            </a:r>
            <a:r>
              <a:rPr lang="en-US" sz="1943">
                <a:solidFill>
                  <a:srgbClr val="000000"/>
                </a:solidFill>
                <a:latin typeface="Roboto"/>
                <a:ea typeface="Roboto"/>
                <a:cs typeface="Roboto"/>
                <a:sym typeface="Roboto"/>
              </a:rPr>
              <a:t>PMBOK</a:t>
            </a:r>
            <a:r>
              <a:rPr lang="ar-EG" sz="1943">
                <a:solidFill>
                  <a:srgbClr val="000000"/>
                </a:solidFill>
                <a:latin typeface="Roboto"/>
                <a:ea typeface="Roboto"/>
                <a:cs typeface="Roboto"/>
                <a:sym typeface="Roboto"/>
                <a:rtl val="true"/>
              </a:rPr>
              <a:t>، بالإضافة إلى العمليات والمجالات المعرفية الرئيسية.</a:t>
            </a:r>
          </a:p>
          <a:p>
            <a:pPr algn="just" rtl="true">
              <a:lnSpc>
                <a:spcPts val="2720"/>
              </a:lnSpc>
            </a:pPr>
            <a:r>
              <a:rPr lang="en-US" sz="1943">
                <a:solidFill>
                  <a:srgbClr val="000000"/>
                </a:solidFill>
                <a:latin typeface="Roboto"/>
                <a:ea typeface="Roboto"/>
                <a:cs typeface="Roboto"/>
                <a:sym typeface="Roboto"/>
              </a:rPr>
              <a:t>2</a:t>
            </a:r>
            <a:r>
              <a:rPr lang="ar-EG" sz="1943">
                <a:solidFill>
                  <a:srgbClr val="000000"/>
                </a:solidFill>
                <a:latin typeface="Roboto"/>
                <a:ea typeface="Roboto"/>
                <a:cs typeface="Roboto"/>
                <a:sym typeface="Roboto"/>
                <a:rtl val="true"/>
              </a:rPr>
              <a:t>. إدارة تكامل المشروع</a:t>
            </a:r>
          </a:p>
          <a:p>
            <a:pPr algn="just" rtl="true">
              <a:lnSpc>
                <a:spcPts val="2720"/>
              </a:lnSpc>
            </a:pPr>
            <a:r>
              <a:rPr lang="ar-EG" sz="1943">
                <a:solidFill>
                  <a:srgbClr val="000000"/>
                </a:solidFill>
                <a:latin typeface="Roboto"/>
                <a:ea typeface="Roboto"/>
                <a:cs typeface="Roboto"/>
                <a:sym typeface="Roboto"/>
                <a:rtl val="true"/>
              </a:rPr>
              <a:t>يتناول تطوير ميثاق المشروع، وخطط الإدارة، ومراقبة العمل لضمان توافق المشروع والتحكم فيه.</a:t>
            </a:r>
          </a:p>
          <a:p>
            <a:pPr algn="just" rtl="true">
              <a:lnSpc>
                <a:spcPts val="2720"/>
              </a:lnSpc>
            </a:pPr>
            <a:r>
              <a:rPr lang="en-US" sz="1943">
                <a:solidFill>
                  <a:srgbClr val="000000"/>
                </a:solidFill>
                <a:latin typeface="Roboto"/>
                <a:ea typeface="Roboto"/>
                <a:cs typeface="Roboto"/>
                <a:sym typeface="Roboto"/>
              </a:rPr>
              <a:t>3</a:t>
            </a:r>
            <a:r>
              <a:rPr lang="ar-EG" sz="1943">
                <a:solidFill>
                  <a:srgbClr val="000000"/>
                </a:solidFill>
                <a:latin typeface="Roboto"/>
                <a:ea typeface="Roboto"/>
                <a:cs typeface="Roboto"/>
                <a:sym typeface="Roboto"/>
                <a:rtl val="true"/>
              </a:rPr>
              <a:t>. إدارة نطاق المشروع</a:t>
            </a:r>
          </a:p>
          <a:p>
            <a:pPr algn="just" rtl="true">
              <a:lnSpc>
                <a:spcPts val="2720"/>
              </a:lnSpc>
            </a:pPr>
            <a:r>
              <a:rPr lang="ar-EG" sz="1943">
                <a:solidFill>
                  <a:srgbClr val="000000"/>
                </a:solidFill>
                <a:latin typeface="Roboto"/>
                <a:ea typeface="Roboto"/>
                <a:cs typeface="Roboto"/>
                <a:sym typeface="Roboto"/>
                <a:rtl val="true"/>
              </a:rPr>
              <a:t>يركز على تخطيط النطاق، جمع المتطلبات، تعريف النطاق، وإنشاء هيكل تقسيم العمل (</a:t>
            </a:r>
            <a:r>
              <a:rPr lang="en-US" sz="1943">
                <a:solidFill>
                  <a:srgbClr val="000000"/>
                </a:solidFill>
                <a:latin typeface="Roboto"/>
                <a:ea typeface="Roboto"/>
                <a:cs typeface="Roboto"/>
                <a:sym typeface="Roboto"/>
              </a:rPr>
              <a:t>WBS</a:t>
            </a:r>
            <a:r>
              <a:rPr lang="ar-EG" sz="1943">
                <a:solidFill>
                  <a:srgbClr val="000000"/>
                </a:solidFill>
                <a:latin typeface="Roboto"/>
                <a:ea typeface="Roboto"/>
                <a:cs typeface="Roboto"/>
                <a:sym typeface="Roboto"/>
                <a:rtl val="true"/>
              </a:rPr>
              <a:t>).</a:t>
            </a:r>
          </a:p>
          <a:p>
            <a:pPr algn="just" rtl="true">
              <a:lnSpc>
                <a:spcPts val="2720"/>
              </a:lnSpc>
            </a:pPr>
            <a:r>
              <a:rPr lang="en-US" sz="1943">
                <a:solidFill>
                  <a:srgbClr val="000000"/>
                </a:solidFill>
                <a:latin typeface="Roboto"/>
                <a:ea typeface="Roboto"/>
                <a:cs typeface="Roboto"/>
                <a:sym typeface="Roboto"/>
              </a:rPr>
              <a:t>4</a:t>
            </a:r>
            <a:r>
              <a:rPr lang="ar-EG" sz="1943">
                <a:solidFill>
                  <a:srgbClr val="000000"/>
                </a:solidFill>
                <a:latin typeface="Roboto"/>
                <a:ea typeface="Roboto"/>
                <a:cs typeface="Roboto"/>
                <a:sym typeface="Roboto"/>
                <a:rtl val="true"/>
              </a:rPr>
              <a:t>. إدارة وقت المشروع</a:t>
            </a:r>
          </a:p>
          <a:p>
            <a:pPr algn="just" rtl="true">
              <a:lnSpc>
                <a:spcPts val="2720"/>
              </a:lnSpc>
            </a:pPr>
            <a:r>
              <a:rPr lang="ar-EG" sz="1943">
                <a:solidFill>
                  <a:srgbClr val="000000"/>
                </a:solidFill>
                <a:latin typeface="Roboto"/>
                <a:ea typeface="Roboto"/>
                <a:cs typeface="Roboto"/>
                <a:sym typeface="Roboto"/>
                <a:rtl val="true"/>
              </a:rPr>
              <a:t>يشمل التخطيط وتعريف وترتيب الأنشطة، تقدير المدد الزمنية، وإدارة الجدول الزمني للمشروع.</a:t>
            </a:r>
          </a:p>
          <a:p>
            <a:pPr algn="just" rtl="true">
              <a:lnSpc>
                <a:spcPts val="2720"/>
              </a:lnSpc>
            </a:pPr>
            <a:r>
              <a:rPr lang="en-US" sz="1943">
                <a:solidFill>
                  <a:srgbClr val="000000"/>
                </a:solidFill>
                <a:latin typeface="Roboto"/>
                <a:ea typeface="Roboto"/>
                <a:cs typeface="Roboto"/>
                <a:sym typeface="Roboto"/>
              </a:rPr>
              <a:t>5</a:t>
            </a:r>
            <a:r>
              <a:rPr lang="ar-EG" sz="1943">
                <a:solidFill>
                  <a:srgbClr val="000000"/>
                </a:solidFill>
                <a:latin typeface="Roboto"/>
                <a:ea typeface="Roboto"/>
                <a:cs typeface="Roboto"/>
                <a:sym typeface="Roboto"/>
                <a:rtl val="true"/>
              </a:rPr>
              <a:t>. إدارة تكلفة المشروع</a:t>
            </a:r>
          </a:p>
          <a:p>
            <a:pPr algn="just" rtl="true">
              <a:lnSpc>
                <a:spcPts val="2720"/>
              </a:lnSpc>
            </a:pPr>
            <a:r>
              <a:rPr lang="ar-EG" sz="1943">
                <a:solidFill>
                  <a:srgbClr val="000000"/>
                </a:solidFill>
                <a:latin typeface="Roboto"/>
                <a:ea typeface="Roboto"/>
                <a:cs typeface="Roboto"/>
                <a:sym typeface="Roboto"/>
                <a:rtl val="true"/>
              </a:rPr>
              <a:t>يشمل التخطيط والتقدير، وإعداد الميزانية، ومراقبة تكاليف المشروع لضمان البقاء ضمن الميزانية.</a:t>
            </a:r>
          </a:p>
          <a:p>
            <a:pPr algn="just" rtl="true">
              <a:lnSpc>
                <a:spcPts val="2720"/>
              </a:lnSpc>
            </a:pPr>
            <a:r>
              <a:rPr lang="en-US" sz="1943">
                <a:solidFill>
                  <a:srgbClr val="000000"/>
                </a:solidFill>
                <a:latin typeface="Roboto"/>
                <a:ea typeface="Roboto"/>
                <a:cs typeface="Roboto"/>
                <a:sym typeface="Roboto"/>
              </a:rPr>
              <a:t>6</a:t>
            </a:r>
            <a:r>
              <a:rPr lang="ar-EG" sz="1943">
                <a:solidFill>
                  <a:srgbClr val="000000"/>
                </a:solidFill>
                <a:latin typeface="Roboto"/>
                <a:ea typeface="Roboto"/>
                <a:cs typeface="Roboto"/>
                <a:sym typeface="Roboto"/>
                <a:rtl val="true"/>
              </a:rPr>
              <a:t>. إدارة جودة المشروع</a:t>
            </a:r>
          </a:p>
          <a:p>
            <a:pPr algn="just" rtl="true">
              <a:lnSpc>
                <a:spcPts val="2720"/>
              </a:lnSpc>
            </a:pPr>
            <a:r>
              <a:rPr lang="ar-EG" sz="1943">
                <a:solidFill>
                  <a:srgbClr val="000000"/>
                </a:solidFill>
                <a:latin typeface="Roboto"/>
                <a:ea typeface="Roboto"/>
                <a:cs typeface="Roboto"/>
                <a:sym typeface="Roboto"/>
                <a:rtl val="true"/>
              </a:rPr>
              <a:t>يركز على تخطيط وضمان ومراقبة جودة المشروع لضمان تلبية المعايير المطلوبة.</a:t>
            </a:r>
          </a:p>
          <a:p>
            <a:pPr algn="just" rtl="true">
              <a:lnSpc>
                <a:spcPts val="2720"/>
              </a:lnSpc>
            </a:pPr>
            <a:r>
              <a:rPr lang="en-US" sz="1943">
                <a:solidFill>
                  <a:srgbClr val="000000"/>
                </a:solidFill>
                <a:latin typeface="Roboto"/>
                <a:ea typeface="Roboto"/>
                <a:cs typeface="Roboto"/>
                <a:sym typeface="Roboto"/>
              </a:rPr>
              <a:t>7</a:t>
            </a:r>
            <a:r>
              <a:rPr lang="ar-EG" sz="1943">
                <a:solidFill>
                  <a:srgbClr val="000000"/>
                </a:solidFill>
                <a:latin typeface="Roboto"/>
                <a:ea typeface="Roboto"/>
                <a:cs typeface="Roboto"/>
                <a:sym typeface="Roboto"/>
                <a:rtl val="true"/>
              </a:rPr>
              <a:t>. إدارة موارد المشروع</a:t>
            </a:r>
          </a:p>
          <a:p>
            <a:pPr algn="just" rtl="true">
              <a:lnSpc>
                <a:spcPts val="2720"/>
              </a:lnSpc>
            </a:pPr>
            <a:r>
              <a:rPr lang="ar-EG" sz="1943">
                <a:solidFill>
                  <a:srgbClr val="000000"/>
                </a:solidFill>
                <a:latin typeface="Roboto"/>
                <a:ea typeface="Roboto"/>
                <a:cs typeface="Roboto"/>
                <a:sym typeface="Roboto"/>
                <a:rtl val="true"/>
              </a:rPr>
              <a:t>يشمل تخطيط الموارد، تقدير الاحتياجات، اكتساب الفرق، وإدارة الموارد بفعالية في المشروع.</a:t>
            </a:r>
          </a:p>
          <a:p>
            <a:pPr algn="just" rtl="true">
              <a:lnSpc>
                <a:spcPts val="2720"/>
              </a:lnSpc>
            </a:pPr>
            <a:r>
              <a:rPr lang="en-US" sz="1943">
                <a:solidFill>
                  <a:srgbClr val="000000"/>
                </a:solidFill>
                <a:latin typeface="Roboto"/>
                <a:ea typeface="Roboto"/>
                <a:cs typeface="Roboto"/>
                <a:sym typeface="Roboto"/>
              </a:rPr>
              <a:t>8</a:t>
            </a:r>
            <a:r>
              <a:rPr lang="ar-EG" sz="1943">
                <a:solidFill>
                  <a:srgbClr val="000000"/>
                </a:solidFill>
                <a:latin typeface="Roboto"/>
                <a:ea typeface="Roboto"/>
                <a:cs typeface="Roboto"/>
                <a:sym typeface="Roboto"/>
                <a:rtl val="true"/>
              </a:rPr>
              <a:t>. إدارة اتصالات المشروع</a:t>
            </a:r>
          </a:p>
          <a:p>
            <a:pPr algn="just" rtl="true">
              <a:lnSpc>
                <a:spcPts val="2720"/>
              </a:lnSpc>
            </a:pPr>
            <a:r>
              <a:rPr lang="ar-EG" sz="1943">
                <a:solidFill>
                  <a:srgbClr val="000000"/>
                </a:solidFill>
                <a:latin typeface="Roboto"/>
                <a:ea typeface="Roboto"/>
                <a:cs typeface="Roboto"/>
                <a:sym typeface="Roboto"/>
                <a:rtl val="true"/>
              </a:rPr>
              <a:t>يشمل تخطيط وإدارة الاتصال لضمان بقاء جميع الأطراف المعنية على اطلاع طوال فترة المشروع.</a:t>
            </a:r>
          </a:p>
          <a:p>
            <a:pPr algn="just" rtl="true">
              <a:lnSpc>
                <a:spcPts val="2720"/>
              </a:lnSpc>
            </a:pPr>
            <a:r>
              <a:rPr lang="en-US" sz="1943">
                <a:solidFill>
                  <a:srgbClr val="000000"/>
                </a:solidFill>
                <a:latin typeface="Roboto"/>
                <a:ea typeface="Roboto"/>
                <a:cs typeface="Roboto"/>
                <a:sym typeface="Roboto"/>
              </a:rPr>
              <a:t>9</a:t>
            </a:r>
            <a:r>
              <a:rPr lang="ar-EG" sz="1943">
                <a:solidFill>
                  <a:srgbClr val="000000"/>
                </a:solidFill>
                <a:latin typeface="Roboto"/>
                <a:ea typeface="Roboto"/>
                <a:cs typeface="Roboto"/>
                <a:sym typeface="Roboto"/>
                <a:rtl val="true"/>
              </a:rPr>
              <a:t>. إدارة مخاطر المشروع</a:t>
            </a:r>
          </a:p>
          <a:p>
            <a:pPr algn="just" rtl="true">
              <a:lnSpc>
                <a:spcPts val="2720"/>
              </a:lnSpc>
            </a:pPr>
            <a:r>
              <a:rPr lang="ar-EG" sz="1943">
                <a:solidFill>
                  <a:srgbClr val="000000"/>
                </a:solidFill>
                <a:latin typeface="Roboto"/>
                <a:ea typeface="Roboto"/>
                <a:cs typeface="Roboto"/>
                <a:sym typeface="Roboto"/>
                <a:rtl val="true"/>
              </a:rPr>
              <a:t>يتضمن تخطيط وتحديد وتحليل ومراقبة المخاطر لتقليل التهديدات وتعظيم الفرص.</a:t>
            </a:r>
          </a:p>
          <a:p>
            <a:pPr algn="just" rtl="true">
              <a:lnSpc>
                <a:spcPts val="2720"/>
              </a:lnSpc>
            </a:pPr>
            <a:r>
              <a:rPr lang="en-US" sz="1943">
                <a:solidFill>
                  <a:srgbClr val="000000"/>
                </a:solidFill>
                <a:latin typeface="Roboto"/>
                <a:ea typeface="Roboto"/>
                <a:cs typeface="Roboto"/>
                <a:sym typeface="Roboto"/>
              </a:rPr>
              <a:t>10</a:t>
            </a:r>
            <a:r>
              <a:rPr lang="ar-EG" sz="1943">
                <a:solidFill>
                  <a:srgbClr val="000000"/>
                </a:solidFill>
                <a:latin typeface="Roboto"/>
                <a:ea typeface="Roboto"/>
                <a:cs typeface="Roboto"/>
                <a:sym typeface="Roboto"/>
                <a:rtl val="true"/>
              </a:rPr>
              <a:t>. إدارة مشتريات المشروع</a:t>
            </a:r>
          </a:p>
          <a:p>
            <a:pPr algn="just" rtl="true">
              <a:lnSpc>
                <a:spcPts val="2720"/>
              </a:lnSpc>
            </a:pPr>
            <a:r>
              <a:rPr lang="ar-EG" sz="1943">
                <a:solidFill>
                  <a:srgbClr val="000000"/>
                </a:solidFill>
                <a:latin typeface="Roboto"/>
                <a:ea typeface="Roboto"/>
                <a:cs typeface="Roboto"/>
                <a:sym typeface="Roboto"/>
                <a:rtl val="true"/>
              </a:rPr>
              <a:t>يشمل تخطيط المشتريات، إجراء عمليات الشراء، وإدارة الموارد الخارجية.</a:t>
            </a:r>
          </a:p>
          <a:p>
            <a:pPr algn="just" rtl="true">
              <a:lnSpc>
                <a:spcPts val="2720"/>
              </a:lnSpc>
            </a:pPr>
            <a:r>
              <a:rPr lang="en-US" sz="1943">
                <a:solidFill>
                  <a:srgbClr val="000000"/>
                </a:solidFill>
                <a:latin typeface="Roboto"/>
                <a:ea typeface="Roboto"/>
                <a:cs typeface="Roboto"/>
                <a:sym typeface="Roboto"/>
              </a:rPr>
              <a:t>11</a:t>
            </a:r>
            <a:r>
              <a:rPr lang="ar-EG" sz="1943">
                <a:solidFill>
                  <a:srgbClr val="000000"/>
                </a:solidFill>
                <a:latin typeface="Roboto"/>
                <a:ea typeface="Roboto"/>
                <a:cs typeface="Roboto"/>
                <a:sym typeface="Roboto"/>
                <a:rtl val="true"/>
              </a:rPr>
              <a:t>. إدارة أصحاب المصلحة في المشروع</a:t>
            </a:r>
          </a:p>
          <a:p>
            <a:pPr algn="just" rtl="true" marL="0" indent="0" lvl="0">
              <a:lnSpc>
                <a:spcPts val="2720"/>
              </a:lnSpc>
              <a:spcBef>
                <a:spcPct val="0"/>
              </a:spcBef>
            </a:pPr>
            <a:r>
              <a:rPr lang="ar-EG" sz="1943">
                <a:solidFill>
                  <a:srgbClr val="000000"/>
                </a:solidFill>
                <a:latin typeface="Roboto"/>
                <a:ea typeface="Roboto"/>
                <a:cs typeface="Roboto"/>
                <a:sym typeface="Roboto"/>
                <a:rtl val="true"/>
              </a:rPr>
              <a:t>يركز على تحديد أصحاب المصلحة وإدارتهم لضمان مشاركتهم ورضاهم طوال فترة المشروع.</a:t>
            </a:r>
          </a:p>
        </p:txBody>
      </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EEE8F6"/>
        </a:solidFill>
      </p:bgPr>
    </p:bg>
    <p:spTree>
      <p:nvGrpSpPr>
        <p:cNvPr id="1" name=""/>
        <p:cNvGrpSpPr/>
        <p:nvPr/>
      </p:nvGrpSpPr>
      <p:grpSpPr>
        <a:xfrm>
          <a:off x="0" y="0"/>
          <a:ext cx="0" cy="0"/>
          <a:chOff x="0" y="0"/>
          <a:chExt cx="0" cy="0"/>
        </a:xfrm>
      </p:grpSpPr>
      <p:grpSp>
        <p:nvGrpSpPr>
          <p:cNvPr name="Group 2" id="2"/>
          <p:cNvGrpSpPr/>
          <p:nvPr/>
        </p:nvGrpSpPr>
        <p:grpSpPr>
          <a:xfrm rot="0">
            <a:off x="-3126182" y="-2182095"/>
            <a:ext cx="3649498" cy="3649498"/>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0">
            <a:off x="0" y="9294108"/>
            <a:ext cx="2236783" cy="223678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17643351" y="6647153"/>
            <a:ext cx="3378891" cy="3378891"/>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1" id="11"/>
          <p:cNvGrpSpPr/>
          <p:nvPr/>
        </p:nvGrpSpPr>
        <p:grpSpPr>
          <a:xfrm rot="0">
            <a:off x="402535" y="7679049"/>
            <a:ext cx="17666804" cy="2527358"/>
            <a:chOff x="0" y="0"/>
            <a:chExt cx="4652985" cy="665642"/>
          </a:xfrm>
        </p:grpSpPr>
        <p:sp>
          <p:nvSpPr>
            <p:cNvPr name="Freeform 12" id="12"/>
            <p:cNvSpPr/>
            <p:nvPr/>
          </p:nvSpPr>
          <p:spPr>
            <a:xfrm flipH="false" flipV="false" rot="0">
              <a:off x="0" y="0"/>
              <a:ext cx="4652985" cy="665641"/>
            </a:xfrm>
            <a:custGeom>
              <a:avLst/>
              <a:gdLst/>
              <a:ahLst/>
              <a:cxnLst/>
              <a:rect r="r" b="b" t="t" l="l"/>
              <a:pathLst>
                <a:path h="665641" w="4652985">
                  <a:moveTo>
                    <a:pt x="11832" y="0"/>
                  </a:moveTo>
                  <a:lnTo>
                    <a:pt x="4641154" y="0"/>
                  </a:lnTo>
                  <a:cubicBezTo>
                    <a:pt x="4647688" y="0"/>
                    <a:pt x="4652985" y="5297"/>
                    <a:pt x="4652985" y="11832"/>
                  </a:cubicBezTo>
                  <a:lnTo>
                    <a:pt x="4652985" y="653810"/>
                  </a:lnTo>
                  <a:cubicBezTo>
                    <a:pt x="4652985" y="660344"/>
                    <a:pt x="4647688" y="665641"/>
                    <a:pt x="4641154" y="665641"/>
                  </a:cubicBezTo>
                  <a:lnTo>
                    <a:pt x="11832" y="665641"/>
                  </a:lnTo>
                  <a:cubicBezTo>
                    <a:pt x="5297" y="665641"/>
                    <a:pt x="0" y="660344"/>
                    <a:pt x="0" y="653810"/>
                  </a:cubicBezTo>
                  <a:lnTo>
                    <a:pt x="0" y="11832"/>
                  </a:lnTo>
                  <a:cubicBezTo>
                    <a:pt x="0" y="5297"/>
                    <a:pt x="5297" y="0"/>
                    <a:pt x="11832" y="0"/>
                  </a:cubicBezTo>
                  <a:close/>
                </a:path>
              </a:pathLst>
            </a:custGeom>
            <a:solidFill>
              <a:srgbClr val="FFFEFD"/>
            </a:solidFill>
          </p:spPr>
        </p:sp>
        <p:sp>
          <p:nvSpPr>
            <p:cNvPr name="TextBox 13" id="13"/>
            <p:cNvSpPr txBox="true"/>
            <p:nvPr/>
          </p:nvSpPr>
          <p:spPr>
            <a:xfrm>
              <a:off x="0" y="-38100"/>
              <a:ext cx="4652985" cy="703742"/>
            </a:xfrm>
            <a:prstGeom prst="rect">
              <a:avLst/>
            </a:prstGeom>
          </p:spPr>
          <p:txBody>
            <a:bodyPr anchor="ctr" rtlCol="false" tIns="50800" lIns="50800" bIns="50800" rIns="50800"/>
            <a:lstStyle/>
            <a:p>
              <a:pPr algn="ctr">
                <a:lnSpc>
                  <a:spcPts val="2239"/>
                </a:lnSpc>
              </a:pPr>
            </a:p>
          </p:txBody>
        </p:sp>
      </p:grpSp>
      <p:sp>
        <p:nvSpPr>
          <p:cNvPr name="Freeform 14" id="14"/>
          <p:cNvSpPr/>
          <p:nvPr/>
        </p:nvSpPr>
        <p:spPr>
          <a:xfrm flipH="false" flipV="false" rot="0">
            <a:off x="8443070" y="201282"/>
            <a:ext cx="1401860" cy="1401860"/>
          </a:xfrm>
          <a:custGeom>
            <a:avLst/>
            <a:gdLst/>
            <a:ahLst/>
            <a:cxnLst/>
            <a:rect r="r" b="b" t="t" l="l"/>
            <a:pathLst>
              <a:path h="1401860" w="1401860">
                <a:moveTo>
                  <a:pt x="0" y="0"/>
                </a:moveTo>
                <a:lnTo>
                  <a:pt x="1401860" y="0"/>
                </a:lnTo>
                <a:lnTo>
                  <a:pt x="1401860" y="1401860"/>
                </a:lnTo>
                <a:lnTo>
                  <a:pt x="0" y="140186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5" id="15"/>
          <p:cNvSpPr/>
          <p:nvPr/>
        </p:nvSpPr>
        <p:spPr>
          <a:xfrm flipH="false" flipV="false" rot="0">
            <a:off x="16490193" y="-121511"/>
            <a:ext cx="1797807" cy="1011266"/>
          </a:xfrm>
          <a:custGeom>
            <a:avLst/>
            <a:gdLst/>
            <a:ahLst/>
            <a:cxnLst/>
            <a:rect r="r" b="b" t="t" l="l"/>
            <a:pathLst>
              <a:path h="1011266" w="1797807">
                <a:moveTo>
                  <a:pt x="0" y="0"/>
                </a:moveTo>
                <a:lnTo>
                  <a:pt x="1797807" y="0"/>
                </a:lnTo>
                <a:lnTo>
                  <a:pt x="1797807" y="1011266"/>
                </a:lnTo>
                <a:lnTo>
                  <a:pt x="0" y="1011266"/>
                </a:lnTo>
                <a:lnTo>
                  <a:pt x="0" y="0"/>
                </a:lnTo>
                <a:close/>
              </a:path>
            </a:pathLst>
          </a:custGeom>
          <a:blipFill>
            <a:blip r:embed="rId4"/>
            <a:stretch>
              <a:fillRect l="0" t="-9236" r="0" b="-9236"/>
            </a:stretch>
          </a:blipFill>
        </p:spPr>
      </p:sp>
      <p:sp>
        <p:nvSpPr>
          <p:cNvPr name="TextBox 16" id="16"/>
          <p:cNvSpPr txBox="true"/>
          <p:nvPr/>
        </p:nvSpPr>
        <p:spPr>
          <a:xfrm rot="0">
            <a:off x="262073" y="754311"/>
            <a:ext cx="5512969" cy="848831"/>
          </a:xfrm>
          <a:prstGeom prst="rect">
            <a:avLst/>
          </a:prstGeom>
        </p:spPr>
        <p:txBody>
          <a:bodyPr anchor="t" rtlCol="false" tIns="0" lIns="0" bIns="0" rIns="0">
            <a:spAutoFit/>
          </a:bodyPr>
          <a:lstStyle/>
          <a:p>
            <a:pPr algn="l" marL="0" indent="0" lvl="0">
              <a:lnSpc>
                <a:spcPts val="6588"/>
              </a:lnSpc>
              <a:spcBef>
                <a:spcPct val="0"/>
              </a:spcBef>
            </a:pPr>
            <a:r>
              <a:rPr lang="en-US" b="true" sz="5779" spc="-416">
                <a:solidFill>
                  <a:srgbClr val="000000"/>
                </a:solidFill>
                <a:latin typeface="Open Sauce Bold"/>
                <a:ea typeface="Open Sauce Bold"/>
                <a:cs typeface="Open Sauce Bold"/>
                <a:sym typeface="Open Sauce Bold"/>
              </a:rPr>
              <a:t>Target Audience</a:t>
            </a:r>
          </a:p>
        </p:txBody>
      </p:sp>
      <p:sp>
        <p:nvSpPr>
          <p:cNvPr name="TextBox 17" id="17"/>
          <p:cNvSpPr txBox="true"/>
          <p:nvPr/>
        </p:nvSpPr>
        <p:spPr>
          <a:xfrm rot="0">
            <a:off x="12511930" y="992753"/>
            <a:ext cx="5512969" cy="844109"/>
          </a:xfrm>
          <a:prstGeom prst="rect">
            <a:avLst/>
          </a:prstGeom>
        </p:spPr>
        <p:txBody>
          <a:bodyPr anchor="t" rtlCol="false" tIns="0" lIns="0" bIns="0" rIns="0">
            <a:spAutoFit/>
          </a:bodyPr>
          <a:lstStyle/>
          <a:p>
            <a:pPr algn="r" rtl="true" marL="0" indent="0" lvl="0">
              <a:lnSpc>
                <a:spcPts val="6588"/>
              </a:lnSpc>
              <a:spcBef>
                <a:spcPct val="0"/>
              </a:spcBef>
            </a:pPr>
            <a:r>
              <a:rPr lang="ar-EG" b="true" sz="5779" spc="-416">
                <a:solidFill>
                  <a:srgbClr val="000000"/>
                </a:solidFill>
                <a:latin typeface="Roboto Bold"/>
                <a:ea typeface="Roboto Bold"/>
                <a:cs typeface="Roboto Bold"/>
                <a:sym typeface="Roboto Bold"/>
                <a:rtl val="true"/>
              </a:rPr>
              <a:t> الفئة المستهدفة</a:t>
            </a:r>
          </a:p>
        </p:txBody>
      </p:sp>
      <p:sp>
        <p:nvSpPr>
          <p:cNvPr name="TextBox 18" id="18"/>
          <p:cNvSpPr txBox="true"/>
          <p:nvPr/>
        </p:nvSpPr>
        <p:spPr>
          <a:xfrm rot="0">
            <a:off x="9728042" y="1836862"/>
            <a:ext cx="8145454" cy="1332719"/>
          </a:xfrm>
          <a:prstGeom prst="rect">
            <a:avLst/>
          </a:prstGeom>
        </p:spPr>
        <p:txBody>
          <a:bodyPr anchor="t" rtlCol="false" tIns="0" lIns="0" bIns="0" rIns="0">
            <a:spAutoFit/>
          </a:bodyPr>
          <a:lstStyle/>
          <a:p>
            <a:pPr algn="just" rtl="true">
              <a:lnSpc>
                <a:spcPts val="2668"/>
              </a:lnSpc>
            </a:pPr>
            <a:r>
              <a:rPr lang="ar-EG" sz="1905">
                <a:solidFill>
                  <a:srgbClr val="000000"/>
                </a:solidFill>
                <a:latin typeface="Roboto"/>
                <a:ea typeface="Roboto"/>
                <a:cs typeface="Roboto"/>
                <a:sym typeface="Roboto"/>
                <a:rtl val="true"/>
              </a:rPr>
              <a:t>تم تصميم هذا البرنامج للمهنيين في مجال إدارة المشاريع، بما في ذلك مديري المشاريع، وقادة الفرق، والمنسقين، وكذلك الأفراد الذين يرغبون في تحسين مهاراتهم في إدارة المشاريع والحصول على شهادة </a:t>
            </a:r>
            <a:r>
              <a:rPr lang="en-US" sz="1905">
                <a:solidFill>
                  <a:srgbClr val="000000"/>
                </a:solidFill>
                <a:latin typeface="Roboto"/>
                <a:ea typeface="Roboto"/>
                <a:cs typeface="Roboto"/>
                <a:sym typeface="Roboto"/>
              </a:rPr>
              <a:t>PMP</a:t>
            </a:r>
            <a:r>
              <a:rPr lang="ar-EG" sz="1905">
                <a:solidFill>
                  <a:srgbClr val="000000"/>
                </a:solidFill>
                <a:latin typeface="Roboto"/>
                <a:ea typeface="Roboto"/>
                <a:cs typeface="Roboto"/>
                <a:sym typeface="Roboto"/>
                <a:rtl val="true"/>
              </a:rPr>
              <a:t>.</a:t>
            </a:r>
          </a:p>
          <a:p>
            <a:pPr algn="just">
              <a:lnSpc>
                <a:spcPts val="2668"/>
              </a:lnSpc>
            </a:pPr>
          </a:p>
        </p:txBody>
      </p:sp>
      <p:sp>
        <p:nvSpPr>
          <p:cNvPr name="TextBox 19" id="19"/>
          <p:cNvSpPr txBox="true"/>
          <p:nvPr/>
        </p:nvSpPr>
        <p:spPr>
          <a:xfrm rot="0">
            <a:off x="15024474" y="2963292"/>
            <a:ext cx="2756484" cy="422104"/>
          </a:xfrm>
          <a:prstGeom prst="rect">
            <a:avLst/>
          </a:prstGeom>
        </p:spPr>
        <p:txBody>
          <a:bodyPr anchor="t" rtlCol="false" tIns="0" lIns="0" bIns="0" rIns="0">
            <a:spAutoFit/>
          </a:bodyPr>
          <a:lstStyle/>
          <a:p>
            <a:pPr algn="r" rtl="true" marL="0" indent="0" lvl="0">
              <a:lnSpc>
                <a:spcPts val="3294"/>
              </a:lnSpc>
              <a:spcBef>
                <a:spcPct val="0"/>
              </a:spcBef>
            </a:pPr>
            <a:r>
              <a:rPr lang="ar-EG" b="true" sz="2889" spc="-208">
                <a:solidFill>
                  <a:srgbClr val="000000"/>
                </a:solidFill>
                <a:latin typeface="Roboto Bold"/>
                <a:ea typeface="Roboto Bold"/>
                <a:cs typeface="Roboto Bold"/>
                <a:sym typeface="Roboto Bold"/>
                <a:rtl val="true"/>
              </a:rPr>
              <a:t> متطلبات الدورة</a:t>
            </a:r>
          </a:p>
        </p:txBody>
      </p:sp>
      <p:sp>
        <p:nvSpPr>
          <p:cNvPr name="TextBox 20" id="20"/>
          <p:cNvSpPr txBox="true"/>
          <p:nvPr/>
        </p:nvSpPr>
        <p:spPr>
          <a:xfrm rot="0">
            <a:off x="383302" y="2908593"/>
            <a:ext cx="3519573" cy="429178"/>
          </a:xfrm>
          <a:prstGeom prst="rect">
            <a:avLst/>
          </a:prstGeom>
        </p:spPr>
        <p:txBody>
          <a:bodyPr anchor="t" rtlCol="false" tIns="0" lIns="0" bIns="0" rIns="0">
            <a:spAutoFit/>
          </a:bodyPr>
          <a:lstStyle/>
          <a:p>
            <a:pPr algn="l" marL="0" indent="0" lvl="0">
              <a:lnSpc>
                <a:spcPts val="3294"/>
              </a:lnSpc>
              <a:spcBef>
                <a:spcPct val="0"/>
              </a:spcBef>
            </a:pPr>
            <a:r>
              <a:rPr lang="en-US" b="true" sz="2889" spc="-208">
                <a:solidFill>
                  <a:srgbClr val="000000"/>
                </a:solidFill>
                <a:latin typeface="Open Sauce Bold"/>
                <a:ea typeface="Open Sauce Bold"/>
                <a:cs typeface="Open Sauce Bold"/>
                <a:sym typeface="Open Sauce Bold"/>
              </a:rPr>
              <a:t>Course Requirements</a:t>
            </a:r>
          </a:p>
        </p:txBody>
      </p:sp>
      <p:sp>
        <p:nvSpPr>
          <p:cNvPr name="TextBox 21" id="21"/>
          <p:cNvSpPr txBox="true"/>
          <p:nvPr/>
        </p:nvSpPr>
        <p:spPr>
          <a:xfrm rot="0">
            <a:off x="421768" y="3356821"/>
            <a:ext cx="8794936" cy="4314072"/>
          </a:xfrm>
          <a:prstGeom prst="rect">
            <a:avLst/>
          </a:prstGeom>
        </p:spPr>
        <p:txBody>
          <a:bodyPr anchor="t" rtlCol="false" tIns="0" lIns="0" bIns="0" rIns="0">
            <a:spAutoFit/>
          </a:bodyPr>
          <a:lstStyle/>
          <a:p>
            <a:pPr algn="l">
              <a:lnSpc>
                <a:spcPts val="2666"/>
              </a:lnSpc>
            </a:pPr>
            <a:r>
              <a:rPr lang="en-US" sz="1904">
                <a:solidFill>
                  <a:srgbClr val="000000"/>
                </a:solidFill>
                <a:latin typeface="Open Sauce"/>
                <a:ea typeface="Open Sauce"/>
                <a:cs typeface="Open Sauce"/>
                <a:sym typeface="Open Sauce"/>
              </a:rPr>
              <a:t>1. Education:</a:t>
            </a:r>
          </a:p>
          <a:p>
            <a:pPr algn="l">
              <a:lnSpc>
                <a:spcPts val="2666"/>
              </a:lnSpc>
            </a:pPr>
            <a:r>
              <a:rPr lang="en-US" sz="1904">
                <a:solidFill>
                  <a:srgbClr val="000000"/>
                </a:solidFill>
                <a:latin typeface="Open Sauce"/>
                <a:ea typeface="Open Sauce"/>
                <a:cs typeface="Open Sauce"/>
                <a:sym typeface="Open Sauce"/>
              </a:rPr>
              <a:t>High school diploma or equivalent.</a:t>
            </a:r>
          </a:p>
          <a:p>
            <a:pPr algn="l">
              <a:lnSpc>
                <a:spcPts val="2666"/>
              </a:lnSpc>
            </a:pPr>
            <a:r>
              <a:rPr lang="en-US" sz="1904">
                <a:solidFill>
                  <a:srgbClr val="000000"/>
                </a:solidFill>
                <a:latin typeface="Open Sauce"/>
                <a:ea typeface="Open Sauce"/>
                <a:cs typeface="Open Sauce"/>
                <a:sym typeface="Open Sauce"/>
              </a:rPr>
              <a:t>For those with a bachelor’s degree: 2 years of project management experience.</a:t>
            </a:r>
          </a:p>
          <a:p>
            <a:pPr algn="l">
              <a:lnSpc>
                <a:spcPts val="2666"/>
              </a:lnSpc>
            </a:pPr>
            <a:r>
              <a:rPr lang="en-US" sz="1904">
                <a:solidFill>
                  <a:srgbClr val="000000"/>
                </a:solidFill>
                <a:latin typeface="Open Sauce"/>
                <a:ea typeface="Open Sauce"/>
                <a:cs typeface="Open Sauce"/>
                <a:sym typeface="Open Sauce"/>
              </a:rPr>
              <a:t>For those without a degree: 3 years of project management experience.</a:t>
            </a:r>
          </a:p>
          <a:p>
            <a:pPr algn="l">
              <a:lnSpc>
                <a:spcPts val="2666"/>
              </a:lnSpc>
            </a:pPr>
            <a:r>
              <a:rPr lang="en-US" sz="1904">
                <a:solidFill>
                  <a:srgbClr val="000000"/>
                </a:solidFill>
                <a:latin typeface="Open Sauce"/>
                <a:ea typeface="Open Sauce"/>
                <a:cs typeface="Open Sauce"/>
                <a:sym typeface="Open Sauce"/>
              </a:rPr>
              <a:t>2. Experience:</a:t>
            </a:r>
          </a:p>
          <a:p>
            <a:pPr algn="l">
              <a:lnSpc>
                <a:spcPts val="2666"/>
              </a:lnSpc>
            </a:pPr>
            <a:r>
              <a:rPr lang="en-US" sz="1904">
                <a:solidFill>
                  <a:srgbClr val="000000"/>
                </a:solidFill>
                <a:latin typeface="Open Sauce"/>
                <a:ea typeface="Open Sauce"/>
                <a:cs typeface="Open Sauce"/>
                <a:sym typeface="Open Sauce"/>
              </a:rPr>
              <a:t>At least 4500 hours of project management experience with a high school diploma, or 3000 hours with a bachelor’s degree.</a:t>
            </a:r>
          </a:p>
          <a:p>
            <a:pPr algn="l">
              <a:lnSpc>
                <a:spcPts val="2666"/>
              </a:lnSpc>
            </a:pPr>
            <a:r>
              <a:rPr lang="en-US" sz="1904">
                <a:solidFill>
                  <a:srgbClr val="000000"/>
                </a:solidFill>
                <a:latin typeface="Open Sauce"/>
                <a:ea typeface="Open Sauce"/>
                <a:cs typeface="Open Sauce"/>
                <a:sym typeface="Open Sauce"/>
              </a:rPr>
              <a:t>3. Project Management Education:</a:t>
            </a:r>
          </a:p>
          <a:p>
            <a:pPr algn="l">
              <a:lnSpc>
                <a:spcPts val="2666"/>
              </a:lnSpc>
            </a:pPr>
            <a:r>
              <a:rPr lang="en-US" sz="1904">
                <a:solidFill>
                  <a:srgbClr val="000000"/>
                </a:solidFill>
                <a:latin typeface="Open Sauce"/>
                <a:ea typeface="Open Sauce"/>
                <a:cs typeface="Open Sauce"/>
                <a:sym typeface="Open Sauce"/>
              </a:rPr>
              <a:t>35 hours of formal project management training.</a:t>
            </a:r>
          </a:p>
          <a:p>
            <a:pPr algn="l">
              <a:lnSpc>
                <a:spcPts val="2666"/>
              </a:lnSpc>
            </a:pPr>
            <a:r>
              <a:rPr lang="en-US" sz="1904">
                <a:solidFill>
                  <a:srgbClr val="000000"/>
                </a:solidFill>
                <a:latin typeface="Open Sauce"/>
                <a:ea typeface="Open Sauce"/>
                <a:cs typeface="Open Sauce"/>
                <a:sym typeface="Open Sauce"/>
              </a:rPr>
              <a:t>4. Documentation:</a:t>
            </a:r>
          </a:p>
          <a:p>
            <a:pPr algn="l">
              <a:lnSpc>
                <a:spcPts val="2666"/>
              </a:lnSpc>
            </a:pPr>
            <a:r>
              <a:rPr lang="en-US" sz="1904">
                <a:solidFill>
                  <a:srgbClr val="000000"/>
                </a:solidFill>
                <a:latin typeface="Open Sauce"/>
                <a:ea typeface="Open Sauce"/>
                <a:cs typeface="Open Sauce"/>
                <a:sym typeface="Open Sauce"/>
              </a:rPr>
              <a:t>Submit a Project Management Experience Form detailing projects, hours worked, and responsibilities.</a:t>
            </a:r>
          </a:p>
        </p:txBody>
      </p:sp>
      <p:sp>
        <p:nvSpPr>
          <p:cNvPr name="TextBox 22" id="22"/>
          <p:cNvSpPr txBox="true"/>
          <p:nvPr/>
        </p:nvSpPr>
        <p:spPr>
          <a:xfrm rot="0">
            <a:off x="629779" y="7859780"/>
            <a:ext cx="3519573" cy="429178"/>
          </a:xfrm>
          <a:prstGeom prst="rect">
            <a:avLst/>
          </a:prstGeom>
        </p:spPr>
        <p:txBody>
          <a:bodyPr anchor="t" rtlCol="false" tIns="0" lIns="0" bIns="0" rIns="0">
            <a:spAutoFit/>
          </a:bodyPr>
          <a:lstStyle/>
          <a:p>
            <a:pPr algn="l" marL="0" indent="0" lvl="0">
              <a:lnSpc>
                <a:spcPts val="3294"/>
              </a:lnSpc>
              <a:spcBef>
                <a:spcPct val="0"/>
              </a:spcBef>
            </a:pPr>
            <a:r>
              <a:rPr lang="en-US" b="true" sz="2889" spc="-208">
                <a:solidFill>
                  <a:srgbClr val="000000"/>
                </a:solidFill>
                <a:latin typeface="Open Sauce Bold"/>
                <a:ea typeface="Open Sauce Bold"/>
                <a:cs typeface="Open Sauce Bold"/>
                <a:sym typeface="Open Sauce Bold"/>
              </a:rPr>
              <a:t>Certification</a:t>
            </a:r>
          </a:p>
        </p:txBody>
      </p:sp>
      <p:sp>
        <p:nvSpPr>
          <p:cNvPr name="TextBox 23" id="23"/>
          <p:cNvSpPr txBox="true"/>
          <p:nvPr/>
        </p:nvSpPr>
        <p:spPr>
          <a:xfrm rot="0">
            <a:off x="629779" y="8308023"/>
            <a:ext cx="8003104" cy="1240834"/>
          </a:xfrm>
          <a:prstGeom prst="rect">
            <a:avLst/>
          </a:prstGeom>
        </p:spPr>
        <p:txBody>
          <a:bodyPr anchor="t" rtlCol="false" tIns="0" lIns="0" bIns="0" rIns="0">
            <a:spAutoFit/>
          </a:bodyPr>
          <a:lstStyle/>
          <a:p>
            <a:pPr algn="just">
              <a:lnSpc>
                <a:spcPts val="2489"/>
              </a:lnSpc>
            </a:pPr>
            <a:r>
              <a:rPr lang="en-US" b="true" sz="1778">
                <a:solidFill>
                  <a:srgbClr val="000000"/>
                </a:solidFill>
                <a:latin typeface="Open Sauce Bold"/>
                <a:ea typeface="Open Sauce Bold"/>
                <a:cs typeface="Open Sauce Bold"/>
                <a:sym typeface="Open Sauce Bold"/>
              </a:rPr>
              <a:t>After successfully completing the program and passing the PMP exam, trainees will receive the Project Management Professional (PMP) certification from PMI, a globally recognized credential that enhances career opportunities in project management.</a:t>
            </a:r>
          </a:p>
        </p:txBody>
      </p:sp>
      <p:sp>
        <p:nvSpPr>
          <p:cNvPr name="TextBox 24" id="24"/>
          <p:cNvSpPr txBox="true"/>
          <p:nvPr/>
        </p:nvSpPr>
        <p:spPr>
          <a:xfrm rot="0">
            <a:off x="14353922" y="7859780"/>
            <a:ext cx="3519573" cy="422104"/>
          </a:xfrm>
          <a:prstGeom prst="rect">
            <a:avLst/>
          </a:prstGeom>
        </p:spPr>
        <p:txBody>
          <a:bodyPr anchor="t" rtlCol="false" tIns="0" lIns="0" bIns="0" rIns="0">
            <a:spAutoFit/>
          </a:bodyPr>
          <a:lstStyle/>
          <a:p>
            <a:pPr algn="r" rtl="true" marL="0" indent="0" lvl="0">
              <a:lnSpc>
                <a:spcPts val="3294"/>
              </a:lnSpc>
              <a:spcBef>
                <a:spcPct val="0"/>
              </a:spcBef>
            </a:pPr>
            <a:r>
              <a:rPr lang="ar-EG" b="true" sz="2889" spc="-208">
                <a:solidFill>
                  <a:srgbClr val="000000"/>
                </a:solidFill>
                <a:latin typeface="Roboto Bold"/>
                <a:ea typeface="Roboto Bold"/>
                <a:cs typeface="Roboto Bold"/>
                <a:sym typeface="Roboto Bold"/>
                <a:rtl val="true"/>
              </a:rPr>
              <a:t>الشهادات</a:t>
            </a:r>
          </a:p>
        </p:txBody>
      </p:sp>
      <p:sp>
        <p:nvSpPr>
          <p:cNvPr name="TextBox 25" id="25"/>
          <p:cNvSpPr txBox="true"/>
          <p:nvPr/>
        </p:nvSpPr>
        <p:spPr>
          <a:xfrm rot="0">
            <a:off x="10766678" y="3389846"/>
            <a:ext cx="7014280" cy="4403259"/>
          </a:xfrm>
          <a:prstGeom prst="rect">
            <a:avLst/>
          </a:prstGeom>
        </p:spPr>
        <p:txBody>
          <a:bodyPr anchor="t" rtlCol="false" tIns="0" lIns="0" bIns="0" rIns="0">
            <a:spAutoFit/>
          </a:bodyPr>
          <a:lstStyle/>
          <a:p>
            <a:pPr algn="just" rtl="true">
              <a:lnSpc>
                <a:spcPts val="2501"/>
              </a:lnSpc>
            </a:pPr>
            <a:r>
              <a:rPr lang="en-US" sz="1786">
                <a:solidFill>
                  <a:srgbClr val="000000"/>
                </a:solidFill>
                <a:latin typeface="Roboto"/>
                <a:ea typeface="Roboto"/>
                <a:cs typeface="Roboto"/>
                <a:sym typeface="Roboto"/>
              </a:rPr>
              <a:t>1</a:t>
            </a:r>
            <a:r>
              <a:rPr lang="ar-EG" sz="1786">
                <a:solidFill>
                  <a:srgbClr val="000000"/>
                </a:solidFill>
                <a:latin typeface="Roboto"/>
                <a:ea typeface="Roboto"/>
                <a:cs typeface="Roboto"/>
                <a:sym typeface="Roboto"/>
                <a:rtl val="true"/>
              </a:rPr>
              <a:t>. التعليم:</a:t>
            </a:r>
          </a:p>
          <a:p>
            <a:pPr algn="just" rtl="true">
              <a:lnSpc>
                <a:spcPts val="2501"/>
              </a:lnSpc>
            </a:pPr>
            <a:r>
              <a:rPr lang="ar-EG" sz="1786">
                <a:solidFill>
                  <a:srgbClr val="000000"/>
                </a:solidFill>
                <a:latin typeface="Roboto"/>
                <a:ea typeface="Roboto"/>
                <a:cs typeface="Roboto"/>
                <a:sym typeface="Roboto"/>
                <a:rtl val="true"/>
              </a:rPr>
              <a:t>شهادة الثانوية العامة أو ما يعادلها.</a:t>
            </a:r>
          </a:p>
          <a:p>
            <a:pPr algn="just" rtl="true">
              <a:lnSpc>
                <a:spcPts val="2501"/>
              </a:lnSpc>
            </a:pPr>
            <a:r>
              <a:rPr lang="ar-EG" sz="1786">
                <a:solidFill>
                  <a:srgbClr val="000000"/>
                </a:solidFill>
                <a:latin typeface="Roboto"/>
                <a:ea typeface="Roboto"/>
                <a:cs typeface="Roboto"/>
                <a:sym typeface="Roboto"/>
                <a:rtl val="true"/>
              </a:rPr>
              <a:t>للمتقدمين الحاصلين على شهادة بكاليريوس: سنتين من الخبرة في إدارة المشاريع.</a:t>
            </a:r>
          </a:p>
          <a:p>
            <a:pPr algn="just" rtl="true">
              <a:lnSpc>
                <a:spcPts val="2501"/>
              </a:lnSpc>
            </a:pPr>
            <a:r>
              <a:rPr lang="ar-EG" sz="1786">
                <a:solidFill>
                  <a:srgbClr val="000000"/>
                </a:solidFill>
                <a:latin typeface="Roboto"/>
                <a:ea typeface="Roboto"/>
                <a:cs typeface="Roboto"/>
                <a:sym typeface="Roboto"/>
                <a:rtl val="true"/>
              </a:rPr>
              <a:t>للمتقدمين بدون شهادة جامعية: ثلاث سنوات من الخبرة في إدارة المشاريع.</a:t>
            </a:r>
          </a:p>
          <a:p>
            <a:pPr algn="just" rtl="true">
              <a:lnSpc>
                <a:spcPts val="2501"/>
              </a:lnSpc>
            </a:pPr>
            <a:r>
              <a:rPr lang="en-US" sz="1786">
                <a:solidFill>
                  <a:srgbClr val="000000"/>
                </a:solidFill>
                <a:latin typeface="Roboto"/>
                <a:ea typeface="Roboto"/>
                <a:cs typeface="Roboto"/>
                <a:sym typeface="Roboto"/>
              </a:rPr>
              <a:t>2</a:t>
            </a:r>
            <a:r>
              <a:rPr lang="ar-EG" sz="1786">
                <a:solidFill>
                  <a:srgbClr val="000000"/>
                </a:solidFill>
                <a:latin typeface="Roboto"/>
                <a:ea typeface="Roboto"/>
                <a:cs typeface="Roboto"/>
                <a:sym typeface="Roboto"/>
                <a:rtl val="true"/>
              </a:rPr>
              <a:t>. الخبرة:</a:t>
            </a:r>
          </a:p>
          <a:p>
            <a:pPr algn="just" rtl="true">
              <a:lnSpc>
                <a:spcPts val="2501"/>
              </a:lnSpc>
            </a:pPr>
            <a:r>
              <a:rPr lang="ar-EG" sz="1786">
                <a:solidFill>
                  <a:srgbClr val="000000"/>
                </a:solidFill>
                <a:latin typeface="Roboto"/>
                <a:ea typeface="Roboto"/>
                <a:cs typeface="Roboto"/>
                <a:sym typeface="Roboto"/>
                <a:rtl val="true"/>
              </a:rPr>
              <a:t>يجب أن يكون لديك </a:t>
            </a:r>
            <a:r>
              <a:rPr lang="en-US" sz="1786">
                <a:solidFill>
                  <a:srgbClr val="000000"/>
                </a:solidFill>
                <a:latin typeface="Roboto"/>
                <a:ea typeface="Roboto"/>
                <a:cs typeface="Roboto"/>
                <a:sym typeface="Roboto"/>
              </a:rPr>
              <a:t>4500</a:t>
            </a:r>
            <a:r>
              <a:rPr lang="ar-EG" sz="1786">
                <a:solidFill>
                  <a:srgbClr val="000000"/>
                </a:solidFill>
                <a:latin typeface="Roboto"/>
                <a:ea typeface="Roboto"/>
                <a:cs typeface="Roboto"/>
                <a:sym typeface="Roboto"/>
                <a:rtl val="true"/>
              </a:rPr>
              <a:t> ساعة من الخبرة في إدارة المشاريع إذا كنت حاصلاً على شهادة ثانوية، أو </a:t>
            </a:r>
            <a:r>
              <a:rPr lang="en-US" sz="1786">
                <a:solidFill>
                  <a:srgbClr val="000000"/>
                </a:solidFill>
                <a:latin typeface="Roboto"/>
                <a:ea typeface="Roboto"/>
                <a:cs typeface="Roboto"/>
                <a:sym typeface="Roboto"/>
              </a:rPr>
              <a:t>3000</a:t>
            </a:r>
            <a:r>
              <a:rPr lang="ar-EG" sz="1786">
                <a:solidFill>
                  <a:srgbClr val="000000"/>
                </a:solidFill>
                <a:latin typeface="Roboto"/>
                <a:ea typeface="Roboto"/>
                <a:cs typeface="Roboto"/>
                <a:sym typeface="Roboto"/>
                <a:rtl val="true"/>
              </a:rPr>
              <a:t> ساعة إذا كنت حاصلاً على شهادة بكاليريوس.</a:t>
            </a:r>
          </a:p>
          <a:p>
            <a:pPr algn="just" rtl="true">
              <a:lnSpc>
                <a:spcPts val="2501"/>
              </a:lnSpc>
            </a:pPr>
            <a:r>
              <a:rPr lang="en-US" sz="1786">
                <a:solidFill>
                  <a:srgbClr val="000000"/>
                </a:solidFill>
                <a:latin typeface="Roboto"/>
                <a:ea typeface="Roboto"/>
                <a:cs typeface="Roboto"/>
                <a:sym typeface="Roboto"/>
              </a:rPr>
              <a:t>3</a:t>
            </a:r>
            <a:r>
              <a:rPr lang="ar-EG" sz="1786">
                <a:solidFill>
                  <a:srgbClr val="000000"/>
                </a:solidFill>
                <a:latin typeface="Roboto"/>
                <a:ea typeface="Roboto"/>
                <a:cs typeface="Roboto"/>
                <a:sym typeface="Roboto"/>
                <a:rtl val="true"/>
              </a:rPr>
              <a:t>. التدريب في إدارة المشاريع:</a:t>
            </a:r>
          </a:p>
          <a:p>
            <a:pPr algn="just" rtl="true">
              <a:lnSpc>
                <a:spcPts val="2501"/>
              </a:lnSpc>
            </a:pPr>
            <a:r>
              <a:rPr lang="en-US" sz="1786">
                <a:solidFill>
                  <a:srgbClr val="000000"/>
                </a:solidFill>
                <a:latin typeface="Roboto"/>
                <a:ea typeface="Roboto"/>
                <a:cs typeface="Roboto"/>
                <a:sym typeface="Roboto"/>
              </a:rPr>
              <a:t>35</a:t>
            </a:r>
            <a:r>
              <a:rPr lang="ar-EG" sz="1786">
                <a:solidFill>
                  <a:srgbClr val="000000"/>
                </a:solidFill>
                <a:latin typeface="Roboto"/>
                <a:ea typeface="Roboto"/>
                <a:cs typeface="Roboto"/>
                <a:sym typeface="Roboto"/>
                <a:rtl val="true"/>
              </a:rPr>
              <a:t> ساعة من التدريب في إدارة المشاريع.</a:t>
            </a:r>
          </a:p>
          <a:p>
            <a:pPr algn="just" rtl="true">
              <a:lnSpc>
                <a:spcPts val="2501"/>
              </a:lnSpc>
            </a:pPr>
            <a:r>
              <a:rPr lang="en-US" sz="1786">
                <a:solidFill>
                  <a:srgbClr val="000000"/>
                </a:solidFill>
                <a:latin typeface="Roboto"/>
                <a:ea typeface="Roboto"/>
                <a:cs typeface="Roboto"/>
                <a:sym typeface="Roboto"/>
              </a:rPr>
              <a:t>4</a:t>
            </a:r>
            <a:r>
              <a:rPr lang="ar-EG" sz="1786">
                <a:solidFill>
                  <a:srgbClr val="000000"/>
                </a:solidFill>
                <a:latin typeface="Roboto"/>
                <a:ea typeface="Roboto"/>
                <a:cs typeface="Roboto"/>
                <a:sym typeface="Roboto"/>
                <a:rtl val="true"/>
              </a:rPr>
              <a:t>. الوثائق:</a:t>
            </a:r>
          </a:p>
          <a:p>
            <a:pPr algn="just" rtl="true">
              <a:lnSpc>
                <a:spcPts val="2501"/>
              </a:lnSpc>
            </a:pPr>
            <a:r>
              <a:rPr lang="ar-EG" sz="1786">
                <a:solidFill>
                  <a:srgbClr val="000000"/>
                </a:solidFill>
                <a:latin typeface="Roboto"/>
                <a:ea typeface="Roboto"/>
                <a:cs typeface="Roboto"/>
                <a:sym typeface="Roboto"/>
                <a:rtl val="true"/>
              </a:rPr>
              <a:t>تقديم نموذج خبرة إدارة المشاريع الذي يتضمن تفاصيل المشاريع، الساعات التي عملت فيها، والمسؤوليات التي توليتها.</a:t>
            </a:r>
          </a:p>
          <a:p>
            <a:pPr algn="just" rtl="true">
              <a:lnSpc>
                <a:spcPts val="2501"/>
              </a:lnSpc>
            </a:pPr>
          </a:p>
        </p:txBody>
      </p:sp>
      <p:sp>
        <p:nvSpPr>
          <p:cNvPr name="TextBox 26" id="26"/>
          <p:cNvSpPr txBox="true"/>
          <p:nvPr/>
        </p:nvSpPr>
        <p:spPr>
          <a:xfrm rot="0">
            <a:off x="9777854" y="8298498"/>
            <a:ext cx="8003104" cy="936001"/>
          </a:xfrm>
          <a:prstGeom prst="rect">
            <a:avLst/>
          </a:prstGeom>
        </p:spPr>
        <p:txBody>
          <a:bodyPr anchor="t" rtlCol="false" tIns="0" lIns="0" bIns="0" rIns="0">
            <a:spAutoFit/>
          </a:bodyPr>
          <a:lstStyle/>
          <a:p>
            <a:pPr algn="just" rtl="true">
              <a:lnSpc>
                <a:spcPts val="2489"/>
              </a:lnSpc>
            </a:pPr>
            <a:r>
              <a:rPr lang="ar-EG" b="true" sz="1778">
                <a:solidFill>
                  <a:srgbClr val="000000"/>
                </a:solidFill>
                <a:latin typeface="Roboto Bold"/>
                <a:ea typeface="Roboto Bold"/>
                <a:cs typeface="Roboto Bold"/>
                <a:sym typeface="Roboto Bold"/>
                <a:rtl val="true"/>
              </a:rPr>
              <a:t>بعد إتمام البرنامج بنجاح واجتياز امتحان </a:t>
            </a:r>
            <a:r>
              <a:rPr lang="en-US" b="true" sz="1778">
                <a:solidFill>
                  <a:srgbClr val="000000"/>
                </a:solidFill>
                <a:latin typeface="Roboto Bold"/>
                <a:ea typeface="Roboto Bold"/>
                <a:cs typeface="Roboto Bold"/>
                <a:sym typeface="Roboto Bold"/>
              </a:rPr>
              <a:t>PMP</a:t>
            </a:r>
            <a:r>
              <a:rPr lang="ar-EG" b="true" sz="1778">
                <a:solidFill>
                  <a:srgbClr val="000000"/>
                </a:solidFill>
                <a:latin typeface="Roboto Bold"/>
                <a:ea typeface="Roboto Bold"/>
                <a:cs typeface="Roboto Bold"/>
                <a:sym typeface="Roboto Bold"/>
                <a:rtl val="true"/>
              </a:rPr>
              <a:t>، يحصل المتدرب على شهادة محترف إدارة المشاريع (</a:t>
            </a:r>
            <a:r>
              <a:rPr lang="en-US" b="true" sz="1778">
                <a:solidFill>
                  <a:srgbClr val="000000"/>
                </a:solidFill>
                <a:latin typeface="Roboto Bold"/>
                <a:ea typeface="Roboto Bold"/>
                <a:cs typeface="Roboto Bold"/>
                <a:sym typeface="Roboto Bold"/>
              </a:rPr>
              <a:t>PMP</a:t>
            </a:r>
            <a:r>
              <a:rPr lang="ar-EG" b="true" sz="1778">
                <a:solidFill>
                  <a:srgbClr val="000000"/>
                </a:solidFill>
                <a:latin typeface="Roboto Bold"/>
                <a:ea typeface="Roboto Bold"/>
                <a:cs typeface="Roboto Bold"/>
                <a:sym typeface="Roboto Bold"/>
                <a:rtl val="true"/>
              </a:rPr>
              <a:t>) من معهد إدارة المشاريع (</a:t>
            </a:r>
            <a:r>
              <a:rPr lang="en-US" b="true" sz="1778">
                <a:solidFill>
                  <a:srgbClr val="000000"/>
                </a:solidFill>
                <a:latin typeface="Roboto Bold"/>
                <a:ea typeface="Roboto Bold"/>
                <a:cs typeface="Roboto Bold"/>
                <a:sym typeface="Roboto Bold"/>
              </a:rPr>
              <a:t>PMI</a:t>
            </a:r>
            <a:r>
              <a:rPr lang="ar-EG" b="true" sz="1778">
                <a:solidFill>
                  <a:srgbClr val="000000"/>
                </a:solidFill>
                <a:latin typeface="Roboto Bold"/>
                <a:ea typeface="Roboto Bold"/>
                <a:cs typeface="Roboto Bold"/>
                <a:sym typeface="Roboto Bold"/>
                <a:rtl val="true"/>
              </a:rPr>
              <a:t>)، وهي شهادة معترف بها عالميًا تعزز الفرص المهنية في مجال إدارة المشاريع.</a:t>
            </a:r>
          </a:p>
        </p:txBody>
      </p:sp>
      <p:sp>
        <p:nvSpPr>
          <p:cNvPr name="TextBox 27" id="27"/>
          <p:cNvSpPr txBox="true"/>
          <p:nvPr/>
        </p:nvSpPr>
        <p:spPr>
          <a:xfrm rot="0">
            <a:off x="402535" y="1574567"/>
            <a:ext cx="8833402" cy="1276876"/>
          </a:xfrm>
          <a:prstGeom prst="rect">
            <a:avLst/>
          </a:prstGeom>
        </p:spPr>
        <p:txBody>
          <a:bodyPr anchor="t" rtlCol="false" tIns="0" lIns="0" bIns="0" rIns="0">
            <a:spAutoFit/>
          </a:bodyPr>
          <a:lstStyle/>
          <a:p>
            <a:pPr algn="just">
              <a:lnSpc>
                <a:spcPts val="2581"/>
              </a:lnSpc>
            </a:pPr>
            <a:r>
              <a:rPr lang="en-US" sz="1843">
                <a:solidFill>
                  <a:srgbClr val="000000"/>
                </a:solidFill>
                <a:latin typeface="Canva Sans"/>
                <a:ea typeface="Canva Sans"/>
                <a:cs typeface="Canva Sans"/>
                <a:sym typeface="Canva Sans"/>
              </a:rPr>
              <a:t>This program is designed for professionals in project management, including project managers, team leaders, and coordinators, as well as individuals aiming to advance their project management skills and pursue PMP certification.</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EEE8F6"/>
        </a:solidFill>
      </p:bgPr>
    </p:bg>
    <p:spTree>
      <p:nvGrpSpPr>
        <p:cNvPr id="1" name=""/>
        <p:cNvGrpSpPr/>
        <p:nvPr/>
      </p:nvGrpSpPr>
      <p:grpSpPr>
        <a:xfrm>
          <a:off x="0" y="0"/>
          <a:ext cx="0" cy="0"/>
          <a:chOff x="0" y="0"/>
          <a:chExt cx="0" cy="0"/>
        </a:xfrm>
      </p:grpSpPr>
      <p:sp>
        <p:nvSpPr>
          <p:cNvPr name="TextBox 2" id="2"/>
          <p:cNvSpPr txBox="true"/>
          <p:nvPr/>
        </p:nvSpPr>
        <p:spPr>
          <a:xfrm rot="0">
            <a:off x="178291" y="1149486"/>
            <a:ext cx="3939905" cy="592777"/>
          </a:xfrm>
          <a:prstGeom prst="rect">
            <a:avLst/>
          </a:prstGeom>
        </p:spPr>
        <p:txBody>
          <a:bodyPr anchor="t" rtlCol="false" tIns="0" lIns="0" bIns="0" rIns="0">
            <a:spAutoFit/>
          </a:bodyPr>
          <a:lstStyle/>
          <a:p>
            <a:pPr algn="l" marL="0" indent="0" lvl="0">
              <a:lnSpc>
                <a:spcPts val="4608"/>
              </a:lnSpc>
              <a:spcBef>
                <a:spcPct val="0"/>
              </a:spcBef>
            </a:pPr>
            <a:r>
              <a:rPr lang="en-US" sz="4042" spc="-291">
                <a:solidFill>
                  <a:srgbClr val="000000"/>
                </a:solidFill>
                <a:latin typeface="Open Sauce"/>
                <a:ea typeface="Open Sauce"/>
                <a:cs typeface="Open Sauce"/>
                <a:sym typeface="Open Sauce"/>
              </a:rPr>
              <a:t>Introduction :</a:t>
            </a:r>
          </a:p>
        </p:txBody>
      </p:sp>
      <p:sp>
        <p:nvSpPr>
          <p:cNvPr name="TextBox 3" id="3"/>
          <p:cNvSpPr txBox="true"/>
          <p:nvPr/>
        </p:nvSpPr>
        <p:spPr>
          <a:xfrm rot="0">
            <a:off x="11661410" y="1733329"/>
            <a:ext cx="6138789" cy="613062"/>
          </a:xfrm>
          <a:prstGeom prst="rect">
            <a:avLst/>
          </a:prstGeom>
        </p:spPr>
        <p:txBody>
          <a:bodyPr anchor="t" rtlCol="false" tIns="0" lIns="0" bIns="0" rIns="0">
            <a:spAutoFit/>
          </a:bodyPr>
          <a:lstStyle/>
          <a:p>
            <a:pPr algn="r" rtl="true" marL="0" indent="0" lvl="0">
              <a:lnSpc>
                <a:spcPts val="4788"/>
              </a:lnSpc>
              <a:spcBef>
                <a:spcPct val="0"/>
              </a:spcBef>
            </a:pPr>
            <a:r>
              <a:rPr lang="ar-EG" sz="4200" spc="-302">
                <a:solidFill>
                  <a:srgbClr val="000000"/>
                </a:solidFill>
                <a:latin typeface="Roboto"/>
                <a:ea typeface="Roboto"/>
                <a:cs typeface="Roboto"/>
                <a:sym typeface="Roboto"/>
                <a:rtl val="true"/>
              </a:rPr>
              <a:t>مقدمة :</a:t>
            </a:r>
          </a:p>
        </p:txBody>
      </p:sp>
      <p:sp>
        <p:nvSpPr>
          <p:cNvPr name="TextBox 4" id="4"/>
          <p:cNvSpPr txBox="true"/>
          <p:nvPr/>
        </p:nvSpPr>
        <p:spPr>
          <a:xfrm rot="0">
            <a:off x="178291" y="1847039"/>
            <a:ext cx="6585812" cy="2306751"/>
          </a:xfrm>
          <a:prstGeom prst="rect">
            <a:avLst/>
          </a:prstGeom>
        </p:spPr>
        <p:txBody>
          <a:bodyPr anchor="t" rtlCol="false" tIns="0" lIns="0" bIns="0" rIns="0">
            <a:spAutoFit/>
          </a:bodyPr>
          <a:lstStyle/>
          <a:p>
            <a:pPr algn="l" marL="0" indent="0" lvl="0">
              <a:lnSpc>
                <a:spcPts val="2618"/>
              </a:lnSpc>
              <a:spcBef>
                <a:spcPct val="0"/>
              </a:spcBef>
            </a:pPr>
            <a:r>
              <a:rPr lang="en-US" sz="1870">
                <a:solidFill>
                  <a:srgbClr val="000000"/>
                </a:solidFill>
                <a:latin typeface="Open Sauce"/>
                <a:ea typeface="Open Sauce"/>
                <a:cs typeface="Open Sauce"/>
                <a:sym typeface="Open Sauce"/>
              </a:rPr>
              <a:t>The Project Management Professional (PMP) certification, offered by the Project Management Institute (PMI), is a globally recognized credential that demonstrates a professional’s ability to lead and manage projects effectively. It covers all aspects of project management, including initiation, planning, execution, monitoring, and closure.</a:t>
            </a:r>
          </a:p>
        </p:txBody>
      </p:sp>
      <p:sp>
        <p:nvSpPr>
          <p:cNvPr name="TextBox 5" id="5"/>
          <p:cNvSpPr txBox="true"/>
          <p:nvPr/>
        </p:nvSpPr>
        <p:spPr>
          <a:xfrm rot="0">
            <a:off x="11214387" y="2489266"/>
            <a:ext cx="6585812" cy="1295262"/>
          </a:xfrm>
          <a:prstGeom prst="rect">
            <a:avLst/>
          </a:prstGeom>
        </p:spPr>
        <p:txBody>
          <a:bodyPr anchor="t" rtlCol="false" tIns="0" lIns="0" bIns="0" rIns="0">
            <a:spAutoFit/>
          </a:bodyPr>
          <a:lstStyle/>
          <a:p>
            <a:pPr algn="r" rtl="true" marL="0" indent="0" lvl="0">
              <a:lnSpc>
                <a:spcPts val="2618"/>
              </a:lnSpc>
              <a:spcBef>
                <a:spcPct val="0"/>
              </a:spcBef>
            </a:pPr>
            <a:r>
              <a:rPr lang="ar-EG" sz="1870">
                <a:solidFill>
                  <a:srgbClr val="000000"/>
                </a:solidFill>
                <a:latin typeface="Roboto"/>
                <a:ea typeface="Roboto"/>
                <a:cs typeface="Roboto"/>
                <a:sym typeface="Roboto"/>
                <a:rtl val="true"/>
              </a:rPr>
              <a:t>شهادة محترف إدارة المشاريع (</a:t>
            </a:r>
            <a:r>
              <a:rPr lang="en-US" sz="1870">
                <a:solidFill>
                  <a:srgbClr val="000000"/>
                </a:solidFill>
                <a:latin typeface="Roboto"/>
                <a:ea typeface="Roboto"/>
                <a:cs typeface="Roboto"/>
                <a:sym typeface="Roboto"/>
              </a:rPr>
              <a:t>PMP</a:t>
            </a:r>
            <a:r>
              <a:rPr lang="ar-EG" sz="1870">
                <a:solidFill>
                  <a:srgbClr val="000000"/>
                </a:solidFill>
                <a:latin typeface="Roboto"/>
                <a:ea typeface="Roboto"/>
                <a:cs typeface="Roboto"/>
                <a:sym typeface="Roboto"/>
                <a:rtl val="true"/>
              </a:rPr>
              <a:t>)، التي تقدمها معهد إدارة المشاريع (</a:t>
            </a:r>
            <a:r>
              <a:rPr lang="en-US" sz="1870">
                <a:solidFill>
                  <a:srgbClr val="000000"/>
                </a:solidFill>
                <a:latin typeface="Roboto"/>
                <a:ea typeface="Roboto"/>
                <a:cs typeface="Roboto"/>
                <a:sym typeface="Roboto"/>
              </a:rPr>
              <a:t>PMI</a:t>
            </a:r>
            <a:r>
              <a:rPr lang="ar-EG" sz="1870">
                <a:solidFill>
                  <a:srgbClr val="000000"/>
                </a:solidFill>
                <a:latin typeface="Roboto"/>
                <a:ea typeface="Roboto"/>
                <a:cs typeface="Roboto"/>
                <a:sym typeface="Roboto"/>
                <a:rtl val="true"/>
              </a:rPr>
              <a:t>)، هي شهادة معترف بها عالميًا تُظهر قدرة المحترف على قيادة وإدارة المشاريع بفعالية. تغطي جميع جوانب إدارة المشاريع مثل البدء، التخطيط، التنفيذ، المراقبة، والإغلاق.</a:t>
            </a:r>
          </a:p>
        </p:txBody>
      </p:sp>
      <p:sp>
        <p:nvSpPr>
          <p:cNvPr name="TextBox 6" id="6"/>
          <p:cNvSpPr txBox="true"/>
          <p:nvPr/>
        </p:nvSpPr>
        <p:spPr>
          <a:xfrm rot="0">
            <a:off x="6101226" y="270983"/>
            <a:ext cx="6085548" cy="643417"/>
          </a:xfrm>
          <a:prstGeom prst="rect">
            <a:avLst/>
          </a:prstGeom>
        </p:spPr>
        <p:txBody>
          <a:bodyPr anchor="t" rtlCol="false" tIns="0" lIns="0" bIns="0" rIns="0">
            <a:spAutoFit/>
          </a:bodyPr>
          <a:lstStyle/>
          <a:p>
            <a:pPr algn="l" marL="0" indent="0" lvl="0">
              <a:lnSpc>
                <a:spcPts val="5064"/>
              </a:lnSpc>
              <a:spcBef>
                <a:spcPct val="0"/>
              </a:spcBef>
            </a:pPr>
            <a:r>
              <a:rPr lang="en-US" sz="4442" spc="-319">
                <a:solidFill>
                  <a:srgbClr val="000000"/>
                </a:solidFill>
                <a:latin typeface="Open Sauce"/>
                <a:ea typeface="Open Sauce"/>
                <a:cs typeface="Open Sauce"/>
                <a:sym typeface="Open Sauce"/>
              </a:rPr>
              <a:t>The importance of PMP: </a:t>
            </a:r>
          </a:p>
        </p:txBody>
      </p:sp>
      <p:sp>
        <p:nvSpPr>
          <p:cNvPr name="TextBox 7" id="7"/>
          <p:cNvSpPr txBox="true"/>
          <p:nvPr/>
        </p:nvSpPr>
        <p:spPr>
          <a:xfrm rot="0">
            <a:off x="7992712" y="4163315"/>
            <a:ext cx="9807487" cy="542105"/>
          </a:xfrm>
          <a:prstGeom prst="rect">
            <a:avLst/>
          </a:prstGeom>
        </p:spPr>
        <p:txBody>
          <a:bodyPr anchor="t" rtlCol="false" tIns="0" lIns="0" bIns="0" rIns="0">
            <a:spAutoFit/>
          </a:bodyPr>
          <a:lstStyle/>
          <a:p>
            <a:pPr algn="r" rtl="true" marL="0" indent="0" lvl="0">
              <a:lnSpc>
                <a:spcPts val="4152"/>
              </a:lnSpc>
              <a:spcBef>
                <a:spcPct val="0"/>
              </a:spcBef>
            </a:pPr>
            <a:r>
              <a:rPr lang="ar-EG" sz="3642" spc="-262">
                <a:solidFill>
                  <a:srgbClr val="000000"/>
                </a:solidFill>
                <a:latin typeface="Roboto"/>
                <a:ea typeface="Roboto"/>
                <a:cs typeface="Roboto"/>
                <a:sym typeface="Roboto"/>
                <a:rtl val="true"/>
              </a:rPr>
              <a:t>أهمية الشهادة:</a:t>
            </a:r>
          </a:p>
        </p:txBody>
      </p:sp>
      <p:sp>
        <p:nvSpPr>
          <p:cNvPr name="TextBox 8" id="8"/>
          <p:cNvSpPr txBox="true"/>
          <p:nvPr/>
        </p:nvSpPr>
        <p:spPr>
          <a:xfrm rot="0">
            <a:off x="178291" y="7401407"/>
            <a:ext cx="6585812" cy="1644994"/>
          </a:xfrm>
          <a:prstGeom prst="rect">
            <a:avLst/>
          </a:prstGeom>
        </p:spPr>
        <p:txBody>
          <a:bodyPr anchor="t" rtlCol="false" tIns="0" lIns="0" bIns="0" rIns="0">
            <a:spAutoFit/>
          </a:bodyPr>
          <a:lstStyle/>
          <a:p>
            <a:pPr algn="l" marL="0" indent="0" lvl="0">
              <a:lnSpc>
                <a:spcPts val="2618"/>
              </a:lnSpc>
              <a:spcBef>
                <a:spcPct val="0"/>
              </a:spcBef>
            </a:pPr>
            <a:r>
              <a:rPr lang="en-US" sz="1870">
                <a:solidFill>
                  <a:srgbClr val="000000"/>
                </a:solidFill>
                <a:latin typeface="Open Sauce"/>
                <a:ea typeface="Open Sauce"/>
                <a:cs typeface="Open Sauce"/>
                <a:sym typeface="Open Sauce"/>
              </a:rPr>
              <a:t>The PMP certification is essential for project managers seeking to advance their careers. It enhances credibility, equips you with essential tools for managing complex projects, and opens doors to global opportunities by proving your expertise in project management.</a:t>
            </a:r>
          </a:p>
        </p:txBody>
      </p:sp>
      <p:sp>
        <p:nvSpPr>
          <p:cNvPr name="TextBox 9" id="9"/>
          <p:cNvSpPr txBox="true"/>
          <p:nvPr/>
        </p:nvSpPr>
        <p:spPr>
          <a:xfrm rot="0">
            <a:off x="178291" y="4315715"/>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The Importance of the Certification:  </a:t>
            </a:r>
          </a:p>
        </p:txBody>
      </p:sp>
      <p:sp>
        <p:nvSpPr>
          <p:cNvPr name="TextBox 10" id="10"/>
          <p:cNvSpPr txBox="true"/>
          <p:nvPr/>
        </p:nvSpPr>
        <p:spPr>
          <a:xfrm rot="0">
            <a:off x="7992712" y="6311995"/>
            <a:ext cx="9807487" cy="542105"/>
          </a:xfrm>
          <a:prstGeom prst="rect">
            <a:avLst/>
          </a:prstGeom>
        </p:spPr>
        <p:txBody>
          <a:bodyPr anchor="t" rtlCol="false" tIns="0" lIns="0" bIns="0" rIns="0">
            <a:spAutoFit/>
          </a:bodyPr>
          <a:lstStyle/>
          <a:p>
            <a:pPr algn="r" rtl="true" marL="0" indent="0" lvl="0">
              <a:lnSpc>
                <a:spcPts val="4152"/>
              </a:lnSpc>
              <a:spcBef>
                <a:spcPct val="0"/>
              </a:spcBef>
            </a:pPr>
            <a:r>
              <a:rPr lang="ar-EG" sz="3642" spc="-262">
                <a:solidFill>
                  <a:srgbClr val="000000"/>
                </a:solidFill>
                <a:latin typeface="Roboto"/>
                <a:ea typeface="Roboto"/>
                <a:cs typeface="Roboto"/>
                <a:sym typeface="Roboto"/>
                <a:rtl val="true"/>
              </a:rPr>
              <a:t> لماذا تحتاج إلى</a:t>
            </a:r>
            <a:r>
              <a:rPr lang="en-US" sz="3642" spc="-262">
                <a:solidFill>
                  <a:srgbClr val="000000"/>
                </a:solidFill>
                <a:latin typeface="Roboto"/>
                <a:ea typeface="Roboto"/>
                <a:cs typeface="Roboto"/>
                <a:sym typeface="Roboto"/>
              </a:rPr>
              <a:t>PMP</a:t>
            </a:r>
            <a:r>
              <a:rPr lang="ar-EG" sz="3642" spc="-262">
                <a:solidFill>
                  <a:srgbClr val="000000"/>
                </a:solidFill>
                <a:latin typeface="Roboto"/>
                <a:ea typeface="Roboto"/>
                <a:cs typeface="Roboto"/>
                <a:sym typeface="Roboto"/>
                <a:rtl val="true"/>
              </a:rPr>
              <a:t>؟ </a:t>
            </a:r>
          </a:p>
        </p:txBody>
      </p:sp>
      <p:sp>
        <p:nvSpPr>
          <p:cNvPr name="TextBox 11" id="11"/>
          <p:cNvSpPr txBox="true"/>
          <p:nvPr/>
        </p:nvSpPr>
        <p:spPr>
          <a:xfrm rot="0">
            <a:off x="11214387" y="6840206"/>
            <a:ext cx="6585812" cy="1295262"/>
          </a:xfrm>
          <a:prstGeom prst="rect">
            <a:avLst/>
          </a:prstGeom>
        </p:spPr>
        <p:txBody>
          <a:bodyPr anchor="t" rtlCol="false" tIns="0" lIns="0" bIns="0" rIns="0">
            <a:spAutoFit/>
          </a:bodyPr>
          <a:lstStyle/>
          <a:p>
            <a:pPr algn="r" rtl="true" marL="0" indent="0" lvl="0">
              <a:lnSpc>
                <a:spcPts val="2618"/>
              </a:lnSpc>
              <a:spcBef>
                <a:spcPct val="0"/>
              </a:spcBef>
            </a:pPr>
            <a:r>
              <a:rPr lang="ar-EG" sz="1870">
                <a:solidFill>
                  <a:srgbClr val="000000"/>
                </a:solidFill>
                <a:latin typeface="Roboto"/>
                <a:ea typeface="Roboto"/>
                <a:cs typeface="Roboto"/>
                <a:sym typeface="Roboto"/>
                <a:rtl val="true"/>
              </a:rPr>
              <a:t>تعتبر شهادة </a:t>
            </a:r>
            <a:r>
              <a:rPr lang="en-US" sz="1870">
                <a:solidFill>
                  <a:srgbClr val="000000"/>
                </a:solidFill>
                <a:latin typeface="Roboto"/>
                <a:ea typeface="Roboto"/>
                <a:cs typeface="Roboto"/>
                <a:sym typeface="Roboto"/>
              </a:rPr>
              <a:t>PMP</a:t>
            </a:r>
            <a:r>
              <a:rPr lang="ar-EG" sz="1870">
                <a:solidFill>
                  <a:srgbClr val="000000"/>
                </a:solidFill>
                <a:latin typeface="Roboto"/>
                <a:ea typeface="Roboto"/>
                <a:cs typeface="Roboto"/>
                <a:sym typeface="Roboto"/>
                <a:rtl val="true"/>
              </a:rPr>
              <a:t> أساسية لمديري المشاريع الذين يسعون للتقدم في حياتهم المهنية. تعزز المصداقية، وتزودك بالأدوات اللازمة لإدارة المشاريع المعقدة، وتفتح أبواب الفرص العالمية من خلال إثبات خبرتك في إدارة المشاريع.</a:t>
            </a:r>
          </a:p>
        </p:txBody>
      </p:sp>
      <p:sp>
        <p:nvSpPr>
          <p:cNvPr name="TextBox 12" id="12"/>
          <p:cNvSpPr txBox="true"/>
          <p:nvPr/>
        </p:nvSpPr>
        <p:spPr>
          <a:xfrm rot="0">
            <a:off x="178291" y="6873560"/>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Why You Need PMP:</a:t>
            </a:r>
          </a:p>
        </p:txBody>
      </p:sp>
      <p:sp>
        <p:nvSpPr>
          <p:cNvPr name="TextBox 13" id="13"/>
          <p:cNvSpPr txBox="true"/>
          <p:nvPr/>
        </p:nvSpPr>
        <p:spPr>
          <a:xfrm rot="0">
            <a:off x="178291" y="4933290"/>
            <a:ext cx="6585812" cy="1644994"/>
          </a:xfrm>
          <a:prstGeom prst="rect">
            <a:avLst/>
          </a:prstGeom>
        </p:spPr>
        <p:txBody>
          <a:bodyPr anchor="t" rtlCol="false" tIns="0" lIns="0" bIns="0" rIns="0">
            <a:spAutoFit/>
          </a:bodyPr>
          <a:lstStyle/>
          <a:p>
            <a:pPr algn="l" marL="0" indent="0" lvl="0">
              <a:lnSpc>
                <a:spcPts val="2618"/>
              </a:lnSpc>
              <a:spcBef>
                <a:spcPct val="0"/>
              </a:spcBef>
            </a:pPr>
            <a:r>
              <a:rPr lang="en-US" sz="1870">
                <a:solidFill>
                  <a:srgbClr val="000000"/>
                </a:solidFill>
                <a:latin typeface="Open Sauce"/>
                <a:ea typeface="Open Sauce"/>
                <a:cs typeface="Open Sauce"/>
                <a:sym typeface="Open Sauce"/>
              </a:rPr>
              <a:t>PMP certification is highly valued worldwide and signifies mastery of project management principles. It boosts career opportunities, job stability, and salary potential by showing employers you have the skills to successfully manage projects and teams.</a:t>
            </a:r>
          </a:p>
        </p:txBody>
      </p:sp>
      <p:sp>
        <p:nvSpPr>
          <p:cNvPr name="Freeform 14" id="14"/>
          <p:cNvSpPr/>
          <p:nvPr/>
        </p:nvSpPr>
        <p:spPr>
          <a:xfrm flipH="false" flipV="false" rot="0">
            <a:off x="16416623" y="-42283"/>
            <a:ext cx="1871377" cy="1247097"/>
          </a:xfrm>
          <a:custGeom>
            <a:avLst/>
            <a:gdLst/>
            <a:ahLst/>
            <a:cxnLst/>
            <a:rect r="r" b="b" t="t" l="l"/>
            <a:pathLst>
              <a:path h="1247097" w="1871377">
                <a:moveTo>
                  <a:pt x="0" y="0"/>
                </a:moveTo>
                <a:lnTo>
                  <a:pt x="1871377" y="0"/>
                </a:lnTo>
                <a:lnTo>
                  <a:pt x="1871377" y="1247098"/>
                </a:lnTo>
                <a:lnTo>
                  <a:pt x="0" y="1247098"/>
                </a:lnTo>
                <a:lnTo>
                  <a:pt x="0" y="0"/>
                </a:lnTo>
                <a:close/>
              </a:path>
            </a:pathLst>
          </a:custGeom>
          <a:blipFill>
            <a:blip r:embed="rId2"/>
            <a:stretch>
              <a:fillRect l="0" t="0" r="0" b="0"/>
            </a:stretch>
          </a:blipFill>
        </p:spPr>
      </p:sp>
      <p:sp>
        <p:nvSpPr>
          <p:cNvPr name="TextBox 15" id="15"/>
          <p:cNvSpPr txBox="true"/>
          <p:nvPr/>
        </p:nvSpPr>
        <p:spPr>
          <a:xfrm rot="0">
            <a:off x="11214387" y="4846327"/>
            <a:ext cx="6585812" cy="1295262"/>
          </a:xfrm>
          <a:prstGeom prst="rect">
            <a:avLst/>
          </a:prstGeom>
        </p:spPr>
        <p:txBody>
          <a:bodyPr anchor="t" rtlCol="false" tIns="0" lIns="0" bIns="0" rIns="0">
            <a:spAutoFit/>
          </a:bodyPr>
          <a:lstStyle/>
          <a:p>
            <a:pPr algn="r" rtl="true" marL="0" indent="0" lvl="0">
              <a:lnSpc>
                <a:spcPts val="2618"/>
              </a:lnSpc>
              <a:spcBef>
                <a:spcPct val="0"/>
              </a:spcBef>
            </a:pPr>
            <a:r>
              <a:rPr lang="ar-EG" sz="1870">
                <a:solidFill>
                  <a:srgbClr val="000000"/>
                </a:solidFill>
                <a:latin typeface="Roboto"/>
                <a:ea typeface="Roboto"/>
                <a:cs typeface="Roboto"/>
                <a:sym typeface="Roboto"/>
                <a:rtl val="true"/>
              </a:rPr>
              <a:t>تُعتبر شهادة </a:t>
            </a:r>
            <a:r>
              <a:rPr lang="en-US" sz="1870">
                <a:solidFill>
                  <a:srgbClr val="000000"/>
                </a:solidFill>
                <a:latin typeface="Roboto"/>
                <a:ea typeface="Roboto"/>
                <a:cs typeface="Roboto"/>
                <a:sym typeface="Roboto"/>
              </a:rPr>
              <a:t>PMP</a:t>
            </a:r>
            <a:r>
              <a:rPr lang="ar-EG" sz="1870">
                <a:solidFill>
                  <a:srgbClr val="000000"/>
                </a:solidFill>
                <a:latin typeface="Roboto"/>
                <a:ea typeface="Roboto"/>
                <a:cs typeface="Roboto"/>
                <a:sym typeface="Roboto"/>
                <a:rtl val="true"/>
              </a:rPr>
              <a:t> ذات قيمة عالية على مستوى العالم، حيث تدل على إتقان مبادئ إدارة المشاريع. تعزز فرص العمل، استقرار الوظائف، وزيادة الرواتب، كما تُظهر لأصحاب العمل أن لديك المهارات اللازمة لإدارة المشاريع والفرق بنجاح.</a:t>
            </a:r>
          </a:p>
        </p:txBody>
      </p:sp>
      <p:grpSp>
        <p:nvGrpSpPr>
          <p:cNvPr name="Group 16" id="16"/>
          <p:cNvGrpSpPr/>
          <p:nvPr/>
        </p:nvGrpSpPr>
        <p:grpSpPr>
          <a:xfrm rot="0">
            <a:off x="17538837" y="9258300"/>
            <a:ext cx="2236783" cy="2236783"/>
            <a:chOff x="0" y="0"/>
            <a:chExt cx="812800" cy="812800"/>
          </a:xfrm>
        </p:grpSpPr>
        <p:sp>
          <p:nvSpPr>
            <p:cNvPr name="Freeform 17" id="1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8" id="18"/>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EEE8F6"/>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292774" y="1356842"/>
            <a:ext cx="17139385" cy="7695962"/>
          </a:xfrm>
          <a:prstGeom prst="rect">
            <a:avLst/>
          </a:prstGeom>
        </p:spPr>
        <p:txBody>
          <a:bodyPr anchor="t" rtlCol="false" tIns="0" lIns="0" bIns="0" rIns="0">
            <a:spAutoFit/>
          </a:bodyPr>
          <a:lstStyle/>
          <a:p>
            <a:pPr algn="l">
              <a:lnSpc>
                <a:spcPts val="2639"/>
              </a:lnSpc>
            </a:pPr>
            <a:r>
              <a:rPr lang="en-US" sz="1885">
                <a:solidFill>
                  <a:srgbClr val="000000"/>
                </a:solidFill>
                <a:latin typeface="Open Sauce"/>
                <a:ea typeface="Open Sauce"/>
                <a:cs typeface="Open Sauce"/>
                <a:sym typeface="Open Sauce"/>
              </a:rPr>
              <a:t>1. Improved Project Outcomes: PMP-certified professionals apply proven project management methodologies, leading to better project planning, execution, and delivery on time and within budget.</a:t>
            </a:r>
          </a:p>
          <a:p>
            <a:pPr algn="l">
              <a:lnSpc>
                <a:spcPts val="2639"/>
              </a:lnSpc>
            </a:pPr>
          </a:p>
          <a:p>
            <a:pPr algn="l">
              <a:lnSpc>
                <a:spcPts val="2639"/>
              </a:lnSpc>
            </a:pPr>
            <a:r>
              <a:rPr lang="en-US" sz="1885">
                <a:solidFill>
                  <a:srgbClr val="000000"/>
                </a:solidFill>
                <a:latin typeface="Open Sauce"/>
                <a:ea typeface="Open Sauce"/>
                <a:cs typeface="Open Sauce"/>
                <a:sym typeface="Open Sauce"/>
              </a:rPr>
              <a:t>2. Enhanced Efficiency: Employers benefit from increased efficiency in project teams, as PMP-certified professionals are skilled at optimizing resources and minimizing risks.</a:t>
            </a:r>
          </a:p>
          <a:p>
            <a:pPr algn="l">
              <a:lnSpc>
                <a:spcPts val="2639"/>
              </a:lnSpc>
            </a:pPr>
          </a:p>
          <a:p>
            <a:pPr algn="l">
              <a:lnSpc>
                <a:spcPts val="2639"/>
              </a:lnSpc>
            </a:pPr>
            <a:r>
              <a:rPr lang="en-US" sz="1885">
                <a:solidFill>
                  <a:srgbClr val="000000"/>
                </a:solidFill>
                <a:latin typeface="Open Sauce"/>
                <a:ea typeface="Open Sauce"/>
                <a:cs typeface="Open Sauce"/>
                <a:sym typeface="Open Sauce"/>
              </a:rPr>
              <a:t>3. Standardized Project Management Practices: PMP certification ensures employees are using industry-standard practices, promoting consistency and quality across projects.</a:t>
            </a:r>
          </a:p>
          <a:p>
            <a:pPr algn="l">
              <a:lnSpc>
                <a:spcPts val="2639"/>
              </a:lnSpc>
            </a:pPr>
          </a:p>
          <a:p>
            <a:pPr algn="l">
              <a:lnSpc>
                <a:spcPts val="2639"/>
              </a:lnSpc>
            </a:pPr>
            <a:r>
              <a:rPr lang="en-US" sz="1885">
                <a:solidFill>
                  <a:srgbClr val="000000"/>
                </a:solidFill>
                <a:latin typeface="Open Sauce"/>
                <a:ea typeface="Open Sauce"/>
                <a:cs typeface="Open Sauce"/>
                <a:sym typeface="Open Sauce"/>
              </a:rPr>
              <a:t>4. Reduced Project Failures: Certified project managers are equipped with tools and strategies to prevent and address project challenges, reducing the likelihood of project failures.</a:t>
            </a:r>
          </a:p>
          <a:p>
            <a:pPr algn="l">
              <a:lnSpc>
                <a:spcPts val="2639"/>
              </a:lnSpc>
            </a:pPr>
          </a:p>
          <a:p>
            <a:pPr algn="l">
              <a:lnSpc>
                <a:spcPts val="2639"/>
              </a:lnSpc>
            </a:pPr>
            <a:r>
              <a:rPr lang="en-US" sz="1885">
                <a:solidFill>
                  <a:srgbClr val="000000"/>
                </a:solidFill>
                <a:latin typeface="Open Sauce"/>
                <a:ea typeface="Open Sauce"/>
                <a:cs typeface="Open Sauce"/>
                <a:sym typeface="Open Sauce"/>
              </a:rPr>
              <a:t>5. Increased Competitiveness: Having a team of PMP-certified professionals enhances the company’s competitive advantage in the market, showcasing expertise and professionalism.</a:t>
            </a:r>
          </a:p>
          <a:p>
            <a:pPr algn="l">
              <a:lnSpc>
                <a:spcPts val="2639"/>
              </a:lnSpc>
            </a:pPr>
          </a:p>
          <a:p>
            <a:pPr algn="l">
              <a:lnSpc>
                <a:spcPts val="2639"/>
              </a:lnSpc>
            </a:pPr>
            <a:r>
              <a:rPr lang="en-US" sz="1885">
                <a:solidFill>
                  <a:srgbClr val="000000"/>
                </a:solidFill>
                <a:latin typeface="Open Sauce"/>
                <a:ea typeface="Open Sauce"/>
                <a:cs typeface="Open Sauce"/>
                <a:sym typeface="Open Sauce"/>
              </a:rPr>
              <a:t>6. Cost Savings: Efficient project management leads to cost control, waste reduction, and optimal resource utilization, ultimately saving the company money.</a:t>
            </a:r>
          </a:p>
          <a:p>
            <a:pPr algn="l">
              <a:lnSpc>
                <a:spcPts val="2639"/>
              </a:lnSpc>
            </a:pPr>
          </a:p>
          <a:p>
            <a:pPr algn="l">
              <a:lnSpc>
                <a:spcPts val="2639"/>
              </a:lnSpc>
            </a:pPr>
            <a:r>
              <a:rPr lang="en-US" sz="1885">
                <a:solidFill>
                  <a:srgbClr val="000000"/>
                </a:solidFill>
                <a:latin typeface="Open Sauce"/>
                <a:ea typeface="Open Sauce"/>
                <a:cs typeface="Open Sauce"/>
                <a:sym typeface="Open Sauce"/>
              </a:rPr>
              <a:t>7. Improved Stakeholder Satisfaction: With effective communication and management, PMP-certified professionals improve client and stakeholder satisfaction through successful project delivery.</a:t>
            </a:r>
          </a:p>
          <a:p>
            <a:pPr algn="l">
              <a:lnSpc>
                <a:spcPts val="2639"/>
              </a:lnSpc>
            </a:pPr>
          </a:p>
          <a:p>
            <a:pPr algn="l" marL="0" indent="0" lvl="0">
              <a:lnSpc>
                <a:spcPts val="2639"/>
              </a:lnSpc>
              <a:spcBef>
                <a:spcPct val="0"/>
              </a:spcBef>
            </a:pPr>
            <a:r>
              <a:rPr lang="en-US" sz="1885">
                <a:solidFill>
                  <a:srgbClr val="000000"/>
                </a:solidFill>
                <a:latin typeface="Open Sauce"/>
                <a:ea typeface="Open Sauce"/>
                <a:cs typeface="Open Sauce"/>
                <a:sym typeface="Open Sauce"/>
              </a:rPr>
              <a:t>8. Stronger Leadership and Teamwork: PMP-certified project managers excel in team leadership and communication, creating a collaborative and motivated work environment.</a:t>
            </a:r>
          </a:p>
        </p:txBody>
      </p:sp>
      <p:sp>
        <p:nvSpPr>
          <p:cNvPr name="TextBox 7" id="7"/>
          <p:cNvSpPr txBox="true"/>
          <p:nvPr/>
        </p:nvSpPr>
        <p:spPr>
          <a:xfrm rot="0">
            <a:off x="292774" y="642599"/>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Benefits for Employers:</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EEE8F6"/>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0" y="2188001"/>
            <a:ext cx="18168085" cy="6034263"/>
          </a:xfrm>
          <a:prstGeom prst="rect">
            <a:avLst/>
          </a:prstGeom>
        </p:spPr>
        <p:txBody>
          <a:bodyPr anchor="t" rtlCol="false" tIns="0" lIns="0" bIns="0" rIns="0">
            <a:spAutoFit/>
          </a:bodyPr>
          <a:lstStyle/>
          <a:p>
            <a:pPr algn="just" rtl="true">
              <a:lnSpc>
                <a:spcPts val="2797"/>
              </a:lnSpc>
            </a:pPr>
            <a:r>
              <a:rPr lang="en-US" sz="1998">
                <a:solidFill>
                  <a:srgbClr val="000000"/>
                </a:solidFill>
                <a:latin typeface="Roboto"/>
                <a:ea typeface="Roboto"/>
                <a:cs typeface="Roboto"/>
                <a:sym typeface="Roboto"/>
              </a:rPr>
              <a:t>1</a:t>
            </a:r>
            <a:r>
              <a:rPr lang="ar-EG" sz="1998">
                <a:solidFill>
                  <a:srgbClr val="000000"/>
                </a:solidFill>
                <a:latin typeface="Roboto"/>
                <a:ea typeface="Roboto"/>
                <a:cs typeface="Roboto"/>
                <a:sym typeface="Roboto"/>
                <a:rtl val="true"/>
              </a:rPr>
              <a:t>. تحسين نتائج المشاريع: المحترفون الحاصلون على شهادة </a:t>
            </a:r>
            <a:r>
              <a:rPr lang="en-US" sz="1998">
                <a:solidFill>
                  <a:srgbClr val="000000"/>
                </a:solidFill>
                <a:latin typeface="Roboto"/>
                <a:ea typeface="Roboto"/>
                <a:cs typeface="Roboto"/>
                <a:sym typeface="Roboto"/>
              </a:rPr>
              <a:t>PMP</a:t>
            </a:r>
            <a:r>
              <a:rPr lang="ar-EG" sz="1998">
                <a:solidFill>
                  <a:srgbClr val="000000"/>
                </a:solidFill>
                <a:latin typeface="Roboto"/>
                <a:ea typeface="Roboto"/>
                <a:cs typeface="Roboto"/>
                <a:sym typeface="Roboto"/>
                <a:rtl val="true"/>
              </a:rPr>
              <a:t> يستخدمون منهجيات إدارة المشاريع المثبتة، مما يؤدي إلى تحسين التخطيط والتنفيذ وتسليم المشاريع في الوقت المحدد وضمن الميزانية.</a:t>
            </a:r>
          </a:p>
          <a:p>
            <a:pPr algn="just" rtl="true">
              <a:lnSpc>
                <a:spcPts val="2797"/>
              </a:lnSpc>
            </a:pPr>
          </a:p>
          <a:p>
            <a:pPr algn="just" rtl="true">
              <a:lnSpc>
                <a:spcPts val="2797"/>
              </a:lnSpc>
            </a:pPr>
            <a:r>
              <a:rPr lang="en-US" sz="1998">
                <a:solidFill>
                  <a:srgbClr val="000000"/>
                </a:solidFill>
                <a:latin typeface="Roboto"/>
                <a:ea typeface="Roboto"/>
                <a:cs typeface="Roboto"/>
                <a:sym typeface="Roboto"/>
              </a:rPr>
              <a:t>2</a:t>
            </a:r>
            <a:r>
              <a:rPr lang="ar-EG" sz="1998">
                <a:solidFill>
                  <a:srgbClr val="000000"/>
                </a:solidFill>
                <a:latin typeface="Roboto"/>
                <a:ea typeface="Roboto"/>
                <a:cs typeface="Roboto"/>
                <a:sym typeface="Roboto"/>
                <a:rtl val="true"/>
              </a:rPr>
              <a:t>. زيادة الكفاءة: يستفيد أصحاب العمل من زيادة الكفاءة في فرق المشاريع، حيث يتمتع المحترفون الحاصلون على شهادة </a:t>
            </a:r>
            <a:r>
              <a:rPr lang="en-US" sz="1998">
                <a:solidFill>
                  <a:srgbClr val="000000"/>
                </a:solidFill>
                <a:latin typeface="Roboto"/>
                <a:ea typeface="Roboto"/>
                <a:cs typeface="Roboto"/>
                <a:sym typeface="Roboto"/>
              </a:rPr>
              <a:t>PMP</a:t>
            </a:r>
            <a:r>
              <a:rPr lang="ar-EG" sz="1998">
                <a:solidFill>
                  <a:srgbClr val="000000"/>
                </a:solidFill>
                <a:latin typeface="Roboto"/>
                <a:ea typeface="Roboto"/>
                <a:cs typeface="Roboto"/>
                <a:sym typeface="Roboto"/>
                <a:rtl val="true"/>
              </a:rPr>
              <a:t> بمهارات في تحسين الموارد وتقليل المخاطر.</a:t>
            </a:r>
          </a:p>
          <a:p>
            <a:pPr algn="just" rtl="true">
              <a:lnSpc>
                <a:spcPts val="2797"/>
              </a:lnSpc>
            </a:pPr>
          </a:p>
          <a:p>
            <a:pPr algn="just" rtl="true">
              <a:lnSpc>
                <a:spcPts val="2797"/>
              </a:lnSpc>
            </a:pPr>
            <a:r>
              <a:rPr lang="en-US" sz="1998">
                <a:solidFill>
                  <a:srgbClr val="000000"/>
                </a:solidFill>
                <a:latin typeface="Roboto"/>
                <a:ea typeface="Roboto"/>
                <a:cs typeface="Roboto"/>
                <a:sym typeface="Roboto"/>
              </a:rPr>
              <a:t>3</a:t>
            </a:r>
            <a:r>
              <a:rPr lang="ar-EG" sz="1998">
                <a:solidFill>
                  <a:srgbClr val="000000"/>
                </a:solidFill>
                <a:latin typeface="Roboto"/>
                <a:ea typeface="Roboto"/>
                <a:cs typeface="Roboto"/>
                <a:sym typeface="Roboto"/>
                <a:rtl val="true"/>
              </a:rPr>
              <a:t>. ممارسات إدارة مشاريع موحدة: تضمن شهادة </a:t>
            </a:r>
            <a:r>
              <a:rPr lang="en-US" sz="1998">
                <a:solidFill>
                  <a:srgbClr val="000000"/>
                </a:solidFill>
                <a:latin typeface="Roboto"/>
                <a:ea typeface="Roboto"/>
                <a:cs typeface="Roboto"/>
                <a:sym typeface="Roboto"/>
              </a:rPr>
              <a:t>PMP</a:t>
            </a:r>
            <a:r>
              <a:rPr lang="ar-EG" sz="1998">
                <a:solidFill>
                  <a:srgbClr val="000000"/>
                </a:solidFill>
                <a:latin typeface="Roboto"/>
                <a:ea typeface="Roboto"/>
                <a:cs typeface="Roboto"/>
                <a:sym typeface="Roboto"/>
                <a:rtl val="true"/>
              </a:rPr>
              <a:t> أن الموظفين يستخدمون ممارسات معيارية في الصناعة، مما يعزز التناسق والجودة عبر المشاريع.</a:t>
            </a:r>
          </a:p>
          <a:p>
            <a:pPr algn="just" rtl="true">
              <a:lnSpc>
                <a:spcPts val="2797"/>
              </a:lnSpc>
            </a:pPr>
          </a:p>
          <a:p>
            <a:pPr algn="just" rtl="true">
              <a:lnSpc>
                <a:spcPts val="2797"/>
              </a:lnSpc>
            </a:pPr>
            <a:r>
              <a:rPr lang="en-US" sz="1998">
                <a:solidFill>
                  <a:srgbClr val="000000"/>
                </a:solidFill>
                <a:latin typeface="Roboto"/>
                <a:ea typeface="Roboto"/>
                <a:cs typeface="Roboto"/>
                <a:sym typeface="Roboto"/>
              </a:rPr>
              <a:t>4</a:t>
            </a:r>
            <a:r>
              <a:rPr lang="ar-EG" sz="1998">
                <a:solidFill>
                  <a:srgbClr val="000000"/>
                </a:solidFill>
                <a:latin typeface="Roboto"/>
                <a:ea typeface="Roboto"/>
                <a:cs typeface="Roboto"/>
                <a:sym typeface="Roboto"/>
                <a:rtl val="true"/>
              </a:rPr>
              <a:t>. تقليل فشل المشاريع: يمتلك مديرو المشاريع المعتمدون الأدوات والاستراتيجيات اللازمة للوقاية من التحديات ومعالجتها، مما يقلل من احتمالية فشل المشاريع.</a:t>
            </a:r>
          </a:p>
          <a:p>
            <a:pPr algn="just" rtl="true">
              <a:lnSpc>
                <a:spcPts val="2797"/>
              </a:lnSpc>
            </a:pPr>
          </a:p>
          <a:p>
            <a:pPr algn="just" rtl="true">
              <a:lnSpc>
                <a:spcPts val="2797"/>
              </a:lnSpc>
            </a:pPr>
            <a:r>
              <a:rPr lang="en-US" sz="1998">
                <a:solidFill>
                  <a:srgbClr val="000000"/>
                </a:solidFill>
                <a:latin typeface="Roboto"/>
                <a:ea typeface="Roboto"/>
                <a:cs typeface="Roboto"/>
                <a:sym typeface="Roboto"/>
              </a:rPr>
              <a:t>5</a:t>
            </a:r>
            <a:r>
              <a:rPr lang="ar-EG" sz="1998">
                <a:solidFill>
                  <a:srgbClr val="000000"/>
                </a:solidFill>
                <a:latin typeface="Roboto"/>
                <a:ea typeface="Roboto"/>
                <a:cs typeface="Roboto"/>
                <a:sym typeface="Roboto"/>
                <a:rtl val="true"/>
              </a:rPr>
              <a:t>. زيادة القدرة التنافسية: وجود فريق من المحترفين الحاصلين على شهادة </a:t>
            </a:r>
            <a:r>
              <a:rPr lang="en-US" sz="1998">
                <a:solidFill>
                  <a:srgbClr val="000000"/>
                </a:solidFill>
                <a:latin typeface="Roboto"/>
                <a:ea typeface="Roboto"/>
                <a:cs typeface="Roboto"/>
                <a:sym typeface="Roboto"/>
              </a:rPr>
              <a:t>PMP</a:t>
            </a:r>
            <a:r>
              <a:rPr lang="ar-EG" sz="1998">
                <a:solidFill>
                  <a:srgbClr val="000000"/>
                </a:solidFill>
                <a:latin typeface="Roboto"/>
                <a:ea typeface="Roboto"/>
                <a:cs typeface="Roboto"/>
                <a:sym typeface="Roboto"/>
                <a:rtl val="true"/>
              </a:rPr>
              <a:t> يعزز ميزة الشركة التنافسية في السوق، مما يظهر الخبرة والمهنية.</a:t>
            </a:r>
          </a:p>
          <a:p>
            <a:pPr algn="just" rtl="true">
              <a:lnSpc>
                <a:spcPts val="2797"/>
              </a:lnSpc>
            </a:pPr>
          </a:p>
          <a:p>
            <a:pPr algn="just" rtl="true">
              <a:lnSpc>
                <a:spcPts val="2797"/>
              </a:lnSpc>
            </a:pPr>
            <a:r>
              <a:rPr lang="en-US" sz="1998">
                <a:solidFill>
                  <a:srgbClr val="000000"/>
                </a:solidFill>
                <a:latin typeface="Roboto"/>
                <a:ea typeface="Roboto"/>
                <a:cs typeface="Roboto"/>
                <a:sym typeface="Roboto"/>
              </a:rPr>
              <a:t>6</a:t>
            </a:r>
            <a:r>
              <a:rPr lang="ar-EG" sz="1998">
                <a:solidFill>
                  <a:srgbClr val="000000"/>
                </a:solidFill>
                <a:latin typeface="Roboto"/>
                <a:ea typeface="Roboto"/>
                <a:cs typeface="Roboto"/>
                <a:sym typeface="Roboto"/>
                <a:rtl val="true"/>
              </a:rPr>
              <a:t>. توفير التكاليف: يؤدي إدارة المشاريع بفعالية إلى التحكم في التكاليف، وتقليل الفاقد، واستخدام الموارد بشكل أمثل، مما يوفر المال للشركة.</a:t>
            </a:r>
          </a:p>
          <a:p>
            <a:pPr algn="just" rtl="true">
              <a:lnSpc>
                <a:spcPts val="2797"/>
              </a:lnSpc>
            </a:pPr>
          </a:p>
          <a:p>
            <a:pPr algn="just" rtl="true">
              <a:lnSpc>
                <a:spcPts val="2797"/>
              </a:lnSpc>
            </a:pPr>
            <a:r>
              <a:rPr lang="en-US" sz="1998">
                <a:solidFill>
                  <a:srgbClr val="000000"/>
                </a:solidFill>
                <a:latin typeface="Roboto"/>
                <a:ea typeface="Roboto"/>
                <a:cs typeface="Roboto"/>
                <a:sym typeface="Roboto"/>
              </a:rPr>
              <a:t>7</a:t>
            </a:r>
            <a:r>
              <a:rPr lang="ar-EG" sz="1998">
                <a:solidFill>
                  <a:srgbClr val="000000"/>
                </a:solidFill>
                <a:latin typeface="Roboto"/>
                <a:ea typeface="Roboto"/>
                <a:cs typeface="Roboto"/>
                <a:sym typeface="Roboto"/>
                <a:rtl val="true"/>
              </a:rPr>
              <a:t>. تحسين رضا أصحاب المصلحة: من خلال التواصل الفعال والإدارة الجيدة، يعمل المحترفون الحاصلون على شهادة </a:t>
            </a:r>
            <a:r>
              <a:rPr lang="en-US" sz="1998">
                <a:solidFill>
                  <a:srgbClr val="000000"/>
                </a:solidFill>
                <a:latin typeface="Roboto"/>
                <a:ea typeface="Roboto"/>
                <a:cs typeface="Roboto"/>
                <a:sym typeface="Roboto"/>
              </a:rPr>
              <a:t>PMP</a:t>
            </a:r>
            <a:r>
              <a:rPr lang="ar-EG" sz="1998">
                <a:solidFill>
                  <a:srgbClr val="000000"/>
                </a:solidFill>
                <a:latin typeface="Roboto"/>
                <a:ea typeface="Roboto"/>
                <a:cs typeface="Roboto"/>
                <a:sym typeface="Roboto"/>
                <a:rtl val="true"/>
              </a:rPr>
              <a:t> على تحسين رضا العملاء وأصحاب المصلحة من خلال تسليم المشاريع بنجاح.</a:t>
            </a:r>
          </a:p>
          <a:p>
            <a:pPr algn="just" rtl="true">
              <a:lnSpc>
                <a:spcPts val="2797"/>
              </a:lnSpc>
            </a:pPr>
          </a:p>
          <a:p>
            <a:pPr algn="just" rtl="true" marL="0" indent="0" lvl="0">
              <a:lnSpc>
                <a:spcPts val="2797"/>
              </a:lnSpc>
              <a:spcBef>
                <a:spcPct val="0"/>
              </a:spcBef>
            </a:pPr>
            <a:r>
              <a:rPr lang="en-US" sz="1998">
                <a:solidFill>
                  <a:srgbClr val="000000"/>
                </a:solidFill>
                <a:latin typeface="Roboto"/>
                <a:ea typeface="Roboto"/>
                <a:cs typeface="Roboto"/>
                <a:sym typeface="Roboto"/>
              </a:rPr>
              <a:t>8</a:t>
            </a:r>
            <a:r>
              <a:rPr lang="ar-EG" sz="1998">
                <a:solidFill>
                  <a:srgbClr val="000000"/>
                </a:solidFill>
                <a:latin typeface="Roboto"/>
                <a:ea typeface="Roboto"/>
                <a:cs typeface="Roboto"/>
                <a:sym typeface="Roboto"/>
                <a:rtl val="true"/>
              </a:rPr>
              <a:t>. تحسين القيادة والعمل الجماعي: يبرع مديرو المشاريع الحاصلون على شهادة </a:t>
            </a:r>
            <a:r>
              <a:rPr lang="en-US" sz="1998">
                <a:solidFill>
                  <a:srgbClr val="000000"/>
                </a:solidFill>
                <a:latin typeface="Roboto"/>
                <a:ea typeface="Roboto"/>
                <a:cs typeface="Roboto"/>
                <a:sym typeface="Roboto"/>
              </a:rPr>
              <a:t>PMP</a:t>
            </a:r>
            <a:r>
              <a:rPr lang="ar-EG" sz="1998">
                <a:solidFill>
                  <a:srgbClr val="000000"/>
                </a:solidFill>
                <a:latin typeface="Roboto"/>
                <a:ea typeface="Roboto"/>
                <a:cs typeface="Roboto"/>
                <a:sym typeface="Roboto"/>
                <a:rtl val="true"/>
              </a:rPr>
              <a:t> في القيادة والتواصل مع الفريق، مما يخلق بيئة عمل تعاونية ومحفزة.</a:t>
            </a:r>
          </a:p>
        </p:txBody>
      </p:sp>
      <p:sp>
        <p:nvSpPr>
          <p:cNvPr name="TextBox 7" id="7"/>
          <p:cNvSpPr txBox="true"/>
          <p:nvPr/>
        </p:nvSpPr>
        <p:spPr>
          <a:xfrm rot="0">
            <a:off x="7131989" y="1475436"/>
            <a:ext cx="11036096" cy="531851"/>
          </a:xfrm>
          <a:prstGeom prst="rect">
            <a:avLst/>
          </a:prstGeom>
        </p:spPr>
        <p:txBody>
          <a:bodyPr anchor="t" rtlCol="false" tIns="0" lIns="0" bIns="0" rIns="0">
            <a:spAutoFit/>
          </a:bodyPr>
          <a:lstStyle/>
          <a:p>
            <a:pPr algn="r" rtl="true" marL="0" indent="0" lvl="0">
              <a:lnSpc>
                <a:spcPts val="4038"/>
              </a:lnSpc>
              <a:spcBef>
                <a:spcPct val="0"/>
              </a:spcBef>
            </a:pPr>
            <a:r>
              <a:rPr lang="ar-EG" sz="3542" spc="-255">
                <a:solidFill>
                  <a:srgbClr val="000000"/>
                </a:solidFill>
                <a:latin typeface="Roboto"/>
                <a:ea typeface="Roboto"/>
                <a:cs typeface="Roboto"/>
                <a:sym typeface="Roboto"/>
                <a:rtl val="true"/>
              </a:rPr>
              <a:t> مزايا لصاحب العمل :</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EEE8F6"/>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212927" y="2663382"/>
            <a:ext cx="17387591" cy="6439721"/>
          </a:xfrm>
          <a:prstGeom prst="rect">
            <a:avLst/>
          </a:prstGeom>
        </p:spPr>
        <p:txBody>
          <a:bodyPr anchor="t" rtlCol="false" tIns="0" lIns="0" bIns="0" rIns="0">
            <a:spAutoFit/>
          </a:bodyPr>
          <a:lstStyle/>
          <a:p>
            <a:pPr algn="l">
              <a:lnSpc>
                <a:spcPts val="2405"/>
              </a:lnSpc>
            </a:pPr>
            <a:r>
              <a:rPr lang="en-US" sz="1717">
                <a:solidFill>
                  <a:srgbClr val="000000"/>
                </a:solidFill>
                <a:latin typeface="Open Sauce"/>
                <a:ea typeface="Open Sauce"/>
                <a:cs typeface="Open Sauce"/>
                <a:sym typeface="Open Sauce"/>
              </a:rPr>
              <a:t>1. Career Advancement: PMP certification opens up new career opportunities by showcasing your project management expertise, making you more competitive in the job market.</a:t>
            </a:r>
          </a:p>
          <a:p>
            <a:pPr algn="l">
              <a:lnSpc>
                <a:spcPts val="2405"/>
              </a:lnSpc>
            </a:pPr>
          </a:p>
          <a:p>
            <a:pPr algn="l">
              <a:lnSpc>
                <a:spcPts val="2405"/>
              </a:lnSpc>
            </a:pPr>
            <a:r>
              <a:rPr lang="en-US" sz="1717">
                <a:solidFill>
                  <a:srgbClr val="000000"/>
                </a:solidFill>
                <a:latin typeface="Open Sauce"/>
                <a:ea typeface="Open Sauce"/>
                <a:cs typeface="Open Sauce"/>
                <a:sym typeface="Open Sauce"/>
              </a:rPr>
              <a:t>2. Increased Earning Potential: PMP-certified professionals often earn higher salaries compared to non-certified peers due to their specialized skills.</a:t>
            </a:r>
          </a:p>
          <a:p>
            <a:pPr algn="l">
              <a:lnSpc>
                <a:spcPts val="2405"/>
              </a:lnSpc>
            </a:pPr>
          </a:p>
          <a:p>
            <a:pPr algn="l">
              <a:lnSpc>
                <a:spcPts val="2405"/>
              </a:lnSpc>
            </a:pPr>
            <a:r>
              <a:rPr lang="en-US" sz="1717">
                <a:solidFill>
                  <a:srgbClr val="000000"/>
                </a:solidFill>
                <a:latin typeface="Open Sauce"/>
                <a:ea typeface="Open Sauce"/>
                <a:cs typeface="Open Sauce"/>
                <a:sym typeface="Open Sauce"/>
              </a:rPr>
              <a:t>3. Global Recognition: PMP is recognized globally, giving trainees access to job opportunities and career growth on an international scale.</a:t>
            </a:r>
          </a:p>
          <a:p>
            <a:pPr algn="l">
              <a:lnSpc>
                <a:spcPts val="2405"/>
              </a:lnSpc>
            </a:pPr>
          </a:p>
          <a:p>
            <a:pPr algn="l">
              <a:lnSpc>
                <a:spcPts val="2405"/>
              </a:lnSpc>
            </a:pPr>
            <a:r>
              <a:rPr lang="en-US" sz="1717">
                <a:solidFill>
                  <a:srgbClr val="000000"/>
                </a:solidFill>
                <a:latin typeface="Open Sauce"/>
                <a:ea typeface="Open Sauce"/>
                <a:cs typeface="Open Sauce"/>
                <a:sym typeface="Open Sauce"/>
              </a:rPr>
              <a:t>4. Enhanced Project Management Skills: Trainees gain valuable skills in project planning, execution, monitoring, and closure, which are applicable across various industries.</a:t>
            </a:r>
          </a:p>
          <a:p>
            <a:pPr algn="l">
              <a:lnSpc>
                <a:spcPts val="2405"/>
              </a:lnSpc>
            </a:pPr>
          </a:p>
          <a:p>
            <a:pPr algn="l">
              <a:lnSpc>
                <a:spcPts val="2405"/>
              </a:lnSpc>
            </a:pPr>
            <a:r>
              <a:rPr lang="en-US" sz="1717">
                <a:solidFill>
                  <a:srgbClr val="000000"/>
                </a:solidFill>
                <a:latin typeface="Open Sauce"/>
                <a:ea typeface="Open Sauce"/>
                <a:cs typeface="Open Sauce"/>
                <a:sym typeface="Open Sauce"/>
              </a:rPr>
              <a:t>5. Networking Opportunities: As a PMP-certified professional, you become part of a global network of project managers, providing opportunities for knowledge exchange and career development.</a:t>
            </a:r>
          </a:p>
          <a:p>
            <a:pPr algn="l">
              <a:lnSpc>
                <a:spcPts val="2405"/>
              </a:lnSpc>
            </a:pPr>
          </a:p>
          <a:p>
            <a:pPr algn="l">
              <a:lnSpc>
                <a:spcPts val="2405"/>
              </a:lnSpc>
            </a:pPr>
            <a:r>
              <a:rPr lang="en-US" sz="1717">
                <a:solidFill>
                  <a:srgbClr val="000000"/>
                </a:solidFill>
                <a:latin typeface="Open Sauce"/>
                <a:ea typeface="Open Sauce"/>
                <a:cs typeface="Open Sauce"/>
                <a:sym typeface="Open Sauce"/>
              </a:rPr>
              <a:t>6. Increased Job Stability: PMP certification helps ensure job security, as companies value certified professionals for their ability to successfully manage projects and drive business success.</a:t>
            </a:r>
          </a:p>
          <a:p>
            <a:pPr algn="l">
              <a:lnSpc>
                <a:spcPts val="2405"/>
              </a:lnSpc>
            </a:pPr>
          </a:p>
          <a:p>
            <a:pPr algn="l">
              <a:lnSpc>
                <a:spcPts val="2405"/>
              </a:lnSpc>
            </a:pPr>
            <a:r>
              <a:rPr lang="en-US" sz="1717">
                <a:solidFill>
                  <a:srgbClr val="000000"/>
                </a:solidFill>
                <a:latin typeface="Open Sauce"/>
                <a:ea typeface="Open Sauce"/>
                <a:cs typeface="Open Sauce"/>
                <a:sym typeface="Open Sauce"/>
              </a:rPr>
              <a:t>7. Better Job Performance: With the tools, techniques, and knowledge gained during PMP training, trainees can perform their job more efficiently and with higher quality results.</a:t>
            </a:r>
          </a:p>
          <a:p>
            <a:pPr algn="l">
              <a:lnSpc>
                <a:spcPts val="2405"/>
              </a:lnSpc>
            </a:pPr>
          </a:p>
          <a:p>
            <a:pPr algn="l" marL="0" indent="0" lvl="0">
              <a:lnSpc>
                <a:spcPts val="2685"/>
              </a:lnSpc>
              <a:spcBef>
                <a:spcPct val="0"/>
              </a:spcBef>
            </a:pPr>
            <a:r>
              <a:rPr lang="en-US" sz="1917">
                <a:solidFill>
                  <a:srgbClr val="000000"/>
                </a:solidFill>
                <a:latin typeface="Open Sauce"/>
                <a:ea typeface="Open Sauce"/>
                <a:cs typeface="Open Sauce"/>
                <a:sym typeface="Open Sauce"/>
              </a:rPr>
              <a:t>8. Personal Satisfaction and Confidence: Achieving PMP certification boosts personal satisfaction, enhances confidence, and demonstrates your commitment to continuous professional growth.</a:t>
            </a:r>
          </a:p>
        </p:txBody>
      </p:sp>
      <p:sp>
        <p:nvSpPr>
          <p:cNvPr name="TextBox 7" id="7"/>
          <p:cNvSpPr txBox="true"/>
          <p:nvPr/>
        </p:nvSpPr>
        <p:spPr>
          <a:xfrm rot="0">
            <a:off x="212927" y="2059152"/>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Benefits for Trainees:</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EEE8F6"/>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487504" y="3063511"/>
            <a:ext cx="17507577" cy="5132157"/>
          </a:xfrm>
          <a:prstGeom prst="rect">
            <a:avLst/>
          </a:prstGeom>
        </p:spPr>
        <p:txBody>
          <a:bodyPr anchor="t" rtlCol="false" tIns="0" lIns="0" bIns="0" rIns="0">
            <a:spAutoFit/>
          </a:bodyPr>
          <a:lstStyle/>
          <a:p>
            <a:pPr algn="just" rtl="true">
              <a:lnSpc>
                <a:spcPts val="2696"/>
              </a:lnSpc>
            </a:pPr>
            <a:r>
              <a:rPr lang="en-US" sz="1925">
                <a:solidFill>
                  <a:srgbClr val="000000"/>
                </a:solidFill>
                <a:latin typeface="Roboto"/>
                <a:ea typeface="Roboto"/>
                <a:cs typeface="Roboto"/>
                <a:sym typeface="Roboto"/>
              </a:rPr>
              <a:t>1</a:t>
            </a:r>
            <a:r>
              <a:rPr lang="ar-EG" sz="1925">
                <a:solidFill>
                  <a:srgbClr val="000000"/>
                </a:solidFill>
                <a:latin typeface="Roboto"/>
                <a:ea typeface="Roboto"/>
                <a:cs typeface="Roboto"/>
                <a:sym typeface="Roboto"/>
                <a:rtl val="true"/>
              </a:rPr>
              <a:t>. التقدم المهني: تفتح شهادة </a:t>
            </a:r>
            <a:r>
              <a:rPr lang="en-US" sz="1925">
                <a:solidFill>
                  <a:srgbClr val="000000"/>
                </a:solidFill>
                <a:latin typeface="Roboto"/>
                <a:ea typeface="Roboto"/>
                <a:cs typeface="Roboto"/>
                <a:sym typeface="Roboto"/>
              </a:rPr>
              <a:t>PMP</a:t>
            </a:r>
            <a:r>
              <a:rPr lang="ar-EG" sz="1925">
                <a:solidFill>
                  <a:srgbClr val="000000"/>
                </a:solidFill>
                <a:latin typeface="Roboto"/>
                <a:ea typeface="Roboto"/>
                <a:cs typeface="Roboto"/>
                <a:sym typeface="Roboto"/>
                <a:rtl val="true"/>
              </a:rPr>
              <a:t> فرصًا جديدة في الحياة المهنية من خلال إظهار خبرتك في إدارة المشاريع، مما يجعلك أكثر تنافسية في سوق العمل.</a:t>
            </a: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2</a:t>
            </a:r>
            <a:r>
              <a:rPr lang="ar-EG" sz="1925">
                <a:solidFill>
                  <a:srgbClr val="000000"/>
                </a:solidFill>
                <a:latin typeface="Roboto"/>
                <a:ea typeface="Roboto"/>
                <a:cs typeface="Roboto"/>
                <a:sym typeface="Roboto"/>
                <a:rtl val="true"/>
              </a:rPr>
              <a:t>. زيادة القدرة على الكسب: المحترفون الحاصلون على شهادة </a:t>
            </a:r>
            <a:r>
              <a:rPr lang="en-US" sz="1925">
                <a:solidFill>
                  <a:srgbClr val="000000"/>
                </a:solidFill>
                <a:latin typeface="Roboto"/>
                <a:ea typeface="Roboto"/>
                <a:cs typeface="Roboto"/>
                <a:sym typeface="Roboto"/>
              </a:rPr>
              <a:t>PMP</a:t>
            </a:r>
            <a:r>
              <a:rPr lang="ar-EG" sz="1925">
                <a:solidFill>
                  <a:srgbClr val="000000"/>
                </a:solidFill>
                <a:latin typeface="Roboto"/>
                <a:ea typeface="Roboto"/>
                <a:cs typeface="Roboto"/>
                <a:sym typeface="Roboto"/>
                <a:rtl val="true"/>
              </a:rPr>
              <a:t> يحصلون عادة على رواتب أعلى مقارنة بنظرائهم غير المعتمدين بفضل مهاراتهم المتخصصة.</a:t>
            </a: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3</a:t>
            </a:r>
            <a:r>
              <a:rPr lang="ar-EG" sz="1925">
                <a:solidFill>
                  <a:srgbClr val="000000"/>
                </a:solidFill>
                <a:latin typeface="Roboto"/>
                <a:ea typeface="Roboto"/>
                <a:cs typeface="Roboto"/>
                <a:sym typeface="Roboto"/>
                <a:rtl val="true"/>
              </a:rPr>
              <a:t>. الاعتراف العالمي: شهادة </a:t>
            </a:r>
            <a:r>
              <a:rPr lang="en-US" sz="1925">
                <a:solidFill>
                  <a:srgbClr val="000000"/>
                </a:solidFill>
                <a:latin typeface="Roboto"/>
                <a:ea typeface="Roboto"/>
                <a:cs typeface="Roboto"/>
                <a:sym typeface="Roboto"/>
              </a:rPr>
              <a:t>PMP</a:t>
            </a:r>
            <a:r>
              <a:rPr lang="ar-EG" sz="1925">
                <a:solidFill>
                  <a:srgbClr val="000000"/>
                </a:solidFill>
                <a:latin typeface="Roboto"/>
                <a:ea typeface="Roboto"/>
                <a:cs typeface="Roboto"/>
                <a:sym typeface="Roboto"/>
                <a:rtl val="true"/>
              </a:rPr>
              <a:t> معترف بها عالميًا، مما يمنح المتدربين فرص عمل ونمو مهني على المستوى الدولي.</a:t>
            </a: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4</a:t>
            </a:r>
            <a:r>
              <a:rPr lang="ar-EG" sz="1925">
                <a:solidFill>
                  <a:srgbClr val="000000"/>
                </a:solidFill>
                <a:latin typeface="Roboto"/>
                <a:ea typeface="Roboto"/>
                <a:cs typeface="Roboto"/>
                <a:sym typeface="Roboto"/>
                <a:rtl val="true"/>
              </a:rPr>
              <a:t>. تعزيز مهارات إدارة المشاريع: يكتسب المتدربون مهارات قيمة في تخطيط وتنفيذ ومراقبة وإغلاق المشاريع، وهي مهارات قابلة للتطبيق في مختلف الصناعات.</a:t>
            </a: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5</a:t>
            </a:r>
            <a:r>
              <a:rPr lang="ar-EG" sz="1925">
                <a:solidFill>
                  <a:srgbClr val="000000"/>
                </a:solidFill>
                <a:latin typeface="Roboto"/>
                <a:ea typeface="Roboto"/>
                <a:cs typeface="Roboto"/>
                <a:sym typeface="Roboto"/>
                <a:rtl val="true"/>
              </a:rPr>
              <a:t>. فرص التواصل: كحامل لشهادة </a:t>
            </a:r>
            <a:r>
              <a:rPr lang="en-US" sz="1925">
                <a:solidFill>
                  <a:srgbClr val="000000"/>
                </a:solidFill>
                <a:latin typeface="Roboto"/>
                <a:ea typeface="Roboto"/>
                <a:cs typeface="Roboto"/>
                <a:sym typeface="Roboto"/>
              </a:rPr>
              <a:t>PMP</a:t>
            </a:r>
            <a:r>
              <a:rPr lang="ar-EG" sz="1925">
                <a:solidFill>
                  <a:srgbClr val="000000"/>
                </a:solidFill>
                <a:latin typeface="Roboto"/>
                <a:ea typeface="Roboto"/>
                <a:cs typeface="Roboto"/>
                <a:sym typeface="Roboto"/>
                <a:rtl val="true"/>
              </a:rPr>
              <a:t>، تصبح جزءًا من شبكة عالمية من مديري المشاريع، مما يتيح لك فرص تبادل المعرفة وتطوير حياتك المهنية.</a:t>
            </a: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6</a:t>
            </a:r>
            <a:r>
              <a:rPr lang="ar-EG" sz="1925">
                <a:solidFill>
                  <a:srgbClr val="000000"/>
                </a:solidFill>
                <a:latin typeface="Roboto"/>
                <a:ea typeface="Roboto"/>
                <a:cs typeface="Roboto"/>
                <a:sym typeface="Roboto"/>
                <a:rtl val="true"/>
              </a:rPr>
              <a:t>. زيادة استقرار الوظيفة: تساعد شهادة </a:t>
            </a:r>
            <a:r>
              <a:rPr lang="en-US" sz="1925">
                <a:solidFill>
                  <a:srgbClr val="000000"/>
                </a:solidFill>
                <a:latin typeface="Roboto"/>
                <a:ea typeface="Roboto"/>
                <a:cs typeface="Roboto"/>
                <a:sym typeface="Roboto"/>
              </a:rPr>
              <a:t>PMP</a:t>
            </a:r>
            <a:r>
              <a:rPr lang="ar-EG" sz="1925">
                <a:solidFill>
                  <a:srgbClr val="000000"/>
                </a:solidFill>
                <a:latin typeface="Roboto"/>
                <a:ea typeface="Roboto"/>
                <a:cs typeface="Roboto"/>
                <a:sym typeface="Roboto"/>
                <a:rtl val="true"/>
              </a:rPr>
              <a:t> في ضمان استقرار الوظيفة، حيث تقدر الشركات المحترفين المعتمدين لقدرتهم على إدارة المشاريع بنجاح وتحقيق النجاح المؤسسي.</a:t>
            </a: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7</a:t>
            </a:r>
            <a:r>
              <a:rPr lang="ar-EG" sz="1925">
                <a:solidFill>
                  <a:srgbClr val="000000"/>
                </a:solidFill>
                <a:latin typeface="Roboto"/>
                <a:ea typeface="Roboto"/>
                <a:cs typeface="Roboto"/>
                <a:sym typeface="Roboto"/>
                <a:rtl val="true"/>
              </a:rPr>
              <a:t>. تحسين أداء العمل: باستخدام الأدوات والتقنيات والمعرفة المكتسبة أثناء تدريب </a:t>
            </a:r>
            <a:r>
              <a:rPr lang="en-US" sz="1925">
                <a:solidFill>
                  <a:srgbClr val="000000"/>
                </a:solidFill>
                <a:latin typeface="Roboto"/>
                <a:ea typeface="Roboto"/>
                <a:cs typeface="Roboto"/>
                <a:sym typeface="Roboto"/>
              </a:rPr>
              <a:t>PMP</a:t>
            </a:r>
            <a:r>
              <a:rPr lang="ar-EG" sz="1925">
                <a:solidFill>
                  <a:srgbClr val="000000"/>
                </a:solidFill>
                <a:latin typeface="Roboto"/>
                <a:ea typeface="Roboto"/>
                <a:cs typeface="Roboto"/>
                <a:sym typeface="Roboto"/>
                <a:rtl val="true"/>
              </a:rPr>
              <a:t>، يمكن للمتدربين أداء مهامهم بكفاءة أكبر وتحقيق نتائج ذات جودة أعلى.</a:t>
            </a:r>
          </a:p>
          <a:p>
            <a:pPr algn="just" rtl="true">
              <a:lnSpc>
                <a:spcPts val="2696"/>
              </a:lnSpc>
            </a:pPr>
          </a:p>
          <a:p>
            <a:pPr algn="just" rtl="true" marL="0" indent="0" lvl="0">
              <a:lnSpc>
                <a:spcPts val="2696"/>
              </a:lnSpc>
              <a:spcBef>
                <a:spcPct val="0"/>
              </a:spcBef>
            </a:pPr>
            <a:r>
              <a:rPr lang="en-US" sz="1925">
                <a:solidFill>
                  <a:srgbClr val="000000"/>
                </a:solidFill>
                <a:latin typeface="Roboto"/>
                <a:ea typeface="Roboto"/>
                <a:cs typeface="Roboto"/>
                <a:sym typeface="Roboto"/>
              </a:rPr>
              <a:t>8</a:t>
            </a:r>
            <a:r>
              <a:rPr lang="ar-EG" sz="1925">
                <a:solidFill>
                  <a:srgbClr val="000000"/>
                </a:solidFill>
                <a:latin typeface="Roboto"/>
                <a:ea typeface="Roboto"/>
                <a:cs typeface="Roboto"/>
                <a:sym typeface="Roboto"/>
                <a:rtl val="true"/>
              </a:rPr>
              <a:t>. الرضا الشخصي والثقة: تعزز شهادة </a:t>
            </a:r>
            <a:r>
              <a:rPr lang="en-US" sz="1925">
                <a:solidFill>
                  <a:srgbClr val="000000"/>
                </a:solidFill>
                <a:latin typeface="Roboto"/>
                <a:ea typeface="Roboto"/>
                <a:cs typeface="Roboto"/>
                <a:sym typeface="Roboto"/>
              </a:rPr>
              <a:t>PMP</a:t>
            </a:r>
            <a:r>
              <a:rPr lang="ar-EG" sz="1925">
                <a:solidFill>
                  <a:srgbClr val="000000"/>
                </a:solidFill>
                <a:latin typeface="Roboto"/>
                <a:ea typeface="Roboto"/>
                <a:cs typeface="Roboto"/>
                <a:sym typeface="Roboto"/>
                <a:rtl val="true"/>
              </a:rPr>
              <a:t> الرضا الشخصي، وتزيد من الثقة بالنفس، وتثبت التزامك بالنمو المهني المستمر.</a:t>
            </a:r>
          </a:p>
        </p:txBody>
      </p:sp>
      <p:sp>
        <p:nvSpPr>
          <p:cNvPr name="TextBox 7" id="7"/>
          <p:cNvSpPr txBox="true"/>
          <p:nvPr/>
        </p:nvSpPr>
        <p:spPr>
          <a:xfrm rot="0">
            <a:off x="6958986" y="2312429"/>
            <a:ext cx="11036096" cy="531851"/>
          </a:xfrm>
          <a:prstGeom prst="rect">
            <a:avLst/>
          </a:prstGeom>
        </p:spPr>
        <p:txBody>
          <a:bodyPr anchor="t" rtlCol="false" tIns="0" lIns="0" bIns="0" rIns="0">
            <a:spAutoFit/>
          </a:bodyPr>
          <a:lstStyle/>
          <a:p>
            <a:pPr algn="r" rtl="true" marL="0" indent="0" lvl="0">
              <a:lnSpc>
                <a:spcPts val="4038"/>
              </a:lnSpc>
              <a:spcBef>
                <a:spcPct val="0"/>
              </a:spcBef>
            </a:pPr>
            <a:r>
              <a:rPr lang="ar-EG" sz="3542" spc="-255">
                <a:solidFill>
                  <a:srgbClr val="000000"/>
                </a:solidFill>
                <a:latin typeface="Roboto"/>
                <a:ea typeface="Roboto"/>
                <a:cs typeface="Roboto"/>
                <a:sym typeface="Roboto"/>
                <a:rtl val="true"/>
              </a:rPr>
              <a:t>مزايا للمتدرب :</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EEE8F6"/>
        </a:solidFill>
      </p:bgPr>
    </p:bg>
    <p:spTree>
      <p:nvGrpSpPr>
        <p:cNvPr id="1" name=""/>
        <p:cNvGrpSpPr/>
        <p:nvPr/>
      </p:nvGrpSpPr>
      <p:grpSpPr>
        <a:xfrm>
          <a:off x="0" y="0"/>
          <a:ext cx="0" cy="0"/>
          <a:chOff x="0" y="0"/>
          <a:chExt cx="0" cy="0"/>
        </a:xfrm>
      </p:grpSpPr>
      <p:grpSp>
        <p:nvGrpSpPr>
          <p:cNvPr name="Group 2" id="2"/>
          <p:cNvGrpSpPr/>
          <p:nvPr/>
        </p:nvGrpSpPr>
        <p:grpSpPr>
          <a:xfrm rot="0">
            <a:off x="12430424" y="-637807"/>
            <a:ext cx="6511905" cy="6511905"/>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8736146" y="9500291"/>
            <a:ext cx="710082" cy="710082"/>
          </a:xfrm>
          <a:custGeom>
            <a:avLst/>
            <a:gdLst/>
            <a:ahLst/>
            <a:cxnLst/>
            <a:rect r="r" b="b" t="t" l="l"/>
            <a:pathLst>
              <a:path h="710082" w="710082">
                <a:moveTo>
                  <a:pt x="0" y="0"/>
                </a:moveTo>
                <a:lnTo>
                  <a:pt x="710083" y="0"/>
                </a:lnTo>
                <a:lnTo>
                  <a:pt x="710083" y="710083"/>
                </a:lnTo>
                <a:lnTo>
                  <a:pt x="0" y="7100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6" id="6"/>
          <p:cNvGrpSpPr/>
          <p:nvPr/>
        </p:nvGrpSpPr>
        <p:grpSpPr>
          <a:xfrm rot="0">
            <a:off x="923075" y="1604678"/>
            <a:ext cx="16336225" cy="7792299"/>
            <a:chOff x="0" y="0"/>
            <a:chExt cx="4302545" cy="2052293"/>
          </a:xfrm>
        </p:grpSpPr>
        <p:sp>
          <p:nvSpPr>
            <p:cNvPr name="Freeform 7" id="7"/>
            <p:cNvSpPr/>
            <p:nvPr/>
          </p:nvSpPr>
          <p:spPr>
            <a:xfrm flipH="false" flipV="false" rot="0">
              <a:off x="0" y="0"/>
              <a:ext cx="4302545" cy="2052293"/>
            </a:xfrm>
            <a:custGeom>
              <a:avLst/>
              <a:gdLst/>
              <a:ahLst/>
              <a:cxnLst/>
              <a:rect r="r" b="b" t="t" l="l"/>
              <a:pathLst>
                <a:path h="2052293" w="4302545">
                  <a:moveTo>
                    <a:pt x="12796" y="0"/>
                  </a:moveTo>
                  <a:lnTo>
                    <a:pt x="4289749" y="0"/>
                  </a:lnTo>
                  <a:cubicBezTo>
                    <a:pt x="4293143" y="0"/>
                    <a:pt x="4296397" y="1348"/>
                    <a:pt x="4298797" y="3748"/>
                  </a:cubicBezTo>
                  <a:cubicBezTo>
                    <a:pt x="4301197" y="6147"/>
                    <a:pt x="4302545" y="9402"/>
                    <a:pt x="4302545" y="12796"/>
                  </a:cubicBezTo>
                  <a:lnTo>
                    <a:pt x="4302545" y="2039497"/>
                  </a:lnTo>
                  <a:cubicBezTo>
                    <a:pt x="4302545" y="2042891"/>
                    <a:pt x="4301197" y="2046145"/>
                    <a:pt x="4298797" y="2048545"/>
                  </a:cubicBezTo>
                  <a:cubicBezTo>
                    <a:pt x="4296397" y="2050944"/>
                    <a:pt x="4293143" y="2052293"/>
                    <a:pt x="4289749" y="2052293"/>
                  </a:cubicBezTo>
                  <a:lnTo>
                    <a:pt x="12796" y="2052293"/>
                  </a:lnTo>
                  <a:cubicBezTo>
                    <a:pt x="5729" y="2052293"/>
                    <a:pt x="0" y="2046564"/>
                    <a:pt x="0" y="2039497"/>
                  </a:cubicBezTo>
                  <a:lnTo>
                    <a:pt x="0" y="12796"/>
                  </a:lnTo>
                  <a:cubicBezTo>
                    <a:pt x="0" y="5729"/>
                    <a:pt x="5729" y="0"/>
                    <a:pt x="12796" y="0"/>
                  </a:cubicBezTo>
                  <a:close/>
                </a:path>
              </a:pathLst>
            </a:custGeom>
            <a:solidFill>
              <a:srgbClr val="FFFFFF"/>
            </a:solidFill>
          </p:spPr>
        </p:sp>
        <p:sp>
          <p:nvSpPr>
            <p:cNvPr name="TextBox 8" id="8"/>
            <p:cNvSpPr txBox="true"/>
            <p:nvPr/>
          </p:nvSpPr>
          <p:spPr>
            <a:xfrm>
              <a:off x="0" y="-38100"/>
              <a:ext cx="4302545" cy="2090393"/>
            </a:xfrm>
            <a:prstGeom prst="rect">
              <a:avLst/>
            </a:prstGeom>
          </p:spPr>
          <p:txBody>
            <a:bodyPr anchor="ctr" rtlCol="false" tIns="50800" lIns="50800" bIns="50800" rIns="50800"/>
            <a:lstStyle/>
            <a:p>
              <a:pPr algn="ctr">
                <a:lnSpc>
                  <a:spcPts val="2239"/>
                </a:lnSpc>
              </a:pPr>
            </a:p>
          </p:txBody>
        </p:sp>
      </p:grpSp>
      <p:sp>
        <p:nvSpPr>
          <p:cNvPr name="TextBox 9" id="9"/>
          <p:cNvSpPr txBox="true"/>
          <p:nvPr/>
        </p:nvSpPr>
        <p:spPr>
          <a:xfrm rot="0">
            <a:off x="923075" y="630716"/>
            <a:ext cx="5478032" cy="813261"/>
          </a:xfrm>
          <a:prstGeom prst="rect">
            <a:avLst/>
          </a:prstGeom>
        </p:spPr>
        <p:txBody>
          <a:bodyPr anchor="t" rtlCol="false" tIns="0" lIns="0" bIns="0" rIns="0">
            <a:spAutoFit/>
          </a:bodyPr>
          <a:lstStyle/>
          <a:p>
            <a:pPr algn="l" marL="0" indent="0" lvl="0">
              <a:lnSpc>
                <a:spcPts val="6243"/>
              </a:lnSpc>
              <a:spcBef>
                <a:spcPct val="0"/>
              </a:spcBef>
            </a:pPr>
            <a:r>
              <a:rPr lang="en-US" sz="5477" spc="-394">
                <a:solidFill>
                  <a:srgbClr val="000000"/>
                </a:solidFill>
                <a:latin typeface="Open Sauce"/>
                <a:ea typeface="Open Sauce"/>
                <a:cs typeface="Open Sauce"/>
                <a:sym typeface="Open Sauce"/>
              </a:rPr>
              <a:t>Program Topics</a:t>
            </a:r>
          </a:p>
        </p:txBody>
      </p:sp>
      <p:sp>
        <p:nvSpPr>
          <p:cNvPr name="Freeform 10" id="10"/>
          <p:cNvSpPr/>
          <p:nvPr/>
        </p:nvSpPr>
        <p:spPr>
          <a:xfrm flipH="false" flipV="false" rot="0">
            <a:off x="1643123" y="9396977"/>
            <a:ext cx="665507" cy="813397"/>
          </a:xfrm>
          <a:custGeom>
            <a:avLst/>
            <a:gdLst/>
            <a:ahLst/>
            <a:cxnLst/>
            <a:rect r="r" b="b" t="t" l="l"/>
            <a:pathLst>
              <a:path h="813397" w="665507">
                <a:moveTo>
                  <a:pt x="0" y="0"/>
                </a:moveTo>
                <a:lnTo>
                  <a:pt x="665507" y="0"/>
                </a:lnTo>
                <a:lnTo>
                  <a:pt x="665507" y="813397"/>
                </a:lnTo>
                <a:lnTo>
                  <a:pt x="0" y="81339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1" id="11"/>
          <p:cNvSpPr/>
          <p:nvPr/>
        </p:nvSpPr>
        <p:spPr>
          <a:xfrm flipH="false" flipV="false" rot="0">
            <a:off x="15686377" y="9347039"/>
            <a:ext cx="863335" cy="863335"/>
          </a:xfrm>
          <a:custGeom>
            <a:avLst/>
            <a:gdLst/>
            <a:ahLst/>
            <a:cxnLst/>
            <a:rect r="r" b="b" t="t" l="l"/>
            <a:pathLst>
              <a:path h="863335" w="863335">
                <a:moveTo>
                  <a:pt x="0" y="0"/>
                </a:moveTo>
                <a:lnTo>
                  <a:pt x="863335" y="0"/>
                </a:lnTo>
                <a:lnTo>
                  <a:pt x="863335" y="863335"/>
                </a:lnTo>
                <a:lnTo>
                  <a:pt x="0" y="863335"/>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2" id="12"/>
          <p:cNvSpPr txBox="true"/>
          <p:nvPr/>
        </p:nvSpPr>
        <p:spPr>
          <a:xfrm rot="0">
            <a:off x="1075351" y="1670442"/>
            <a:ext cx="16031674" cy="7657744"/>
          </a:xfrm>
          <a:prstGeom prst="rect">
            <a:avLst/>
          </a:prstGeom>
        </p:spPr>
        <p:txBody>
          <a:bodyPr anchor="t" rtlCol="false" tIns="0" lIns="0" bIns="0" rIns="0">
            <a:spAutoFit/>
          </a:bodyPr>
          <a:lstStyle/>
          <a:p>
            <a:pPr algn="just">
              <a:lnSpc>
                <a:spcPts val="2644"/>
              </a:lnSpc>
            </a:pPr>
            <a:r>
              <a:rPr lang="en-US" sz="1889" b="true">
                <a:solidFill>
                  <a:srgbClr val="000000"/>
                </a:solidFill>
                <a:latin typeface="Canva Sans Bold"/>
                <a:ea typeface="Canva Sans Bold"/>
                <a:cs typeface="Canva Sans Bold"/>
                <a:sym typeface="Canva Sans Bold"/>
              </a:rPr>
              <a:t>1. Project Management Framework</a:t>
            </a:r>
          </a:p>
          <a:p>
            <a:pPr algn="just">
              <a:lnSpc>
                <a:spcPts val="2644"/>
              </a:lnSpc>
            </a:pPr>
            <a:r>
              <a:rPr lang="en-US" sz="1889" b="true">
                <a:solidFill>
                  <a:srgbClr val="000000"/>
                </a:solidFill>
                <a:latin typeface="Canva Sans Bold"/>
                <a:ea typeface="Canva Sans Bold"/>
                <a:cs typeface="Canva Sans Bold"/>
                <a:sym typeface="Canva Sans Bold"/>
              </a:rPr>
              <a:t>Introduces project management fundamentals, including the project life cycle, PMI, and PMBOK Guide, along with key processes and knowledge areas.</a:t>
            </a:r>
          </a:p>
          <a:p>
            <a:pPr algn="just">
              <a:lnSpc>
                <a:spcPts val="2644"/>
              </a:lnSpc>
            </a:pPr>
            <a:r>
              <a:rPr lang="en-US" sz="1889" b="true">
                <a:solidFill>
                  <a:srgbClr val="000000"/>
                </a:solidFill>
                <a:latin typeface="Canva Sans Bold"/>
                <a:ea typeface="Canva Sans Bold"/>
                <a:cs typeface="Canva Sans Bold"/>
                <a:sym typeface="Canva Sans Bold"/>
              </a:rPr>
              <a:t>2. Project Integration Management</a:t>
            </a:r>
          </a:p>
          <a:p>
            <a:pPr algn="just">
              <a:lnSpc>
                <a:spcPts val="2644"/>
              </a:lnSpc>
            </a:pPr>
            <a:r>
              <a:rPr lang="en-US" sz="1889" b="true">
                <a:solidFill>
                  <a:srgbClr val="000000"/>
                </a:solidFill>
                <a:latin typeface="Canva Sans Bold"/>
                <a:ea typeface="Canva Sans Bold"/>
                <a:cs typeface="Canva Sans Bold"/>
                <a:sym typeface="Canva Sans Bold"/>
              </a:rPr>
              <a:t>Covers developing project charters, management plans, and monitoring work to ensure project alignment and control.</a:t>
            </a:r>
          </a:p>
          <a:p>
            <a:pPr algn="just">
              <a:lnSpc>
                <a:spcPts val="2644"/>
              </a:lnSpc>
            </a:pPr>
            <a:r>
              <a:rPr lang="en-US" sz="1889" b="true">
                <a:solidFill>
                  <a:srgbClr val="000000"/>
                </a:solidFill>
                <a:latin typeface="Canva Sans Bold"/>
                <a:ea typeface="Canva Sans Bold"/>
                <a:cs typeface="Canva Sans Bold"/>
                <a:sym typeface="Canva Sans Bold"/>
              </a:rPr>
              <a:t>3. Project Scope Management</a:t>
            </a:r>
          </a:p>
          <a:p>
            <a:pPr algn="just">
              <a:lnSpc>
                <a:spcPts val="2644"/>
              </a:lnSpc>
            </a:pPr>
            <a:r>
              <a:rPr lang="en-US" sz="1889" b="true">
                <a:solidFill>
                  <a:srgbClr val="000000"/>
                </a:solidFill>
                <a:latin typeface="Canva Sans Bold"/>
                <a:ea typeface="Canva Sans Bold"/>
                <a:cs typeface="Canva Sans Bold"/>
                <a:sym typeface="Canva Sans Bold"/>
              </a:rPr>
              <a:t>Focuses on planning scope, collecting requirements, defining scope, and creating the work breakdown structure (WBS).</a:t>
            </a:r>
          </a:p>
          <a:p>
            <a:pPr algn="just">
              <a:lnSpc>
                <a:spcPts val="2644"/>
              </a:lnSpc>
            </a:pPr>
            <a:r>
              <a:rPr lang="en-US" sz="1889" b="true">
                <a:solidFill>
                  <a:srgbClr val="000000"/>
                </a:solidFill>
                <a:latin typeface="Canva Sans Bold"/>
                <a:ea typeface="Canva Sans Bold"/>
                <a:cs typeface="Canva Sans Bold"/>
                <a:sym typeface="Canva Sans Bold"/>
              </a:rPr>
              <a:t>4. Project Time Management</a:t>
            </a:r>
          </a:p>
          <a:p>
            <a:pPr algn="just">
              <a:lnSpc>
                <a:spcPts val="2644"/>
              </a:lnSpc>
            </a:pPr>
            <a:r>
              <a:rPr lang="en-US" sz="1889" b="true">
                <a:solidFill>
                  <a:srgbClr val="000000"/>
                </a:solidFill>
                <a:latin typeface="Canva Sans Bold"/>
                <a:ea typeface="Canva Sans Bold"/>
                <a:cs typeface="Canva Sans Bold"/>
                <a:sym typeface="Canva Sans Bold"/>
              </a:rPr>
              <a:t>Includes planning, defining, sequencing activities, estimating durations, and managing the project schedule.</a:t>
            </a:r>
          </a:p>
          <a:p>
            <a:pPr algn="just">
              <a:lnSpc>
                <a:spcPts val="2644"/>
              </a:lnSpc>
            </a:pPr>
            <a:r>
              <a:rPr lang="en-US" sz="1889" b="true">
                <a:solidFill>
                  <a:srgbClr val="000000"/>
                </a:solidFill>
                <a:latin typeface="Canva Sans Bold"/>
                <a:ea typeface="Canva Sans Bold"/>
                <a:cs typeface="Canva Sans Bold"/>
                <a:sym typeface="Canva Sans Bold"/>
              </a:rPr>
              <a:t>5. Project Cost Management</a:t>
            </a:r>
          </a:p>
          <a:p>
            <a:pPr algn="just">
              <a:lnSpc>
                <a:spcPts val="2644"/>
              </a:lnSpc>
            </a:pPr>
            <a:r>
              <a:rPr lang="en-US" sz="1889" b="true">
                <a:solidFill>
                  <a:srgbClr val="000000"/>
                </a:solidFill>
                <a:latin typeface="Canva Sans Bold"/>
                <a:ea typeface="Canva Sans Bold"/>
                <a:cs typeface="Canva Sans Bold"/>
                <a:sym typeface="Canva Sans Bold"/>
              </a:rPr>
              <a:t>Covers planning, estimating, budgeting, and controlling project costs to stay within budget.</a:t>
            </a:r>
          </a:p>
          <a:p>
            <a:pPr algn="just">
              <a:lnSpc>
                <a:spcPts val="2644"/>
              </a:lnSpc>
            </a:pPr>
            <a:r>
              <a:rPr lang="en-US" sz="1889" b="true">
                <a:solidFill>
                  <a:srgbClr val="000000"/>
                </a:solidFill>
                <a:latin typeface="Canva Sans Bold"/>
                <a:ea typeface="Canva Sans Bold"/>
                <a:cs typeface="Canva Sans Bold"/>
                <a:sym typeface="Canva Sans Bold"/>
              </a:rPr>
              <a:t>6. Project Quality Management</a:t>
            </a:r>
          </a:p>
          <a:p>
            <a:pPr algn="just">
              <a:lnSpc>
                <a:spcPts val="2644"/>
              </a:lnSpc>
            </a:pPr>
            <a:r>
              <a:rPr lang="en-US" sz="1889" b="true">
                <a:solidFill>
                  <a:srgbClr val="000000"/>
                </a:solidFill>
                <a:latin typeface="Canva Sans Bold"/>
                <a:ea typeface="Canva Sans Bold"/>
                <a:cs typeface="Canva Sans Bold"/>
                <a:sym typeface="Canva Sans Bold"/>
              </a:rPr>
              <a:t>Focuses on planning, assuring, and controlling project quality to meet required standards.</a:t>
            </a:r>
          </a:p>
          <a:p>
            <a:pPr algn="just">
              <a:lnSpc>
                <a:spcPts val="2644"/>
              </a:lnSpc>
            </a:pPr>
            <a:r>
              <a:rPr lang="en-US" sz="1889" b="true">
                <a:solidFill>
                  <a:srgbClr val="000000"/>
                </a:solidFill>
                <a:latin typeface="Canva Sans Bold"/>
                <a:ea typeface="Canva Sans Bold"/>
                <a:cs typeface="Canva Sans Bold"/>
                <a:sym typeface="Canva Sans Bold"/>
              </a:rPr>
              <a:t>7. Project Resource Management</a:t>
            </a:r>
          </a:p>
          <a:p>
            <a:pPr algn="just">
              <a:lnSpc>
                <a:spcPts val="2644"/>
              </a:lnSpc>
            </a:pPr>
            <a:r>
              <a:rPr lang="en-US" sz="1889" b="true">
                <a:solidFill>
                  <a:srgbClr val="000000"/>
                </a:solidFill>
                <a:latin typeface="Canva Sans Bold"/>
                <a:ea typeface="Canva Sans Bold"/>
                <a:cs typeface="Canva Sans Bold"/>
                <a:sym typeface="Canva Sans Bold"/>
              </a:rPr>
              <a:t>Covers planning resources, estimating needs, acquiring teams, and managing project resources efficiently.</a:t>
            </a:r>
          </a:p>
          <a:p>
            <a:pPr algn="just">
              <a:lnSpc>
                <a:spcPts val="2644"/>
              </a:lnSpc>
            </a:pPr>
            <a:r>
              <a:rPr lang="en-US" sz="1889" b="true">
                <a:solidFill>
                  <a:srgbClr val="000000"/>
                </a:solidFill>
                <a:latin typeface="Canva Sans Bold"/>
                <a:ea typeface="Canva Sans Bold"/>
                <a:cs typeface="Canva Sans Bold"/>
                <a:sym typeface="Canva Sans Bold"/>
              </a:rPr>
              <a:t>8. Project Communications Management</a:t>
            </a:r>
          </a:p>
          <a:p>
            <a:pPr algn="just">
              <a:lnSpc>
                <a:spcPts val="2644"/>
              </a:lnSpc>
            </a:pPr>
            <a:r>
              <a:rPr lang="en-US" sz="1889" b="true">
                <a:solidFill>
                  <a:srgbClr val="000000"/>
                </a:solidFill>
                <a:latin typeface="Canva Sans Bold"/>
                <a:ea typeface="Canva Sans Bold"/>
                <a:cs typeface="Canva Sans Bold"/>
                <a:sym typeface="Canva Sans Bold"/>
              </a:rPr>
              <a:t>Includes planning and managing communication to ensure stakeholders stay informed throughout the project.</a:t>
            </a:r>
          </a:p>
          <a:p>
            <a:pPr algn="just">
              <a:lnSpc>
                <a:spcPts val="2644"/>
              </a:lnSpc>
            </a:pPr>
            <a:r>
              <a:rPr lang="en-US" sz="1889" b="true">
                <a:solidFill>
                  <a:srgbClr val="000000"/>
                </a:solidFill>
                <a:latin typeface="Canva Sans Bold"/>
                <a:ea typeface="Canva Sans Bold"/>
                <a:cs typeface="Canva Sans Bold"/>
                <a:sym typeface="Canva Sans Bold"/>
              </a:rPr>
              <a:t>9. Project Risk Management</a:t>
            </a:r>
          </a:p>
          <a:p>
            <a:pPr algn="just">
              <a:lnSpc>
                <a:spcPts val="2644"/>
              </a:lnSpc>
            </a:pPr>
            <a:r>
              <a:rPr lang="en-US" sz="1889" b="true">
                <a:solidFill>
                  <a:srgbClr val="000000"/>
                </a:solidFill>
                <a:latin typeface="Canva Sans Bold"/>
                <a:ea typeface="Canva Sans Bold"/>
                <a:cs typeface="Canva Sans Bold"/>
                <a:sym typeface="Canva Sans Bold"/>
              </a:rPr>
              <a:t>Involves planning, identifying, analyzing, and controlling risks to minimize threats and maximize opportunities.</a:t>
            </a:r>
          </a:p>
          <a:p>
            <a:pPr algn="just">
              <a:lnSpc>
                <a:spcPts val="2644"/>
              </a:lnSpc>
            </a:pPr>
            <a:r>
              <a:rPr lang="en-US" sz="1889" b="true">
                <a:solidFill>
                  <a:srgbClr val="000000"/>
                </a:solidFill>
                <a:latin typeface="Canva Sans Bold"/>
                <a:ea typeface="Canva Sans Bold"/>
                <a:cs typeface="Canva Sans Bold"/>
                <a:sym typeface="Canva Sans Bold"/>
              </a:rPr>
              <a:t>10. Project Procurement Management</a:t>
            </a:r>
          </a:p>
          <a:p>
            <a:pPr algn="just">
              <a:lnSpc>
                <a:spcPts val="2644"/>
              </a:lnSpc>
            </a:pPr>
            <a:r>
              <a:rPr lang="en-US" sz="1889" b="true">
                <a:solidFill>
                  <a:srgbClr val="000000"/>
                </a:solidFill>
                <a:latin typeface="Canva Sans Bold"/>
                <a:ea typeface="Canva Sans Bold"/>
                <a:cs typeface="Canva Sans Bold"/>
                <a:sym typeface="Canva Sans Bold"/>
              </a:rPr>
              <a:t>Covers procurement planning, conducting procurements, and managing external resources.</a:t>
            </a:r>
          </a:p>
          <a:p>
            <a:pPr algn="just">
              <a:lnSpc>
                <a:spcPts val="2644"/>
              </a:lnSpc>
            </a:pPr>
            <a:r>
              <a:rPr lang="en-US" sz="1889" b="true">
                <a:solidFill>
                  <a:srgbClr val="000000"/>
                </a:solidFill>
                <a:latin typeface="Canva Sans Bold"/>
                <a:ea typeface="Canva Sans Bold"/>
                <a:cs typeface="Canva Sans Bold"/>
                <a:sym typeface="Canva Sans Bold"/>
              </a:rPr>
              <a:t>11. Project Stakeholder Management</a:t>
            </a:r>
          </a:p>
          <a:p>
            <a:pPr algn="just" marL="0" indent="0" lvl="0">
              <a:lnSpc>
                <a:spcPts val="2644"/>
              </a:lnSpc>
              <a:spcBef>
                <a:spcPct val="0"/>
              </a:spcBef>
            </a:pPr>
            <a:r>
              <a:rPr lang="en-US" b="true" sz="1889">
                <a:solidFill>
                  <a:srgbClr val="000000"/>
                </a:solidFill>
                <a:latin typeface="Canva Sans Bold"/>
                <a:ea typeface="Canva Sans Bold"/>
                <a:cs typeface="Canva Sans Bold"/>
                <a:sym typeface="Canva Sans Bold"/>
              </a:rPr>
              <a:t>Focuses on identifying and managing stakeholders to ensure their engagement and satisfaction throughout the project.</a:t>
            </a: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EEE8F6"/>
        </a:solidFill>
      </p:bgPr>
    </p:bg>
    <p:spTree>
      <p:nvGrpSpPr>
        <p:cNvPr id="1" name=""/>
        <p:cNvGrpSpPr/>
        <p:nvPr/>
      </p:nvGrpSpPr>
      <p:grpSpPr>
        <a:xfrm>
          <a:off x="0" y="0"/>
          <a:ext cx="0" cy="0"/>
          <a:chOff x="0" y="0"/>
          <a:chExt cx="0" cy="0"/>
        </a:xfrm>
      </p:grpSpPr>
      <p:grpSp>
        <p:nvGrpSpPr>
          <p:cNvPr name="Group 2" id="2"/>
          <p:cNvGrpSpPr/>
          <p:nvPr/>
        </p:nvGrpSpPr>
        <p:grpSpPr>
          <a:xfrm rot="0">
            <a:off x="13521674" y="-770886"/>
            <a:ext cx="6511905" cy="6511905"/>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8788959" y="9576918"/>
            <a:ext cx="710082" cy="710082"/>
          </a:xfrm>
          <a:custGeom>
            <a:avLst/>
            <a:gdLst/>
            <a:ahLst/>
            <a:cxnLst/>
            <a:rect r="r" b="b" t="t" l="l"/>
            <a:pathLst>
              <a:path h="710082" w="710082">
                <a:moveTo>
                  <a:pt x="0" y="0"/>
                </a:moveTo>
                <a:lnTo>
                  <a:pt x="710082" y="0"/>
                </a:lnTo>
                <a:lnTo>
                  <a:pt x="710082" y="710082"/>
                </a:lnTo>
                <a:lnTo>
                  <a:pt x="0" y="71008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6" id="6"/>
          <p:cNvGrpSpPr/>
          <p:nvPr/>
        </p:nvGrpSpPr>
        <p:grpSpPr>
          <a:xfrm rot="0">
            <a:off x="843228" y="1255943"/>
            <a:ext cx="16336225" cy="8167722"/>
            <a:chOff x="0" y="0"/>
            <a:chExt cx="4302545" cy="2151170"/>
          </a:xfrm>
        </p:grpSpPr>
        <p:sp>
          <p:nvSpPr>
            <p:cNvPr name="Freeform 7" id="7"/>
            <p:cNvSpPr/>
            <p:nvPr/>
          </p:nvSpPr>
          <p:spPr>
            <a:xfrm flipH="false" flipV="false" rot="0">
              <a:off x="0" y="0"/>
              <a:ext cx="4302545" cy="2151169"/>
            </a:xfrm>
            <a:custGeom>
              <a:avLst/>
              <a:gdLst/>
              <a:ahLst/>
              <a:cxnLst/>
              <a:rect r="r" b="b" t="t" l="l"/>
              <a:pathLst>
                <a:path h="2151169" w="4302545">
                  <a:moveTo>
                    <a:pt x="12796" y="0"/>
                  </a:moveTo>
                  <a:lnTo>
                    <a:pt x="4289749" y="0"/>
                  </a:lnTo>
                  <a:cubicBezTo>
                    <a:pt x="4293143" y="0"/>
                    <a:pt x="4296397" y="1348"/>
                    <a:pt x="4298797" y="3748"/>
                  </a:cubicBezTo>
                  <a:cubicBezTo>
                    <a:pt x="4301197" y="6147"/>
                    <a:pt x="4302545" y="9402"/>
                    <a:pt x="4302545" y="12796"/>
                  </a:cubicBezTo>
                  <a:lnTo>
                    <a:pt x="4302545" y="2138374"/>
                  </a:lnTo>
                  <a:cubicBezTo>
                    <a:pt x="4302545" y="2145441"/>
                    <a:pt x="4296816" y="2151169"/>
                    <a:pt x="4289749" y="2151169"/>
                  </a:cubicBezTo>
                  <a:lnTo>
                    <a:pt x="12796" y="2151169"/>
                  </a:lnTo>
                  <a:cubicBezTo>
                    <a:pt x="9402" y="2151169"/>
                    <a:pt x="6147" y="2149821"/>
                    <a:pt x="3748" y="2147422"/>
                  </a:cubicBezTo>
                  <a:cubicBezTo>
                    <a:pt x="1348" y="2145022"/>
                    <a:pt x="0" y="2141768"/>
                    <a:pt x="0" y="2138374"/>
                  </a:cubicBezTo>
                  <a:lnTo>
                    <a:pt x="0" y="12796"/>
                  </a:lnTo>
                  <a:cubicBezTo>
                    <a:pt x="0" y="5729"/>
                    <a:pt x="5729" y="0"/>
                    <a:pt x="12796" y="0"/>
                  </a:cubicBezTo>
                  <a:close/>
                </a:path>
              </a:pathLst>
            </a:custGeom>
            <a:solidFill>
              <a:srgbClr val="FFFEFD"/>
            </a:solidFill>
          </p:spPr>
        </p:sp>
        <p:sp>
          <p:nvSpPr>
            <p:cNvPr name="TextBox 8" id="8"/>
            <p:cNvSpPr txBox="true"/>
            <p:nvPr/>
          </p:nvSpPr>
          <p:spPr>
            <a:xfrm>
              <a:off x="0" y="-38100"/>
              <a:ext cx="4302545" cy="2189270"/>
            </a:xfrm>
            <a:prstGeom prst="rect">
              <a:avLst/>
            </a:prstGeom>
          </p:spPr>
          <p:txBody>
            <a:bodyPr anchor="ctr" rtlCol="false" tIns="50800" lIns="50800" bIns="50800" rIns="50800"/>
            <a:lstStyle/>
            <a:p>
              <a:pPr algn="ctr">
                <a:lnSpc>
                  <a:spcPts val="2239"/>
                </a:lnSpc>
              </a:pPr>
            </a:p>
          </p:txBody>
        </p:sp>
      </p:grpSp>
      <p:sp>
        <p:nvSpPr>
          <p:cNvPr name="TextBox 9" id="9"/>
          <p:cNvSpPr txBox="true"/>
          <p:nvPr/>
        </p:nvSpPr>
        <p:spPr>
          <a:xfrm rot="0">
            <a:off x="9499041" y="347399"/>
            <a:ext cx="7760259" cy="908544"/>
          </a:xfrm>
          <a:prstGeom prst="rect">
            <a:avLst/>
          </a:prstGeom>
        </p:spPr>
        <p:txBody>
          <a:bodyPr anchor="t" rtlCol="false" tIns="0" lIns="0" bIns="0" rIns="0">
            <a:spAutoFit/>
          </a:bodyPr>
          <a:lstStyle/>
          <a:p>
            <a:pPr algn="r" rtl="true" marL="0" indent="0" lvl="0">
              <a:lnSpc>
                <a:spcPts val="6243"/>
              </a:lnSpc>
              <a:spcBef>
                <a:spcPct val="0"/>
              </a:spcBef>
            </a:pPr>
            <a:r>
              <a:rPr lang="ar-EG" sz="5477" spc="-394">
                <a:solidFill>
                  <a:srgbClr val="000000"/>
                </a:solidFill>
                <a:latin typeface="Arial"/>
                <a:ea typeface="Arial"/>
                <a:cs typeface="Arial"/>
                <a:sym typeface="Arial"/>
                <a:rtl val="true"/>
              </a:rPr>
              <a:t>محاور البرنامج - دورة </a:t>
            </a:r>
            <a:r>
              <a:rPr lang="en-US" sz="5477" spc="-394">
                <a:solidFill>
                  <a:srgbClr val="000000"/>
                </a:solidFill>
                <a:latin typeface="Arial"/>
                <a:ea typeface="Arial"/>
                <a:cs typeface="Arial"/>
                <a:sym typeface="Arial"/>
              </a:rPr>
              <a:t>PMP</a:t>
            </a:r>
          </a:p>
        </p:txBody>
      </p:sp>
      <p:sp>
        <p:nvSpPr>
          <p:cNvPr name="Freeform 10" id="10"/>
          <p:cNvSpPr/>
          <p:nvPr/>
        </p:nvSpPr>
        <p:spPr>
          <a:xfrm flipH="false" flipV="false" rot="0">
            <a:off x="1722970" y="9473603"/>
            <a:ext cx="665507" cy="813397"/>
          </a:xfrm>
          <a:custGeom>
            <a:avLst/>
            <a:gdLst/>
            <a:ahLst/>
            <a:cxnLst/>
            <a:rect r="r" b="b" t="t" l="l"/>
            <a:pathLst>
              <a:path h="813397" w="665507">
                <a:moveTo>
                  <a:pt x="0" y="0"/>
                </a:moveTo>
                <a:lnTo>
                  <a:pt x="665507" y="0"/>
                </a:lnTo>
                <a:lnTo>
                  <a:pt x="665507" y="813397"/>
                </a:lnTo>
                <a:lnTo>
                  <a:pt x="0" y="81339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1" id="11"/>
          <p:cNvSpPr/>
          <p:nvPr/>
        </p:nvSpPr>
        <p:spPr>
          <a:xfrm flipH="false" flipV="false" rot="0">
            <a:off x="15724262" y="9423665"/>
            <a:ext cx="863335" cy="863335"/>
          </a:xfrm>
          <a:custGeom>
            <a:avLst/>
            <a:gdLst/>
            <a:ahLst/>
            <a:cxnLst/>
            <a:rect r="r" b="b" t="t" l="l"/>
            <a:pathLst>
              <a:path h="863335" w="863335">
                <a:moveTo>
                  <a:pt x="0" y="0"/>
                </a:moveTo>
                <a:lnTo>
                  <a:pt x="863334" y="0"/>
                </a:lnTo>
                <a:lnTo>
                  <a:pt x="863334" y="863335"/>
                </a:lnTo>
                <a:lnTo>
                  <a:pt x="0" y="863335"/>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2" id="12"/>
          <p:cNvSpPr txBox="true"/>
          <p:nvPr/>
        </p:nvSpPr>
        <p:spPr>
          <a:xfrm rot="0">
            <a:off x="2269032" y="1255751"/>
            <a:ext cx="14758146" cy="8072849"/>
          </a:xfrm>
          <a:prstGeom prst="rect">
            <a:avLst/>
          </a:prstGeom>
        </p:spPr>
        <p:txBody>
          <a:bodyPr anchor="t" rtlCol="false" tIns="0" lIns="0" bIns="0" rIns="0">
            <a:spAutoFit/>
          </a:bodyPr>
          <a:lstStyle/>
          <a:p>
            <a:pPr algn="just" rtl="true">
              <a:lnSpc>
                <a:spcPts val="2821"/>
              </a:lnSpc>
            </a:pPr>
            <a:r>
              <a:rPr lang="en-US" sz="2015">
                <a:solidFill>
                  <a:srgbClr val="000000"/>
                </a:solidFill>
                <a:latin typeface="Roboto"/>
                <a:ea typeface="Roboto"/>
                <a:cs typeface="Roboto"/>
                <a:sym typeface="Roboto"/>
              </a:rPr>
              <a:t>1</a:t>
            </a:r>
            <a:r>
              <a:rPr lang="ar-EG" sz="2015">
                <a:solidFill>
                  <a:srgbClr val="000000"/>
                </a:solidFill>
                <a:latin typeface="Roboto"/>
                <a:ea typeface="Roboto"/>
                <a:cs typeface="Roboto"/>
                <a:sym typeface="Roboto"/>
                <a:rtl val="true"/>
              </a:rPr>
              <a:t>. إطار إدارة المشاريع</a:t>
            </a:r>
          </a:p>
          <a:p>
            <a:pPr algn="just" rtl="true">
              <a:lnSpc>
                <a:spcPts val="2821"/>
              </a:lnSpc>
            </a:pPr>
            <a:r>
              <a:rPr lang="ar-EG" sz="2015">
                <a:solidFill>
                  <a:srgbClr val="000000"/>
                </a:solidFill>
                <a:latin typeface="Roboto"/>
                <a:ea typeface="Roboto"/>
                <a:cs typeface="Roboto"/>
                <a:sym typeface="Roboto"/>
                <a:rtl val="true"/>
              </a:rPr>
              <a:t>مقدمة حول أساسيات إدارة المشاريع، بما في ذلك دورة حياة المشروع، ومعهد إدارة المشاريع (</a:t>
            </a:r>
            <a:r>
              <a:rPr lang="en-US" sz="2015">
                <a:solidFill>
                  <a:srgbClr val="000000"/>
                </a:solidFill>
                <a:latin typeface="Roboto"/>
                <a:ea typeface="Roboto"/>
                <a:cs typeface="Roboto"/>
                <a:sym typeface="Roboto"/>
              </a:rPr>
              <a:t>PMI</a:t>
            </a:r>
            <a:r>
              <a:rPr lang="ar-EG" sz="2015">
                <a:solidFill>
                  <a:srgbClr val="000000"/>
                </a:solidFill>
                <a:latin typeface="Roboto"/>
                <a:ea typeface="Roboto"/>
                <a:cs typeface="Roboto"/>
                <a:sym typeface="Roboto"/>
                <a:rtl val="true"/>
              </a:rPr>
              <a:t>)، ودليل </a:t>
            </a:r>
            <a:r>
              <a:rPr lang="en-US" sz="2015">
                <a:solidFill>
                  <a:srgbClr val="000000"/>
                </a:solidFill>
                <a:latin typeface="Roboto"/>
                <a:ea typeface="Roboto"/>
                <a:cs typeface="Roboto"/>
                <a:sym typeface="Roboto"/>
              </a:rPr>
              <a:t>PMBOK</a:t>
            </a:r>
            <a:r>
              <a:rPr lang="ar-EG" sz="2015">
                <a:solidFill>
                  <a:srgbClr val="000000"/>
                </a:solidFill>
                <a:latin typeface="Roboto"/>
                <a:ea typeface="Roboto"/>
                <a:cs typeface="Roboto"/>
                <a:sym typeface="Roboto"/>
                <a:rtl val="true"/>
              </a:rPr>
              <a:t>، بالإضافة إلى العمليات والمجالات المعرفية الرئيسية.</a:t>
            </a:r>
          </a:p>
          <a:p>
            <a:pPr algn="just" rtl="true">
              <a:lnSpc>
                <a:spcPts val="2821"/>
              </a:lnSpc>
            </a:pPr>
            <a:r>
              <a:rPr lang="en-US" sz="2015">
                <a:solidFill>
                  <a:srgbClr val="000000"/>
                </a:solidFill>
                <a:latin typeface="Roboto"/>
                <a:ea typeface="Roboto"/>
                <a:cs typeface="Roboto"/>
                <a:sym typeface="Roboto"/>
              </a:rPr>
              <a:t>2</a:t>
            </a:r>
            <a:r>
              <a:rPr lang="ar-EG" sz="2015">
                <a:solidFill>
                  <a:srgbClr val="000000"/>
                </a:solidFill>
                <a:latin typeface="Roboto"/>
                <a:ea typeface="Roboto"/>
                <a:cs typeface="Roboto"/>
                <a:sym typeface="Roboto"/>
                <a:rtl val="true"/>
              </a:rPr>
              <a:t>. إدارة تكامل المشروع</a:t>
            </a:r>
          </a:p>
          <a:p>
            <a:pPr algn="just" rtl="true">
              <a:lnSpc>
                <a:spcPts val="2821"/>
              </a:lnSpc>
            </a:pPr>
            <a:r>
              <a:rPr lang="ar-EG" sz="2015">
                <a:solidFill>
                  <a:srgbClr val="000000"/>
                </a:solidFill>
                <a:latin typeface="Roboto"/>
                <a:ea typeface="Roboto"/>
                <a:cs typeface="Roboto"/>
                <a:sym typeface="Roboto"/>
                <a:rtl val="true"/>
              </a:rPr>
              <a:t>يتناول تطوير ميثاق المشروع، وخطط الإدارة، ومراقبة العمل لضمان توافق المشروع والتحكم فيه.</a:t>
            </a:r>
          </a:p>
          <a:p>
            <a:pPr algn="just" rtl="true">
              <a:lnSpc>
                <a:spcPts val="2821"/>
              </a:lnSpc>
            </a:pPr>
            <a:r>
              <a:rPr lang="en-US" sz="2015">
                <a:solidFill>
                  <a:srgbClr val="000000"/>
                </a:solidFill>
                <a:latin typeface="Roboto"/>
                <a:ea typeface="Roboto"/>
                <a:cs typeface="Roboto"/>
                <a:sym typeface="Roboto"/>
              </a:rPr>
              <a:t>3</a:t>
            </a:r>
            <a:r>
              <a:rPr lang="ar-EG" sz="2015">
                <a:solidFill>
                  <a:srgbClr val="000000"/>
                </a:solidFill>
                <a:latin typeface="Roboto"/>
                <a:ea typeface="Roboto"/>
                <a:cs typeface="Roboto"/>
                <a:sym typeface="Roboto"/>
                <a:rtl val="true"/>
              </a:rPr>
              <a:t>. إدارة نطاق المشروع</a:t>
            </a:r>
          </a:p>
          <a:p>
            <a:pPr algn="just" rtl="true">
              <a:lnSpc>
                <a:spcPts val="2821"/>
              </a:lnSpc>
            </a:pPr>
            <a:r>
              <a:rPr lang="ar-EG" sz="2015">
                <a:solidFill>
                  <a:srgbClr val="000000"/>
                </a:solidFill>
                <a:latin typeface="Roboto"/>
                <a:ea typeface="Roboto"/>
                <a:cs typeface="Roboto"/>
                <a:sym typeface="Roboto"/>
                <a:rtl val="true"/>
              </a:rPr>
              <a:t>يركز على تخطيط النطاق، جمع المتطلبات، تعريف النطاق، وإنشاء هيكل تقسيم العمل (</a:t>
            </a:r>
            <a:r>
              <a:rPr lang="en-US" sz="2015">
                <a:solidFill>
                  <a:srgbClr val="000000"/>
                </a:solidFill>
                <a:latin typeface="Roboto"/>
                <a:ea typeface="Roboto"/>
                <a:cs typeface="Roboto"/>
                <a:sym typeface="Roboto"/>
              </a:rPr>
              <a:t>WBS</a:t>
            </a:r>
            <a:r>
              <a:rPr lang="ar-EG" sz="2015">
                <a:solidFill>
                  <a:srgbClr val="000000"/>
                </a:solidFill>
                <a:latin typeface="Roboto"/>
                <a:ea typeface="Roboto"/>
                <a:cs typeface="Roboto"/>
                <a:sym typeface="Roboto"/>
                <a:rtl val="true"/>
              </a:rPr>
              <a:t>).</a:t>
            </a:r>
          </a:p>
          <a:p>
            <a:pPr algn="just" rtl="true">
              <a:lnSpc>
                <a:spcPts val="2821"/>
              </a:lnSpc>
            </a:pPr>
            <a:r>
              <a:rPr lang="en-US" sz="2015">
                <a:solidFill>
                  <a:srgbClr val="000000"/>
                </a:solidFill>
                <a:latin typeface="Roboto"/>
                <a:ea typeface="Roboto"/>
                <a:cs typeface="Roboto"/>
                <a:sym typeface="Roboto"/>
              </a:rPr>
              <a:t>4</a:t>
            </a:r>
            <a:r>
              <a:rPr lang="ar-EG" sz="2015">
                <a:solidFill>
                  <a:srgbClr val="000000"/>
                </a:solidFill>
                <a:latin typeface="Roboto"/>
                <a:ea typeface="Roboto"/>
                <a:cs typeface="Roboto"/>
                <a:sym typeface="Roboto"/>
                <a:rtl val="true"/>
              </a:rPr>
              <a:t>. إدارة وقت المشروع</a:t>
            </a:r>
          </a:p>
          <a:p>
            <a:pPr algn="just" rtl="true">
              <a:lnSpc>
                <a:spcPts val="2821"/>
              </a:lnSpc>
            </a:pPr>
            <a:r>
              <a:rPr lang="ar-EG" sz="2015">
                <a:solidFill>
                  <a:srgbClr val="000000"/>
                </a:solidFill>
                <a:latin typeface="Roboto"/>
                <a:ea typeface="Roboto"/>
                <a:cs typeface="Roboto"/>
                <a:sym typeface="Roboto"/>
                <a:rtl val="true"/>
              </a:rPr>
              <a:t>يشمل التخطيط وتعريف وترتيب الأنشطة، تقدير المدد الزمنية، وإدارة الجدول الزمني للمشروع.</a:t>
            </a:r>
          </a:p>
          <a:p>
            <a:pPr algn="just" rtl="true">
              <a:lnSpc>
                <a:spcPts val="2821"/>
              </a:lnSpc>
            </a:pPr>
            <a:r>
              <a:rPr lang="en-US" sz="2015">
                <a:solidFill>
                  <a:srgbClr val="000000"/>
                </a:solidFill>
                <a:latin typeface="Roboto"/>
                <a:ea typeface="Roboto"/>
                <a:cs typeface="Roboto"/>
                <a:sym typeface="Roboto"/>
              </a:rPr>
              <a:t>5</a:t>
            </a:r>
            <a:r>
              <a:rPr lang="ar-EG" sz="2015">
                <a:solidFill>
                  <a:srgbClr val="000000"/>
                </a:solidFill>
                <a:latin typeface="Roboto"/>
                <a:ea typeface="Roboto"/>
                <a:cs typeface="Roboto"/>
                <a:sym typeface="Roboto"/>
                <a:rtl val="true"/>
              </a:rPr>
              <a:t>. إدارة تكلفة المشروع</a:t>
            </a:r>
          </a:p>
          <a:p>
            <a:pPr algn="just" rtl="true">
              <a:lnSpc>
                <a:spcPts val="2821"/>
              </a:lnSpc>
            </a:pPr>
            <a:r>
              <a:rPr lang="ar-EG" sz="2015">
                <a:solidFill>
                  <a:srgbClr val="000000"/>
                </a:solidFill>
                <a:latin typeface="Roboto"/>
                <a:ea typeface="Roboto"/>
                <a:cs typeface="Roboto"/>
                <a:sym typeface="Roboto"/>
                <a:rtl val="true"/>
              </a:rPr>
              <a:t>يشمل التخطيط والتقدير، وإعداد الميزانية، ومراقبة تكاليف المشروع لضمان البقاء ضمن الميزانية.</a:t>
            </a:r>
          </a:p>
          <a:p>
            <a:pPr algn="just" rtl="true">
              <a:lnSpc>
                <a:spcPts val="2821"/>
              </a:lnSpc>
            </a:pPr>
            <a:r>
              <a:rPr lang="en-US" sz="2015">
                <a:solidFill>
                  <a:srgbClr val="000000"/>
                </a:solidFill>
                <a:latin typeface="Roboto"/>
                <a:ea typeface="Roboto"/>
                <a:cs typeface="Roboto"/>
                <a:sym typeface="Roboto"/>
              </a:rPr>
              <a:t>6</a:t>
            </a:r>
            <a:r>
              <a:rPr lang="ar-EG" sz="2015">
                <a:solidFill>
                  <a:srgbClr val="000000"/>
                </a:solidFill>
                <a:latin typeface="Roboto"/>
                <a:ea typeface="Roboto"/>
                <a:cs typeface="Roboto"/>
                <a:sym typeface="Roboto"/>
                <a:rtl val="true"/>
              </a:rPr>
              <a:t>. إدارة جودة المشروع</a:t>
            </a:r>
          </a:p>
          <a:p>
            <a:pPr algn="just" rtl="true">
              <a:lnSpc>
                <a:spcPts val="2821"/>
              </a:lnSpc>
            </a:pPr>
            <a:r>
              <a:rPr lang="ar-EG" sz="2015">
                <a:solidFill>
                  <a:srgbClr val="000000"/>
                </a:solidFill>
                <a:latin typeface="Roboto"/>
                <a:ea typeface="Roboto"/>
                <a:cs typeface="Roboto"/>
                <a:sym typeface="Roboto"/>
                <a:rtl val="true"/>
              </a:rPr>
              <a:t>يركز على تخطيط وضمان ومراقبة جودة المشروع لضمان تلبية المعايير المطلوبة.</a:t>
            </a:r>
          </a:p>
          <a:p>
            <a:pPr algn="just" rtl="true">
              <a:lnSpc>
                <a:spcPts val="2821"/>
              </a:lnSpc>
            </a:pPr>
            <a:r>
              <a:rPr lang="en-US" sz="2015">
                <a:solidFill>
                  <a:srgbClr val="000000"/>
                </a:solidFill>
                <a:latin typeface="Roboto"/>
                <a:ea typeface="Roboto"/>
                <a:cs typeface="Roboto"/>
                <a:sym typeface="Roboto"/>
              </a:rPr>
              <a:t>7</a:t>
            </a:r>
            <a:r>
              <a:rPr lang="ar-EG" sz="2015">
                <a:solidFill>
                  <a:srgbClr val="000000"/>
                </a:solidFill>
                <a:latin typeface="Roboto"/>
                <a:ea typeface="Roboto"/>
                <a:cs typeface="Roboto"/>
                <a:sym typeface="Roboto"/>
                <a:rtl val="true"/>
              </a:rPr>
              <a:t>. إدارة موارد المشروع</a:t>
            </a:r>
          </a:p>
          <a:p>
            <a:pPr algn="just" rtl="true">
              <a:lnSpc>
                <a:spcPts val="2821"/>
              </a:lnSpc>
            </a:pPr>
            <a:r>
              <a:rPr lang="ar-EG" sz="2015">
                <a:solidFill>
                  <a:srgbClr val="000000"/>
                </a:solidFill>
                <a:latin typeface="Roboto"/>
                <a:ea typeface="Roboto"/>
                <a:cs typeface="Roboto"/>
                <a:sym typeface="Roboto"/>
                <a:rtl val="true"/>
              </a:rPr>
              <a:t>يشمل تخطيط الموارد، تقدير الاحتياجات، اكتساب الفرق، وإدارة الموارد بفعالية في المشروع.</a:t>
            </a:r>
          </a:p>
          <a:p>
            <a:pPr algn="just" rtl="true">
              <a:lnSpc>
                <a:spcPts val="2821"/>
              </a:lnSpc>
            </a:pPr>
            <a:r>
              <a:rPr lang="en-US" sz="2015">
                <a:solidFill>
                  <a:srgbClr val="000000"/>
                </a:solidFill>
                <a:latin typeface="Roboto"/>
                <a:ea typeface="Roboto"/>
                <a:cs typeface="Roboto"/>
                <a:sym typeface="Roboto"/>
              </a:rPr>
              <a:t>8</a:t>
            </a:r>
            <a:r>
              <a:rPr lang="ar-EG" sz="2015">
                <a:solidFill>
                  <a:srgbClr val="000000"/>
                </a:solidFill>
                <a:latin typeface="Roboto"/>
                <a:ea typeface="Roboto"/>
                <a:cs typeface="Roboto"/>
                <a:sym typeface="Roboto"/>
                <a:rtl val="true"/>
              </a:rPr>
              <a:t>. إدارة اتصالات المشروع</a:t>
            </a:r>
          </a:p>
          <a:p>
            <a:pPr algn="just" rtl="true">
              <a:lnSpc>
                <a:spcPts val="2821"/>
              </a:lnSpc>
            </a:pPr>
            <a:r>
              <a:rPr lang="ar-EG" sz="2015">
                <a:solidFill>
                  <a:srgbClr val="000000"/>
                </a:solidFill>
                <a:latin typeface="Roboto"/>
                <a:ea typeface="Roboto"/>
                <a:cs typeface="Roboto"/>
                <a:sym typeface="Roboto"/>
                <a:rtl val="true"/>
              </a:rPr>
              <a:t>يشمل تخطيط وإدارة الاتصال لضمان بقاء جميع الأطراف المعنية على اطلاع طوال فترة المشروع.</a:t>
            </a:r>
          </a:p>
          <a:p>
            <a:pPr algn="just" rtl="true">
              <a:lnSpc>
                <a:spcPts val="2821"/>
              </a:lnSpc>
            </a:pPr>
            <a:r>
              <a:rPr lang="en-US" sz="2015">
                <a:solidFill>
                  <a:srgbClr val="000000"/>
                </a:solidFill>
                <a:latin typeface="Roboto"/>
                <a:ea typeface="Roboto"/>
                <a:cs typeface="Roboto"/>
                <a:sym typeface="Roboto"/>
              </a:rPr>
              <a:t>9</a:t>
            </a:r>
            <a:r>
              <a:rPr lang="ar-EG" sz="2015">
                <a:solidFill>
                  <a:srgbClr val="000000"/>
                </a:solidFill>
                <a:latin typeface="Roboto"/>
                <a:ea typeface="Roboto"/>
                <a:cs typeface="Roboto"/>
                <a:sym typeface="Roboto"/>
                <a:rtl val="true"/>
              </a:rPr>
              <a:t>. إدارة مخاطر المشروع</a:t>
            </a:r>
          </a:p>
          <a:p>
            <a:pPr algn="just" rtl="true">
              <a:lnSpc>
                <a:spcPts val="2821"/>
              </a:lnSpc>
            </a:pPr>
            <a:r>
              <a:rPr lang="ar-EG" sz="2015">
                <a:solidFill>
                  <a:srgbClr val="000000"/>
                </a:solidFill>
                <a:latin typeface="Roboto"/>
                <a:ea typeface="Roboto"/>
                <a:cs typeface="Roboto"/>
                <a:sym typeface="Roboto"/>
                <a:rtl val="true"/>
              </a:rPr>
              <a:t>يتضمن تخطيط وتحديد وتحليل ومراقبة المخاطر لتقليل التهديدات وتعظيم الفرص.</a:t>
            </a:r>
          </a:p>
          <a:p>
            <a:pPr algn="just" rtl="true">
              <a:lnSpc>
                <a:spcPts val="2821"/>
              </a:lnSpc>
            </a:pPr>
            <a:r>
              <a:rPr lang="en-US" sz="2015">
                <a:solidFill>
                  <a:srgbClr val="000000"/>
                </a:solidFill>
                <a:latin typeface="Roboto"/>
                <a:ea typeface="Roboto"/>
                <a:cs typeface="Roboto"/>
                <a:sym typeface="Roboto"/>
              </a:rPr>
              <a:t>10</a:t>
            </a:r>
            <a:r>
              <a:rPr lang="ar-EG" sz="2015">
                <a:solidFill>
                  <a:srgbClr val="000000"/>
                </a:solidFill>
                <a:latin typeface="Roboto"/>
                <a:ea typeface="Roboto"/>
                <a:cs typeface="Roboto"/>
                <a:sym typeface="Roboto"/>
                <a:rtl val="true"/>
              </a:rPr>
              <a:t>. إدارة مشتريات المشروع</a:t>
            </a:r>
          </a:p>
          <a:p>
            <a:pPr algn="just" rtl="true">
              <a:lnSpc>
                <a:spcPts val="2821"/>
              </a:lnSpc>
            </a:pPr>
            <a:r>
              <a:rPr lang="ar-EG" sz="2015">
                <a:solidFill>
                  <a:srgbClr val="000000"/>
                </a:solidFill>
                <a:latin typeface="Roboto"/>
                <a:ea typeface="Roboto"/>
                <a:cs typeface="Roboto"/>
                <a:sym typeface="Roboto"/>
                <a:rtl val="true"/>
              </a:rPr>
              <a:t>يشمل تخطيط المشتريات، إجراء عمليات الشراء، وإدارة الموارد الخارجية.</a:t>
            </a:r>
          </a:p>
          <a:p>
            <a:pPr algn="just" rtl="true">
              <a:lnSpc>
                <a:spcPts val="2821"/>
              </a:lnSpc>
            </a:pPr>
            <a:r>
              <a:rPr lang="en-US" sz="2015">
                <a:solidFill>
                  <a:srgbClr val="000000"/>
                </a:solidFill>
                <a:latin typeface="Roboto"/>
                <a:ea typeface="Roboto"/>
                <a:cs typeface="Roboto"/>
                <a:sym typeface="Roboto"/>
              </a:rPr>
              <a:t>11</a:t>
            </a:r>
            <a:r>
              <a:rPr lang="ar-EG" sz="2015">
                <a:solidFill>
                  <a:srgbClr val="000000"/>
                </a:solidFill>
                <a:latin typeface="Roboto"/>
                <a:ea typeface="Roboto"/>
                <a:cs typeface="Roboto"/>
                <a:sym typeface="Roboto"/>
                <a:rtl val="true"/>
              </a:rPr>
              <a:t>. إدارة أصحاب المصلحة في المشروع</a:t>
            </a:r>
          </a:p>
          <a:p>
            <a:pPr algn="just" rtl="true">
              <a:lnSpc>
                <a:spcPts val="2821"/>
              </a:lnSpc>
            </a:pPr>
            <a:r>
              <a:rPr lang="ar-EG" sz="2015">
                <a:solidFill>
                  <a:srgbClr val="000000"/>
                </a:solidFill>
                <a:latin typeface="Roboto"/>
                <a:ea typeface="Roboto"/>
                <a:cs typeface="Roboto"/>
                <a:sym typeface="Roboto"/>
                <a:rtl val="true"/>
              </a:rPr>
              <a:t>يركز على تحديد أصحاب المصلحة وإدارتهم لضمان مشاركتهم ورضاهم طوال فترة المشروع.</a:t>
            </a:r>
          </a:p>
        </p:txBody>
      </p:sp>
    </p:spTree>
  </p:cSld>
  <p:clrMapOvr>
    <a:masterClrMapping/>
  </p:clrMapOvr>
</p:sld>
</file>

<file path=ppt/slides/slide9.xml><?xml version="1.0" encoding="utf-8"?>
<p:sld xmlns:p="http://schemas.openxmlformats.org/presentationml/2006/main" xmlns:a="http://schemas.openxmlformats.org/drawingml/2006/main">
  <p:cSld>
    <p:bg>
      <p:bgPr>
        <a:solidFill>
          <a:srgbClr val="EEE8F6"/>
        </a:solidFill>
      </p:bgPr>
    </p:bg>
    <p:spTree>
      <p:nvGrpSpPr>
        <p:cNvPr id="1" name=""/>
        <p:cNvGrpSpPr/>
        <p:nvPr/>
      </p:nvGrpSpPr>
      <p:grpSpPr>
        <a:xfrm>
          <a:off x="0" y="0"/>
          <a:ext cx="0" cy="0"/>
          <a:chOff x="0" y="0"/>
          <a:chExt cx="0" cy="0"/>
        </a:xfrm>
      </p:grpSpPr>
      <p:sp>
        <p:nvSpPr>
          <p:cNvPr name="TextBox 2" id="2"/>
          <p:cNvSpPr txBox="true"/>
          <p:nvPr/>
        </p:nvSpPr>
        <p:spPr>
          <a:xfrm rot="0">
            <a:off x="366988" y="1972948"/>
            <a:ext cx="17554025" cy="7877269"/>
          </a:xfrm>
          <a:prstGeom prst="rect">
            <a:avLst/>
          </a:prstGeom>
        </p:spPr>
        <p:txBody>
          <a:bodyPr anchor="t" rtlCol="false" tIns="0" lIns="0" bIns="0" rIns="0">
            <a:spAutoFit/>
          </a:bodyPr>
          <a:lstStyle/>
          <a:p>
            <a:pPr algn="l">
              <a:lnSpc>
                <a:spcPts val="2703"/>
              </a:lnSpc>
            </a:pPr>
            <a:r>
              <a:rPr lang="en-US" sz="1931">
                <a:solidFill>
                  <a:srgbClr val="000000"/>
                </a:solidFill>
                <a:latin typeface="Open Sauce"/>
                <a:ea typeface="Open Sauce"/>
                <a:cs typeface="Open Sauce"/>
                <a:sym typeface="Open Sauce"/>
              </a:rPr>
              <a:t>1. Project Management Framework</a:t>
            </a:r>
          </a:p>
          <a:p>
            <a:pPr algn="l">
              <a:lnSpc>
                <a:spcPts val="2703"/>
              </a:lnSpc>
            </a:pPr>
            <a:r>
              <a:rPr lang="en-US" sz="1931">
                <a:solidFill>
                  <a:srgbClr val="000000"/>
                </a:solidFill>
                <a:latin typeface="Open Sauce"/>
                <a:ea typeface="Open Sauce"/>
                <a:cs typeface="Open Sauce"/>
                <a:sym typeface="Open Sauce"/>
              </a:rPr>
              <a:t>Introduces project management fundamentals, including the project life cycle, PMI, and PMBOK Guide, along with key processes and knowledge areas.</a:t>
            </a:r>
          </a:p>
          <a:p>
            <a:pPr algn="l">
              <a:lnSpc>
                <a:spcPts val="2703"/>
              </a:lnSpc>
            </a:pPr>
            <a:r>
              <a:rPr lang="en-US" sz="1931">
                <a:solidFill>
                  <a:srgbClr val="000000"/>
                </a:solidFill>
                <a:latin typeface="Open Sauce"/>
                <a:ea typeface="Open Sauce"/>
                <a:cs typeface="Open Sauce"/>
                <a:sym typeface="Open Sauce"/>
              </a:rPr>
              <a:t>2. Project Integration Management</a:t>
            </a:r>
          </a:p>
          <a:p>
            <a:pPr algn="l">
              <a:lnSpc>
                <a:spcPts val="2703"/>
              </a:lnSpc>
            </a:pPr>
            <a:r>
              <a:rPr lang="en-US" sz="1931">
                <a:solidFill>
                  <a:srgbClr val="000000"/>
                </a:solidFill>
                <a:latin typeface="Open Sauce"/>
                <a:ea typeface="Open Sauce"/>
                <a:cs typeface="Open Sauce"/>
                <a:sym typeface="Open Sauce"/>
              </a:rPr>
              <a:t>Covers developing project charters, management plans, and monitoring work to ensure project alignment and control.</a:t>
            </a:r>
          </a:p>
          <a:p>
            <a:pPr algn="l">
              <a:lnSpc>
                <a:spcPts val="2703"/>
              </a:lnSpc>
            </a:pPr>
            <a:r>
              <a:rPr lang="en-US" sz="1931">
                <a:solidFill>
                  <a:srgbClr val="000000"/>
                </a:solidFill>
                <a:latin typeface="Open Sauce"/>
                <a:ea typeface="Open Sauce"/>
                <a:cs typeface="Open Sauce"/>
                <a:sym typeface="Open Sauce"/>
              </a:rPr>
              <a:t>3. Project Scope Management</a:t>
            </a:r>
          </a:p>
          <a:p>
            <a:pPr algn="l">
              <a:lnSpc>
                <a:spcPts val="2703"/>
              </a:lnSpc>
            </a:pPr>
            <a:r>
              <a:rPr lang="en-US" sz="1931">
                <a:solidFill>
                  <a:srgbClr val="000000"/>
                </a:solidFill>
                <a:latin typeface="Open Sauce"/>
                <a:ea typeface="Open Sauce"/>
                <a:cs typeface="Open Sauce"/>
                <a:sym typeface="Open Sauce"/>
              </a:rPr>
              <a:t>Focuses on planning scope, collecting requirements, defining scope, and creating the work breakdown structure (WBS).</a:t>
            </a:r>
          </a:p>
          <a:p>
            <a:pPr algn="l">
              <a:lnSpc>
                <a:spcPts val="2703"/>
              </a:lnSpc>
            </a:pPr>
            <a:r>
              <a:rPr lang="en-US" sz="1931">
                <a:solidFill>
                  <a:srgbClr val="000000"/>
                </a:solidFill>
                <a:latin typeface="Open Sauce"/>
                <a:ea typeface="Open Sauce"/>
                <a:cs typeface="Open Sauce"/>
                <a:sym typeface="Open Sauce"/>
              </a:rPr>
              <a:t>4. Project Time Management</a:t>
            </a:r>
          </a:p>
          <a:p>
            <a:pPr algn="l">
              <a:lnSpc>
                <a:spcPts val="2703"/>
              </a:lnSpc>
            </a:pPr>
            <a:r>
              <a:rPr lang="en-US" sz="1931">
                <a:solidFill>
                  <a:srgbClr val="000000"/>
                </a:solidFill>
                <a:latin typeface="Open Sauce"/>
                <a:ea typeface="Open Sauce"/>
                <a:cs typeface="Open Sauce"/>
                <a:sym typeface="Open Sauce"/>
              </a:rPr>
              <a:t>Includes planning, defining, sequencing activities, estimating durations, and managing the project schedule.</a:t>
            </a:r>
          </a:p>
          <a:p>
            <a:pPr algn="l">
              <a:lnSpc>
                <a:spcPts val="2703"/>
              </a:lnSpc>
            </a:pPr>
            <a:r>
              <a:rPr lang="en-US" sz="1931">
                <a:solidFill>
                  <a:srgbClr val="000000"/>
                </a:solidFill>
                <a:latin typeface="Open Sauce"/>
                <a:ea typeface="Open Sauce"/>
                <a:cs typeface="Open Sauce"/>
                <a:sym typeface="Open Sauce"/>
              </a:rPr>
              <a:t>5. Project Cost Management</a:t>
            </a:r>
          </a:p>
          <a:p>
            <a:pPr algn="l">
              <a:lnSpc>
                <a:spcPts val="2703"/>
              </a:lnSpc>
            </a:pPr>
            <a:r>
              <a:rPr lang="en-US" sz="1931">
                <a:solidFill>
                  <a:srgbClr val="000000"/>
                </a:solidFill>
                <a:latin typeface="Open Sauce"/>
                <a:ea typeface="Open Sauce"/>
                <a:cs typeface="Open Sauce"/>
                <a:sym typeface="Open Sauce"/>
              </a:rPr>
              <a:t>Covers planning, estimating, budgeting, and controlling project costs to stay within budget.</a:t>
            </a:r>
          </a:p>
          <a:p>
            <a:pPr algn="l">
              <a:lnSpc>
                <a:spcPts val="2703"/>
              </a:lnSpc>
            </a:pPr>
            <a:r>
              <a:rPr lang="en-US" sz="1931">
                <a:solidFill>
                  <a:srgbClr val="000000"/>
                </a:solidFill>
                <a:latin typeface="Open Sauce"/>
                <a:ea typeface="Open Sauce"/>
                <a:cs typeface="Open Sauce"/>
                <a:sym typeface="Open Sauce"/>
              </a:rPr>
              <a:t>6. Project Quality Management</a:t>
            </a:r>
          </a:p>
          <a:p>
            <a:pPr algn="l">
              <a:lnSpc>
                <a:spcPts val="2703"/>
              </a:lnSpc>
            </a:pPr>
            <a:r>
              <a:rPr lang="en-US" sz="1931">
                <a:solidFill>
                  <a:srgbClr val="000000"/>
                </a:solidFill>
                <a:latin typeface="Open Sauce"/>
                <a:ea typeface="Open Sauce"/>
                <a:cs typeface="Open Sauce"/>
                <a:sym typeface="Open Sauce"/>
              </a:rPr>
              <a:t>Focuses on planning, assuring, and controlling project quality to meet required standards.</a:t>
            </a:r>
          </a:p>
          <a:p>
            <a:pPr algn="l">
              <a:lnSpc>
                <a:spcPts val="2703"/>
              </a:lnSpc>
            </a:pPr>
            <a:r>
              <a:rPr lang="en-US" sz="1931">
                <a:solidFill>
                  <a:srgbClr val="000000"/>
                </a:solidFill>
                <a:latin typeface="Open Sauce"/>
                <a:ea typeface="Open Sauce"/>
                <a:cs typeface="Open Sauce"/>
                <a:sym typeface="Open Sauce"/>
              </a:rPr>
              <a:t>7. Project Resource Management</a:t>
            </a:r>
          </a:p>
          <a:p>
            <a:pPr algn="l">
              <a:lnSpc>
                <a:spcPts val="2703"/>
              </a:lnSpc>
            </a:pPr>
            <a:r>
              <a:rPr lang="en-US" sz="1931">
                <a:solidFill>
                  <a:srgbClr val="000000"/>
                </a:solidFill>
                <a:latin typeface="Open Sauce"/>
                <a:ea typeface="Open Sauce"/>
                <a:cs typeface="Open Sauce"/>
                <a:sym typeface="Open Sauce"/>
              </a:rPr>
              <a:t>Covers planning resources, estimating needs, acquiring teams, and managing project resources efficiently.</a:t>
            </a:r>
          </a:p>
          <a:p>
            <a:pPr algn="l">
              <a:lnSpc>
                <a:spcPts val="2703"/>
              </a:lnSpc>
            </a:pPr>
            <a:r>
              <a:rPr lang="en-US" sz="1931">
                <a:solidFill>
                  <a:srgbClr val="000000"/>
                </a:solidFill>
                <a:latin typeface="Open Sauce"/>
                <a:ea typeface="Open Sauce"/>
                <a:cs typeface="Open Sauce"/>
                <a:sym typeface="Open Sauce"/>
              </a:rPr>
              <a:t>8. Project Communications Management</a:t>
            </a:r>
          </a:p>
          <a:p>
            <a:pPr algn="l">
              <a:lnSpc>
                <a:spcPts val="2703"/>
              </a:lnSpc>
            </a:pPr>
            <a:r>
              <a:rPr lang="en-US" sz="1931">
                <a:solidFill>
                  <a:srgbClr val="000000"/>
                </a:solidFill>
                <a:latin typeface="Open Sauce"/>
                <a:ea typeface="Open Sauce"/>
                <a:cs typeface="Open Sauce"/>
                <a:sym typeface="Open Sauce"/>
              </a:rPr>
              <a:t>Includes planning and managing communication to ensure stakeholders stay informed throughout the project.</a:t>
            </a:r>
          </a:p>
          <a:p>
            <a:pPr algn="l">
              <a:lnSpc>
                <a:spcPts val="2703"/>
              </a:lnSpc>
            </a:pPr>
            <a:r>
              <a:rPr lang="en-US" sz="1931">
                <a:solidFill>
                  <a:srgbClr val="000000"/>
                </a:solidFill>
                <a:latin typeface="Open Sauce"/>
                <a:ea typeface="Open Sauce"/>
                <a:cs typeface="Open Sauce"/>
                <a:sym typeface="Open Sauce"/>
              </a:rPr>
              <a:t>9. Project Risk Management</a:t>
            </a:r>
          </a:p>
          <a:p>
            <a:pPr algn="l">
              <a:lnSpc>
                <a:spcPts val="2703"/>
              </a:lnSpc>
            </a:pPr>
            <a:r>
              <a:rPr lang="en-US" sz="1931">
                <a:solidFill>
                  <a:srgbClr val="000000"/>
                </a:solidFill>
                <a:latin typeface="Open Sauce"/>
                <a:ea typeface="Open Sauce"/>
                <a:cs typeface="Open Sauce"/>
                <a:sym typeface="Open Sauce"/>
              </a:rPr>
              <a:t>Involves planning, identifying, analyzing, and controlling risks to minimize threats and maximize opportunities.</a:t>
            </a:r>
          </a:p>
          <a:p>
            <a:pPr algn="l">
              <a:lnSpc>
                <a:spcPts val="2703"/>
              </a:lnSpc>
            </a:pPr>
            <a:r>
              <a:rPr lang="en-US" sz="1931">
                <a:solidFill>
                  <a:srgbClr val="000000"/>
                </a:solidFill>
                <a:latin typeface="Open Sauce"/>
                <a:ea typeface="Open Sauce"/>
                <a:cs typeface="Open Sauce"/>
                <a:sym typeface="Open Sauce"/>
              </a:rPr>
              <a:t>10. Project Procurement Management</a:t>
            </a:r>
          </a:p>
          <a:p>
            <a:pPr algn="l">
              <a:lnSpc>
                <a:spcPts val="2703"/>
              </a:lnSpc>
            </a:pPr>
            <a:r>
              <a:rPr lang="en-US" sz="1931">
                <a:solidFill>
                  <a:srgbClr val="000000"/>
                </a:solidFill>
                <a:latin typeface="Open Sauce"/>
                <a:ea typeface="Open Sauce"/>
                <a:cs typeface="Open Sauce"/>
                <a:sym typeface="Open Sauce"/>
              </a:rPr>
              <a:t>Covers procurement planning, conducting procurements, and managing external resources.</a:t>
            </a:r>
          </a:p>
          <a:p>
            <a:pPr algn="l">
              <a:lnSpc>
                <a:spcPts val="2703"/>
              </a:lnSpc>
            </a:pPr>
            <a:r>
              <a:rPr lang="en-US" sz="1931">
                <a:solidFill>
                  <a:srgbClr val="000000"/>
                </a:solidFill>
                <a:latin typeface="Open Sauce"/>
                <a:ea typeface="Open Sauce"/>
                <a:cs typeface="Open Sauce"/>
                <a:sym typeface="Open Sauce"/>
              </a:rPr>
              <a:t>11. Project Stakeholder Management</a:t>
            </a:r>
          </a:p>
          <a:p>
            <a:pPr algn="l">
              <a:lnSpc>
                <a:spcPts val="2703"/>
              </a:lnSpc>
            </a:pPr>
            <a:r>
              <a:rPr lang="en-US" sz="1931">
                <a:solidFill>
                  <a:srgbClr val="000000"/>
                </a:solidFill>
                <a:latin typeface="Open Sauce"/>
                <a:ea typeface="Open Sauce"/>
                <a:cs typeface="Open Sauce"/>
                <a:sym typeface="Open Sauce"/>
              </a:rPr>
              <a:t>Focuses on identifying and managing stakeholders to ensure their engagement and satisfaction throughout the project.</a:t>
            </a:r>
          </a:p>
        </p:txBody>
      </p:sp>
      <p:sp>
        <p:nvSpPr>
          <p:cNvPr name="TextBox 3" id="3"/>
          <p:cNvSpPr txBox="true"/>
          <p:nvPr/>
        </p:nvSpPr>
        <p:spPr>
          <a:xfrm rot="0">
            <a:off x="181131" y="1322420"/>
            <a:ext cx="5727937" cy="468534"/>
          </a:xfrm>
          <a:prstGeom prst="rect">
            <a:avLst/>
          </a:prstGeom>
        </p:spPr>
        <p:txBody>
          <a:bodyPr anchor="t" rtlCol="false" tIns="0" lIns="0" bIns="0" rIns="0">
            <a:spAutoFit/>
          </a:bodyPr>
          <a:lstStyle/>
          <a:p>
            <a:pPr algn="l">
              <a:lnSpc>
                <a:spcPts val="3253"/>
              </a:lnSpc>
            </a:pPr>
            <a:r>
              <a:rPr lang="en-US" sz="2853" spc="-205" b="true">
                <a:solidFill>
                  <a:srgbClr val="000000"/>
                </a:solidFill>
                <a:latin typeface="Open Sauce Bold"/>
                <a:ea typeface="Open Sauce Bold"/>
                <a:cs typeface="Open Sauce Bold"/>
                <a:sym typeface="Open Sauce Bold"/>
              </a:rPr>
              <a:t>Detailed Objectives of the Program:</a:t>
            </a:r>
          </a:p>
          <a:p>
            <a:pPr algn="l" marL="0" indent="0" lvl="0">
              <a:lnSpc>
                <a:spcPts val="436"/>
              </a:lnSpc>
              <a:spcBef>
                <a:spcPct val="0"/>
              </a:spcBef>
            </a:pPr>
          </a:p>
        </p:txBody>
      </p:sp>
      <p:grpSp>
        <p:nvGrpSpPr>
          <p:cNvPr name="Group 4" id="4"/>
          <p:cNvGrpSpPr/>
          <p:nvPr/>
        </p:nvGrpSpPr>
        <p:grpSpPr>
          <a:xfrm rot="0">
            <a:off x="-6271806" y="-7553463"/>
            <a:ext cx="8646264" cy="8646264"/>
            <a:chOff x="0" y="0"/>
            <a:chExt cx="812800" cy="812800"/>
          </a:xfrm>
        </p:grpSpPr>
        <p:sp>
          <p:nvSpPr>
            <p:cNvPr name="Freeform 5" id="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6" id="6"/>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7" id="7"/>
          <p:cNvGrpSpPr/>
          <p:nvPr/>
        </p:nvGrpSpPr>
        <p:grpSpPr>
          <a:xfrm rot="0">
            <a:off x="15102834" y="9130512"/>
            <a:ext cx="4318004" cy="4318004"/>
            <a:chOff x="0" y="0"/>
            <a:chExt cx="812800" cy="812800"/>
          </a:xfrm>
        </p:grpSpPr>
        <p:sp>
          <p:nvSpPr>
            <p:cNvPr name="Freeform 8" id="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9" id="9"/>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DAGddDWeO9E</dc:identifier>
  <dcterms:modified xsi:type="dcterms:W3CDTF">2011-08-01T06:04:30Z</dcterms:modified>
  <cp:revision>1</cp:revision>
  <dc:title>PMP (Project Management Professional)</dc:title>
</cp:coreProperties>
</file>