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341977" y="-1970136"/>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4626567" y="5954528"/>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259300" y="5954528"/>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7" id="17"/>
          <p:cNvGrpSpPr>
            <a:grpSpLocks noChangeAspect="true"/>
          </p:cNvGrpSpPr>
          <p:nvPr/>
        </p:nvGrpSpPr>
        <p:grpSpPr>
          <a:xfrm rot="0">
            <a:off x="-1481691" y="1185740"/>
            <a:ext cx="7051035" cy="9770828"/>
            <a:chOff x="0" y="0"/>
            <a:chExt cx="4734560" cy="6560820"/>
          </a:xfrm>
        </p:grpSpPr>
        <p:sp>
          <p:nvSpPr>
            <p:cNvPr name="Freeform 18" id="18"/>
            <p:cNvSpPr/>
            <p:nvPr/>
          </p:nvSpPr>
          <p:spPr>
            <a:xfrm flipH="false" flipV="false" rot="0">
              <a:off x="36830" y="50800"/>
              <a:ext cx="4645660" cy="6473190"/>
            </a:xfrm>
            <a:custGeom>
              <a:avLst/>
              <a:gdLst/>
              <a:ahLst/>
              <a:cxnLst/>
              <a:rect r="r" b="b" t="t" l="l"/>
              <a:pathLst>
                <a:path h="6473190" w="4645660">
                  <a:moveTo>
                    <a:pt x="4368800" y="0"/>
                  </a:moveTo>
                  <a:lnTo>
                    <a:pt x="276860" y="0"/>
                  </a:lnTo>
                  <a:cubicBezTo>
                    <a:pt x="124460" y="0"/>
                    <a:pt x="0" y="123190"/>
                    <a:pt x="0" y="276860"/>
                  </a:cubicBezTo>
                  <a:lnTo>
                    <a:pt x="0" y="6196330"/>
                  </a:lnTo>
                  <a:cubicBezTo>
                    <a:pt x="0" y="6350000"/>
                    <a:pt x="124460" y="6473190"/>
                    <a:pt x="276860" y="6473190"/>
                  </a:cubicBezTo>
                  <a:lnTo>
                    <a:pt x="4368800" y="6473190"/>
                  </a:lnTo>
                  <a:cubicBezTo>
                    <a:pt x="4522470" y="6473190"/>
                    <a:pt x="4645660" y="6348730"/>
                    <a:pt x="4645660" y="6196330"/>
                  </a:cubicBezTo>
                  <a:lnTo>
                    <a:pt x="4645660" y="276860"/>
                  </a:lnTo>
                  <a:cubicBezTo>
                    <a:pt x="4645660" y="123190"/>
                    <a:pt x="4522470" y="0"/>
                    <a:pt x="4368800" y="0"/>
                  </a:cubicBezTo>
                  <a:close/>
                  <a:moveTo>
                    <a:pt x="4425950" y="6156960"/>
                  </a:moveTo>
                  <a:cubicBezTo>
                    <a:pt x="4425950" y="6212840"/>
                    <a:pt x="4380230" y="6258560"/>
                    <a:pt x="4324350" y="6258560"/>
                  </a:cubicBezTo>
                  <a:lnTo>
                    <a:pt x="321310" y="6258560"/>
                  </a:lnTo>
                  <a:cubicBezTo>
                    <a:pt x="265430" y="6258560"/>
                    <a:pt x="219710" y="6212840"/>
                    <a:pt x="219710" y="6156960"/>
                  </a:cubicBezTo>
                  <a:lnTo>
                    <a:pt x="219710" y="316230"/>
                  </a:lnTo>
                  <a:cubicBezTo>
                    <a:pt x="219710" y="260350"/>
                    <a:pt x="265430" y="214630"/>
                    <a:pt x="321310" y="214630"/>
                  </a:cubicBezTo>
                  <a:lnTo>
                    <a:pt x="4325620" y="214630"/>
                  </a:lnTo>
                  <a:cubicBezTo>
                    <a:pt x="4381500" y="214630"/>
                    <a:pt x="4427220" y="260350"/>
                    <a:pt x="4427220" y="316230"/>
                  </a:cubicBezTo>
                  <a:lnTo>
                    <a:pt x="4427220" y="6156960"/>
                  </a:lnTo>
                  <a:close/>
                </a:path>
              </a:pathLst>
            </a:custGeom>
            <a:solidFill>
              <a:srgbClr val="010101"/>
            </a:solidFill>
          </p:spPr>
        </p:sp>
        <p:sp>
          <p:nvSpPr>
            <p:cNvPr name="Freeform 19" id="19"/>
            <p:cNvSpPr/>
            <p:nvPr/>
          </p:nvSpPr>
          <p:spPr>
            <a:xfrm flipH="false" flipV="false" rot="0">
              <a:off x="0" y="16511"/>
              <a:ext cx="4716780" cy="6544310"/>
            </a:xfrm>
            <a:custGeom>
              <a:avLst/>
              <a:gdLst/>
              <a:ahLst/>
              <a:cxnLst/>
              <a:rect r="r" b="b" t="t" l="l"/>
              <a:pathLst>
                <a:path h="6544310" w="4716780">
                  <a:moveTo>
                    <a:pt x="4395470" y="36829"/>
                  </a:moveTo>
                  <a:cubicBezTo>
                    <a:pt x="4552950" y="36829"/>
                    <a:pt x="4681220" y="165099"/>
                    <a:pt x="4681220" y="322579"/>
                  </a:cubicBezTo>
                  <a:lnTo>
                    <a:pt x="4681220" y="6222999"/>
                  </a:lnTo>
                  <a:cubicBezTo>
                    <a:pt x="4681220" y="6380479"/>
                    <a:pt x="4552950" y="6508750"/>
                    <a:pt x="4395470" y="6508750"/>
                  </a:cubicBezTo>
                  <a:lnTo>
                    <a:pt x="321310" y="6508750"/>
                  </a:lnTo>
                  <a:cubicBezTo>
                    <a:pt x="163830" y="6508750"/>
                    <a:pt x="35560" y="6380480"/>
                    <a:pt x="35560" y="6223000"/>
                  </a:cubicBezTo>
                  <a:lnTo>
                    <a:pt x="35560" y="322580"/>
                  </a:lnTo>
                  <a:cubicBezTo>
                    <a:pt x="35560" y="165100"/>
                    <a:pt x="163830" y="36830"/>
                    <a:pt x="321310" y="36830"/>
                  </a:cubicBezTo>
                  <a:lnTo>
                    <a:pt x="4395470" y="36830"/>
                  </a:lnTo>
                  <a:moveTo>
                    <a:pt x="4395470" y="0"/>
                  </a:moveTo>
                  <a:lnTo>
                    <a:pt x="321310" y="0"/>
                  </a:lnTo>
                  <a:cubicBezTo>
                    <a:pt x="143510" y="0"/>
                    <a:pt x="0" y="144780"/>
                    <a:pt x="0" y="322580"/>
                  </a:cubicBezTo>
                  <a:lnTo>
                    <a:pt x="0" y="6223000"/>
                  </a:lnTo>
                  <a:cubicBezTo>
                    <a:pt x="0" y="6400800"/>
                    <a:pt x="143510" y="6544309"/>
                    <a:pt x="321310" y="6544309"/>
                  </a:cubicBezTo>
                  <a:lnTo>
                    <a:pt x="4395470" y="6544309"/>
                  </a:lnTo>
                  <a:cubicBezTo>
                    <a:pt x="4573270" y="6544309"/>
                    <a:pt x="4716780" y="6400800"/>
                    <a:pt x="4716780" y="6223000"/>
                  </a:cubicBezTo>
                  <a:lnTo>
                    <a:pt x="4716780" y="322580"/>
                  </a:lnTo>
                  <a:cubicBezTo>
                    <a:pt x="4716780" y="144780"/>
                    <a:pt x="4573270" y="0"/>
                    <a:pt x="4395470" y="0"/>
                  </a:cubicBezTo>
                  <a:close/>
                </a:path>
              </a:pathLst>
            </a:custGeom>
            <a:solidFill>
              <a:srgbClr val="E9E8E9"/>
            </a:solidFill>
          </p:spPr>
        </p:sp>
        <p:sp>
          <p:nvSpPr>
            <p:cNvPr name="Freeform 20" id="20"/>
            <p:cNvSpPr/>
            <p:nvPr/>
          </p:nvSpPr>
          <p:spPr>
            <a:xfrm flipH="false" flipV="false" rot="0">
              <a:off x="256540" y="265430"/>
              <a:ext cx="4207510" cy="6043930"/>
            </a:xfrm>
            <a:custGeom>
              <a:avLst/>
              <a:gdLst/>
              <a:ahLst/>
              <a:cxnLst/>
              <a:rect r="r" b="b" t="t" l="l"/>
              <a:pathLst>
                <a:path h="6043930" w="4207510">
                  <a:moveTo>
                    <a:pt x="4206240" y="5942330"/>
                  </a:moveTo>
                  <a:cubicBezTo>
                    <a:pt x="4206240" y="5998210"/>
                    <a:pt x="4160520" y="6043930"/>
                    <a:pt x="4104640" y="6043930"/>
                  </a:cubicBezTo>
                  <a:lnTo>
                    <a:pt x="101600" y="6043930"/>
                  </a:lnTo>
                  <a:cubicBezTo>
                    <a:pt x="45720" y="6043930"/>
                    <a:pt x="0" y="5998210"/>
                    <a:pt x="0" y="5942330"/>
                  </a:cubicBezTo>
                  <a:lnTo>
                    <a:pt x="0" y="101600"/>
                  </a:lnTo>
                  <a:cubicBezTo>
                    <a:pt x="0" y="45720"/>
                    <a:pt x="45720" y="0"/>
                    <a:pt x="101600" y="0"/>
                  </a:cubicBezTo>
                  <a:lnTo>
                    <a:pt x="4105910" y="0"/>
                  </a:lnTo>
                  <a:cubicBezTo>
                    <a:pt x="4161790" y="0"/>
                    <a:pt x="4207510" y="45720"/>
                    <a:pt x="4207510" y="101600"/>
                  </a:cubicBezTo>
                  <a:lnTo>
                    <a:pt x="4207510" y="5942330"/>
                  </a:lnTo>
                  <a:close/>
                </a:path>
              </a:pathLst>
            </a:custGeom>
            <a:blipFill>
              <a:blip r:embed="rId2"/>
              <a:stretch>
                <a:fillRect l="-21823" t="0" r="-21823" b="0"/>
              </a:stretch>
            </a:blipFill>
          </p:spPr>
        </p:sp>
        <p:sp>
          <p:nvSpPr>
            <p:cNvPr name="Freeform 21" id="21"/>
            <p:cNvSpPr/>
            <p:nvPr/>
          </p:nvSpPr>
          <p:spPr>
            <a:xfrm flipH="false" flipV="false" rot="0">
              <a:off x="1951378" y="120589"/>
              <a:ext cx="79963" cy="76322"/>
            </a:xfrm>
            <a:custGeom>
              <a:avLst/>
              <a:gdLst/>
              <a:ahLst/>
              <a:cxnLst/>
              <a:rect r="r" b="b" t="t" l="l"/>
              <a:pathLst>
                <a:path h="76322" w="79963">
                  <a:moveTo>
                    <a:pt x="39982" y="61"/>
                  </a:moveTo>
                  <a:cubicBezTo>
                    <a:pt x="26330" y="0"/>
                    <a:pt x="13688" y="7248"/>
                    <a:pt x="6844" y="19062"/>
                  </a:cubicBezTo>
                  <a:cubicBezTo>
                    <a:pt x="0" y="30875"/>
                    <a:pt x="0" y="45447"/>
                    <a:pt x="6844" y="57260"/>
                  </a:cubicBezTo>
                  <a:cubicBezTo>
                    <a:pt x="13688" y="69074"/>
                    <a:pt x="26330" y="76322"/>
                    <a:pt x="39982" y="76261"/>
                  </a:cubicBezTo>
                  <a:cubicBezTo>
                    <a:pt x="53634" y="76322"/>
                    <a:pt x="66276" y="69074"/>
                    <a:pt x="73120" y="57260"/>
                  </a:cubicBezTo>
                  <a:cubicBezTo>
                    <a:pt x="79964" y="45447"/>
                    <a:pt x="79964" y="30875"/>
                    <a:pt x="73120" y="19062"/>
                  </a:cubicBezTo>
                  <a:cubicBezTo>
                    <a:pt x="66276" y="7248"/>
                    <a:pt x="53634" y="0"/>
                    <a:pt x="39982" y="61"/>
                  </a:cubicBezTo>
                  <a:close/>
                </a:path>
              </a:pathLst>
            </a:custGeom>
            <a:solidFill>
              <a:srgbClr val="333333"/>
            </a:solidFill>
          </p:spPr>
        </p:sp>
        <p:sp>
          <p:nvSpPr>
            <p:cNvPr name="Freeform 22" id="22"/>
            <p:cNvSpPr/>
            <p:nvPr/>
          </p:nvSpPr>
          <p:spPr>
            <a:xfrm flipH="false" flipV="false" rot="0">
              <a:off x="2119473" y="104052"/>
              <a:ext cx="114614" cy="109395"/>
            </a:xfrm>
            <a:custGeom>
              <a:avLst/>
              <a:gdLst/>
              <a:ahLst/>
              <a:cxnLst/>
              <a:rect r="r" b="b" t="t" l="l"/>
              <a:pathLst>
                <a:path h="109395" w="114614">
                  <a:moveTo>
                    <a:pt x="57307" y="88"/>
                  </a:moveTo>
                  <a:cubicBezTo>
                    <a:pt x="37739" y="0"/>
                    <a:pt x="19619" y="10390"/>
                    <a:pt x="9809" y="27322"/>
                  </a:cubicBezTo>
                  <a:cubicBezTo>
                    <a:pt x="0" y="44255"/>
                    <a:pt x="0" y="65141"/>
                    <a:pt x="9809" y="82074"/>
                  </a:cubicBezTo>
                  <a:cubicBezTo>
                    <a:pt x="19619" y="99006"/>
                    <a:pt x="37739" y="109396"/>
                    <a:pt x="57307" y="109308"/>
                  </a:cubicBezTo>
                  <a:cubicBezTo>
                    <a:pt x="76875" y="109396"/>
                    <a:pt x="94995" y="99006"/>
                    <a:pt x="104804" y="82074"/>
                  </a:cubicBezTo>
                  <a:cubicBezTo>
                    <a:pt x="114614" y="65141"/>
                    <a:pt x="114614" y="44255"/>
                    <a:pt x="104804" y="27322"/>
                  </a:cubicBezTo>
                  <a:cubicBezTo>
                    <a:pt x="94995" y="10390"/>
                    <a:pt x="76875" y="0"/>
                    <a:pt x="57307" y="88"/>
                  </a:cubicBezTo>
                  <a:close/>
                </a:path>
              </a:pathLst>
            </a:custGeom>
            <a:solidFill>
              <a:srgbClr val="333333"/>
            </a:solidFill>
          </p:spPr>
        </p:sp>
        <p:sp>
          <p:nvSpPr>
            <p:cNvPr name="Freeform 23" id="23"/>
            <p:cNvSpPr/>
            <p:nvPr/>
          </p:nvSpPr>
          <p:spPr>
            <a:xfrm flipH="false" flipV="false" rot="0">
              <a:off x="2328944" y="128221"/>
              <a:ext cx="63971" cy="61058"/>
            </a:xfrm>
            <a:custGeom>
              <a:avLst/>
              <a:gdLst/>
              <a:ahLst/>
              <a:cxnLst/>
              <a:rect r="r" b="b" t="t" l="l"/>
              <a:pathLst>
                <a:path h="61058" w="63971">
                  <a:moveTo>
                    <a:pt x="31986" y="49"/>
                  </a:moveTo>
                  <a:cubicBezTo>
                    <a:pt x="21064" y="0"/>
                    <a:pt x="10951" y="5799"/>
                    <a:pt x="5476" y="15250"/>
                  </a:cubicBezTo>
                  <a:cubicBezTo>
                    <a:pt x="0" y="24700"/>
                    <a:pt x="0" y="36358"/>
                    <a:pt x="5476" y="45808"/>
                  </a:cubicBezTo>
                  <a:cubicBezTo>
                    <a:pt x="10951" y="55259"/>
                    <a:pt x="21064" y="61058"/>
                    <a:pt x="31986" y="61009"/>
                  </a:cubicBezTo>
                  <a:cubicBezTo>
                    <a:pt x="42908" y="61058"/>
                    <a:pt x="53021" y="55259"/>
                    <a:pt x="58496" y="45808"/>
                  </a:cubicBezTo>
                  <a:cubicBezTo>
                    <a:pt x="63971" y="36358"/>
                    <a:pt x="63971" y="24700"/>
                    <a:pt x="58496" y="15250"/>
                  </a:cubicBezTo>
                  <a:cubicBezTo>
                    <a:pt x="53021" y="5799"/>
                    <a:pt x="42908" y="0"/>
                    <a:pt x="31986" y="49"/>
                  </a:cubicBezTo>
                  <a:close/>
                </a:path>
              </a:pathLst>
            </a:custGeom>
            <a:solidFill>
              <a:srgbClr val="333333"/>
            </a:solidFill>
          </p:spPr>
        </p:sp>
        <p:sp>
          <p:nvSpPr>
            <p:cNvPr name="Freeform 24" id="24"/>
            <p:cNvSpPr/>
            <p:nvPr/>
          </p:nvSpPr>
          <p:spPr>
            <a:xfrm flipH="false" flipV="false" rot="0">
              <a:off x="2346270" y="144758"/>
              <a:ext cx="29320" cy="27985"/>
            </a:xfrm>
            <a:custGeom>
              <a:avLst/>
              <a:gdLst/>
              <a:ahLst/>
              <a:cxnLst/>
              <a:rect r="r" b="b" t="t" l="l"/>
              <a:pathLst>
                <a:path h="27985" w="29320">
                  <a:moveTo>
                    <a:pt x="14660" y="22"/>
                  </a:moveTo>
                  <a:cubicBezTo>
                    <a:pt x="9654" y="0"/>
                    <a:pt x="5019" y="2657"/>
                    <a:pt x="2509" y="6989"/>
                  </a:cubicBezTo>
                  <a:cubicBezTo>
                    <a:pt x="0" y="11320"/>
                    <a:pt x="0" y="16664"/>
                    <a:pt x="2509" y="20995"/>
                  </a:cubicBezTo>
                  <a:cubicBezTo>
                    <a:pt x="5019" y="25327"/>
                    <a:pt x="9654" y="27984"/>
                    <a:pt x="14660" y="27962"/>
                  </a:cubicBezTo>
                  <a:cubicBezTo>
                    <a:pt x="19666" y="27984"/>
                    <a:pt x="24301" y="25327"/>
                    <a:pt x="26811" y="20995"/>
                  </a:cubicBezTo>
                  <a:cubicBezTo>
                    <a:pt x="29320" y="16664"/>
                    <a:pt x="29320" y="11320"/>
                    <a:pt x="26811" y="6989"/>
                  </a:cubicBezTo>
                  <a:cubicBezTo>
                    <a:pt x="24301" y="2657"/>
                    <a:pt x="19666" y="0"/>
                    <a:pt x="14660" y="22"/>
                  </a:cubicBezTo>
                  <a:close/>
                </a:path>
              </a:pathLst>
            </a:custGeom>
            <a:solidFill>
              <a:srgbClr val="E9E8E9"/>
            </a:solidFill>
          </p:spPr>
        </p:sp>
        <p:sp>
          <p:nvSpPr>
            <p:cNvPr name="Freeform 25" id="25"/>
            <p:cNvSpPr/>
            <p:nvPr/>
          </p:nvSpPr>
          <p:spPr>
            <a:xfrm flipH="false" flipV="false" rot="0">
              <a:off x="2344044" y="144768"/>
              <a:ext cx="15993" cy="15264"/>
            </a:xfrm>
            <a:custGeom>
              <a:avLst/>
              <a:gdLst/>
              <a:ahLst/>
              <a:cxnLst/>
              <a:rect r="r" b="b" t="t" l="l"/>
              <a:pathLst>
                <a:path h="15264" w="15993">
                  <a:moveTo>
                    <a:pt x="7996" y="12"/>
                  </a:moveTo>
                  <a:cubicBezTo>
                    <a:pt x="5266" y="0"/>
                    <a:pt x="2737" y="1449"/>
                    <a:pt x="1368" y="3812"/>
                  </a:cubicBezTo>
                  <a:cubicBezTo>
                    <a:pt x="0" y="6175"/>
                    <a:pt x="0" y="9089"/>
                    <a:pt x="1368" y="11452"/>
                  </a:cubicBezTo>
                  <a:cubicBezTo>
                    <a:pt x="2737" y="13815"/>
                    <a:pt x="5266" y="15264"/>
                    <a:pt x="7996" y="15252"/>
                  </a:cubicBezTo>
                  <a:cubicBezTo>
                    <a:pt x="10726" y="15264"/>
                    <a:pt x="13255" y="13815"/>
                    <a:pt x="14623" y="11452"/>
                  </a:cubicBezTo>
                  <a:cubicBezTo>
                    <a:pt x="15992" y="9089"/>
                    <a:pt x="15992" y="6175"/>
                    <a:pt x="14623" y="3812"/>
                  </a:cubicBezTo>
                  <a:cubicBezTo>
                    <a:pt x="13255" y="1449"/>
                    <a:pt x="10726" y="0"/>
                    <a:pt x="7996" y="12"/>
                  </a:cubicBezTo>
                  <a:close/>
                </a:path>
              </a:pathLst>
            </a:custGeom>
            <a:solidFill>
              <a:srgbClr val="010101"/>
            </a:solidFill>
          </p:spPr>
        </p:sp>
        <p:sp>
          <p:nvSpPr>
            <p:cNvPr name="Freeform 26" id="26"/>
            <p:cNvSpPr/>
            <p:nvPr/>
          </p:nvSpPr>
          <p:spPr>
            <a:xfrm flipH="false" flipV="false" rot="0">
              <a:off x="4716780" y="534670"/>
              <a:ext cx="19050" cy="278130"/>
            </a:xfrm>
            <a:custGeom>
              <a:avLst/>
              <a:gdLst/>
              <a:ahLst/>
              <a:cxnLst/>
              <a:rect r="r" b="b" t="t" l="l"/>
              <a:pathLst>
                <a:path h="278130" w="19050">
                  <a:moveTo>
                    <a:pt x="0" y="0"/>
                  </a:moveTo>
                  <a:lnTo>
                    <a:pt x="0" y="278130"/>
                  </a:lnTo>
                  <a:cubicBezTo>
                    <a:pt x="19050" y="278130"/>
                    <a:pt x="16510" y="262890"/>
                    <a:pt x="16510" y="243840"/>
                  </a:cubicBezTo>
                  <a:lnTo>
                    <a:pt x="16510" y="35560"/>
                  </a:lnTo>
                  <a:cubicBezTo>
                    <a:pt x="16510" y="16510"/>
                    <a:pt x="19050" y="0"/>
                    <a:pt x="0" y="0"/>
                  </a:cubicBezTo>
                  <a:close/>
                </a:path>
              </a:pathLst>
            </a:custGeom>
            <a:solidFill>
              <a:srgbClr val="BCBCBB"/>
            </a:solidFill>
          </p:spPr>
        </p:sp>
        <p:sp>
          <p:nvSpPr>
            <p:cNvPr name="Freeform 27" id="27"/>
            <p:cNvSpPr/>
            <p:nvPr/>
          </p:nvSpPr>
          <p:spPr>
            <a:xfrm flipH="false" flipV="false" rot="0">
              <a:off x="4716780" y="861060"/>
              <a:ext cx="19050" cy="278130"/>
            </a:xfrm>
            <a:custGeom>
              <a:avLst/>
              <a:gdLst/>
              <a:ahLst/>
              <a:cxnLst/>
              <a:rect r="r" b="b" t="t" l="l"/>
              <a:pathLst>
                <a:path h="278130" w="19050">
                  <a:moveTo>
                    <a:pt x="0" y="0"/>
                  </a:moveTo>
                  <a:lnTo>
                    <a:pt x="0" y="278130"/>
                  </a:lnTo>
                  <a:cubicBezTo>
                    <a:pt x="19050" y="278130"/>
                    <a:pt x="16510" y="262890"/>
                    <a:pt x="16510" y="243840"/>
                  </a:cubicBezTo>
                  <a:lnTo>
                    <a:pt x="16510" y="35560"/>
                  </a:lnTo>
                  <a:cubicBezTo>
                    <a:pt x="16510" y="16510"/>
                    <a:pt x="19050" y="0"/>
                    <a:pt x="0" y="0"/>
                  </a:cubicBezTo>
                  <a:close/>
                </a:path>
              </a:pathLst>
            </a:custGeom>
            <a:solidFill>
              <a:srgbClr val="BCBCBB"/>
            </a:solidFill>
          </p:spPr>
        </p:sp>
        <p:sp>
          <p:nvSpPr>
            <p:cNvPr name="Freeform 28" id="28"/>
            <p:cNvSpPr/>
            <p:nvPr/>
          </p:nvSpPr>
          <p:spPr>
            <a:xfrm flipH="false" flipV="false" rot="0">
              <a:off x="4064000" y="-2540"/>
              <a:ext cx="320040" cy="19050"/>
            </a:xfrm>
            <a:custGeom>
              <a:avLst/>
              <a:gdLst/>
              <a:ahLst/>
              <a:cxnLst/>
              <a:rect r="r" b="b" t="t" l="l"/>
              <a:pathLst>
                <a:path h="19050" w="320040">
                  <a:moveTo>
                    <a:pt x="0" y="19050"/>
                  </a:moveTo>
                  <a:lnTo>
                    <a:pt x="320040" y="19050"/>
                  </a:lnTo>
                  <a:cubicBezTo>
                    <a:pt x="320040" y="0"/>
                    <a:pt x="304800" y="2540"/>
                    <a:pt x="285750" y="2540"/>
                  </a:cubicBezTo>
                  <a:lnTo>
                    <a:pt x="34290" y="2540"/>
                  </a:lnTo>
                  <a:cubicBezTo>
                    <a:pt x="15240" y="2540"/>
                    <a:pt x="0" y="0"/>
                    <a:pt x="0" y="19050"/>
                  </a:cubicBezTo>
                  <a:close/>
                </a:path>
              </a:pathLst>
            </a:custGeom>
            <a:solidFill>
              <a:srgbClr val="BCBCBB"/>
            </a:solidFill>
          </p:spPr>
        </p:sp>
      </p:grpSp>
      <p:sp>
        <p:nvSpPr>
          <p:cNvPr name="Freeform 29" id="29"/>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3"/>
            <a:stretch>
              <a:fillRect l="0" t="0" r="0" b="0"/>
            </a:stretch>
          </a:blipFill>
        </p:spPr>
      </p:sp>
      <p:sp>
        <p:nvSpPr>
          <p:cNvPr name="Freeform 30" id="30"/>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4"/>
            <a:stretch>
              <a:fillRect l="0" t="0" r="0" b="0"/>
            </a:stretch>
          </a:blipFill>
        </p:spPr>
      </p:sp>
      <p:sp>
        <p:nvSpPr>
          <p:cNvPr name="Freeform 31" id="31"/>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5"/>
            <a:stretch>
              <a:fillRect l="0" t="0" r="0" b="0"/>
            </a:stretch>
          </a:blipFill>
        </p:spPr>
      </p:sp>
      <p:sp>
        <p:nvSpPr>
          <p:cNvPr name="Freeform 32" id="32"/>
          <p:cNvSpPr/>
          <p:nvPr/>
        </p:nvSpPr>
        <p:spPr>
          <a:xfrm flipH="false" flipV="false" rot="0">
            <a:off x="7135974" y="4447353"/>
            <a:ext cx="6394726" cy="4256489"/>
          </a:xfrm>
          <a:custGeom>
            <a:avLst/>
            <a:gdLst/>
            <a:ahLst/>
            <a:cxnLst/>
            <a:rect r="r" b="b" t="t" l="l"/>
            <a:pathLst>
              <a:path h="4256489" w="6394726">
                <a:moveTo>
                  <a:pt x="0" y="0"/>
                </a:moveTo>
                <a:lnTo>
                  <a:pt x="6394725" y="0"/>
                </a:lnTo>
                <a:lnTo>
                  <a:pt x="6394725" y="4256490"/>
                </a:lnTo>
                <a:lnTo>
                  <a:pt x="0" y="4256490"/>
                </a:lnTo>
                <a:lnTo>
                  <a:pt x="0" y="0"/>
                </a:lnTo>
                <a:close/>
              </a:path>
            </a:pathLst>
          </a:custGeom>
          <a:blipFill>
            <a:blip r:embed="rId6"/>
            <a:stretch>
              <a:fillRect l="0" t="0" r="0" b="0"/>
            </a:stretch>
          </a:blipFill>
        </p:spPr>
      </p:sp>
      <p:sp>
        <p:nvSpPr>
          <p:cNvPr name="TextBox 33" id="33"/>
          <p:cNvSpPr txBox="true"/>
          <p:nvPr/>
        </p:nvSpPr>
        <p:spPr>
          <a:xfrm rot="0">
            <a:off x="5569344" y="1380727"/>
            <a:ext cx="12013998" cy="1466982"/>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SHRM-CP (Society for Human Resource Management Certified Professional)</a:t>
            </a:r>
          </a:p>
        </p:txBody>
      </p:sp>
      <p:sp>
        <p:nvSpPr>
          <p:cNvPr name="TextBox 34" id="34"/>
          <p:cNvSpPr txBox="true"/>
          <p:nvPr/>
        </p:nvSpPr>
        <p:spPr>
          <a:xfrm rot="0">
            <a:off x="5992264" y="9553334"/>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SHRM-CP</a:t>
            </a:r>
          </a:p>
        </p:txBody>
      </p:sp>
      <p:sp>
        <p:nvSpPr>
          <p:cNvPr name="TextBox 35" id="35"/>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36" id="36"/>
          <p:cNvSpPr txBox="true"/>
          <p:nvPr/>
        </p:nvSpPr>
        <p:spPr>
          <a:xfrm rot="0">
            <a:off x="8064061" y="515063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 </a:t>
            </a:r>
            <a:r>
              <a:rPr lang="en-US" b="true" sz="1870">
                <a:solidFill>
                  <a:srgbClr val="000000"/>
                </a:solidFill>
                <a:latin typeface="Arial Bold"/>
                <a:ea typeface="Arial Bold"/>
                <a:cs typeface="Arial Bold"/>
                <a:sym typeface="Arial Bold"/>
              </a:rPr>
              <a:t>35-40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37" id="37"/>
          <p:cNvSpPr txBox="true"/>
          <p:nvPr/>
        </p:nvSpPr>
        <p:spPr>
          <a:xfrm rot="0">
            <a:off x="5131079" y="3493087"/>
            <a:ext cx="11774456" cy="1562509"/>
          </a:xfrm>
          <a:prstGeom prst="rect">
            <a:avLst/>
          </a:prstGeom>
        </p:spPr>
        <p:txBody>
          <a:bodyPr anchor="t" rtlCol="false" tIns="0" lIns="0" bIns="0" rIns="0">
            <a:spAutoFit/>
          </a:bodyPr>
          <a:lstStyle/>
          <a:p>
            <a:pPr algn="r" rtl="true">
              <a:lnSpc>
                <a:spcPts val="5741"/>
              </a:lnSpc>
            </a:pPr>
            <a:r>
              <a:rPr lang="ar-EG" b="true" sz="5036" spc="-362">
                <a:solidFill>
                  <a:srgbClr val="000000"/>
                </a:solidFill>
                <a:latin typeface="Arial Bold"/>
                <a:ea typeface="Arial Bold"/>
                <a:cs typeface="Arial Bold"/>
                <a:sym typeface="Arial Bold"/>
                <a:rtl val="true"/>
              </a:rPr>
              <a:t>محترف معتمد من جمعية الموارد البشرية</a:t>
            </a:r>
          </a:p>
          <a:p>
            <a:pPr algn="r" rtl="true" marL="0" indent="0" lvl="0">
              <a:lnSpc>
                <a:spcPts val="5741"/>
              </a:lnSpc>
            </a:pPr>
            <a:r>
              <a:rPr lang="ar-EG" b="true" sz="5036" spc="-362">
                <a:solidFill>
                  <a:srgbClr val="000000"/>
                </a:solidFill>
                <a:latin typeface="Arial Bold"/>
                <a:ea typeface="Arial Bold"/>
                <a:cs typeface="Arial Bold"/>
                <a:sym typeface="Arial Bold"/>
                <a:rtl val="true"/>
              </a:rPr>
              <a:t>الامريكية</a:t>
            </a:r>
          </a:p>
        </p:txBody>
      </p:sp>
      <p:sp>
        <p:nvSpPr>
          <p:cNvPr name="TextBox 38" id="38"/>
          <p:cNvSpPr txBox="true"/>
          <p:nvPr/>
        </p:nvSpPr>
        <p:spPr>
          <a:xfrm rot="0">
            <a:off x="5569344" y="293111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35–40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5425737" y="8127998"/>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80778" y="8050217"/>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096345" y="1742002"/>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773316" y="1895098"/>
            <a:ext cx="17073722" cy="6857582"/>
          </a:xfrm>
          <a:prstGeom prst="rect">
            <a:avLst/>
          </a:prstGeom>
        </p:spPr>
        <p:txBody>
          <a:bodyPr anchor="t" rtlCol="false" tIns="0" lIns="0" bIns="0" rIns="0">
            <a:spAutoFit/>
          </a:bodyPr>
          <a:lstStyle/>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1</a:t>
            </a:r>
            <a:r>
              <a:rPr lang="ar-EG" b="true" sz="1943">
                <a:solidFill>
                  <a:srgbClr val="000000"/>
                </a:solidFill>
                <a:latin typeface="Roboto Bold"/>
                <a:ea typeface="Roboto Bold"/>
                <a:cs typeface="Roboto Bold"/>
                <a:sym typeface="Roboto Bold"/>
                <a:rtl val="true"/>
              </a:rPr>
              <a:t>. فهم إطار </a:t>
            </a:r>
            <a:r>
              <a:rPr lang="en-US" b="true" sz="1943">
                <a:solidFill>
                  <a:srgbClr val="000000"/>
                </a:solidFill>
                <a:latin typeface="Roboto Bold"/>
                <a:ea typeface="Roboto Bold"/>
                <a:cs typeface="Roboto Bold"/>
                <a:sym typeface="Roboto Bold"/>
              </a:rPr>
              <a:t>SHRM</a:t>
            </a:r>
            <a:r>
              <a:rPr lang="ar-EG" b="true" sz="1943">
                <a:solidFill>
                  <a:srgbClr val="000000"/>
                </a:solidFill>
                <a:latin typeface="Roboto Bold"/>
                <a:ea typeface="Roboto Bold"/>
                <a:cs typeface="Roboto Bold"/>
                <a:sym typeface="Roboto Bold"/>
                <a:rtl val="true"/>
              </a:rPr>
              <a:t> وكفاءات الموارد البشرية من خلال اكتساب المعرفة بالمعايير العالمية للموارد البشرية، وتطوير المهارات السلوكية الأساسية، وإتقان الكفاءات الفنية للموارد البشرية.</a:t>
            </a:r>
          </a:p>
          <a:p>
            <a:pPr algn="just" rtl="true">
              <a:lnSpc>
                <a:spcPts val="2720"/>
              </a:lnSpc>
            </a:pPr>
            <a:r>
              <a:rPr lang="en-US" b="true" sz="1943">
                <a:solidFill>
                  <a:srgbClr val="000000"/>
                </a:solidFill>
                <a:latin typeface="Roboto Bold"/>
                <a:ea typeface="Roboto Bold"/>
                <a:cs typeface="Roboto Bold"/>
                <a:sym typeface="Roboto Bold"/>
              </a:rPr>
              <a:t>2</a:t>
            </a:r>
            <a:r>
              <a:rPr lang="ar-EG" b="true" sz="1943">
                <a:solidFill>
                  <a:srgbClr val="000000"/>
                </a:solidFill>
                <a:latin typeface="Roboto Bold"/>
                <a:ea typeface="Roboto Bold"/>
                <a:cs typeface="Roboto Bold"/>
                <a:sym typeface="Roboto Bold"/>
                <a:rtl val="true"/>
              </a:rPr>
              <a:t>. تطوير مهارات إدارة الموارد البشرية الاستراتيجية من خلال مواءمة استراتيجيات الموارد البشرية مع أهداف العمل، والمساهمة في التخطيط طويل المدى، وتعزيز دور الموارد البشرية في دفع النمو التنظيمي.</a:t>
            </a:r>
          </a:p>
          <a:p>
            <a:pPr algn="just" rtl="true">
              <a:lnSpc>
                <a:spcPts val="2720"/>
              </a:lnSpc>
            </a:pPr>
            <a:r>
              <a:rPr lang="en-US" b="true" sz="1943">
                <a:solidFill>
                  <a:srgbClr val="000000"/>
                </a:solidFill>
                <a:latin typeface="Roboto Bold"/>
                <a:ea typeface="Roboto Bold"/>
                <a:cs typeface="Roboto Bold"/>
                <a:sym typeface="Roboto Bold"/>
              </a:rPr>
              <a:t>3</a:t>
            </a:r>
            <a:r>
              <a:rPr lang="ar-EG" b="true" sz="1943">
                <a:solidFill>
                  <a:srgbClr val="000000"/>
                </a:solidFill>
                <a:latin typeface="Roboto Bold"/>
                <a:ea typeface="Roboto Bold"/>
                <a:cs typeface="Roboto Bold"/>
                <a:sym typeface="Roboto Bold"/>
                <a:rtl val="true"/>
              </a:rPr>
              <a:t>. إتقان اكتساب المواهب وتخطيط القوى العاملة من خلال تعلم تقنيات تحليل القوى العاملة، وتنفيذ استراتيجيات التوظيف المتقدمة، وتصميم برامج التأهيل الفعالة.</a:t>
            </a:r>
          </a:p>
          <a:p>
            <a:pPr algn="just" rtl="true">
              <a:lnSpc>
                <a:spcPts val="2720"/>
              </a:lnSpc>
            </a:pPr>
            <a:r>
              <a:rPr lang="en-US" b="true" sz="1943">
                <a:solidFill>
                  <a:srgbClr val="000000"/>
                </a:solidFill>
                <a:latin typeface="Roboto Bold"/>
                <a:ea typeface="Roboto Bold"/>
                <a:cs typeface="Roboto Bold"/>
                <a:sym typeface="Roboto Bold"/>
              </a:rPr>
              <a:t>4</a:t>
            </a:r>
            <a:r>
              <a:rPr lang="ar-EG" b="true" sz="1943">
                <a:solidFill>
                  <a:srgbClr val="000000"/>
                </a:solidFill>
                <a:latin typeface="Roboto Bold"/>
                <a:ea typeface="Roboto Bold"/>
                <a:cs typeface="Roboto Bold"/>
                <a:sym typeface="Roboto Bold"/>
                <a:rtl val="true"/>
              </a:rPr>
              <a:t>. تعزيز مشاركة الموظفين وتطويرهم من خلال إنشاء مبادرات لتعزيز المعنويات، وتنفيذ أطر تطوير الوظائف، وتصميم برامج تدريب القيادة.</a:t>
            </a:r>
          </a:p>
          <a:p>
            <a:pPr algn="just" rtl="true">
              <a:lnSpc>
                <a:spcPts val="2720"/>
              </a:lnSpc>
            </a:pPr>
            <a:r>
              <a:rPr lang="en-US" b="true" sz="1943">
                <a:solidFill>
                  <a:srgbClr val="000000"/>
                </a:solidFill>
                <a:latin typeface="Roboto Bold"/>
                <a:ea typeface="Roboto Bold"/>
                <a:cs typeface="Roboto Bold"/>
                <a:sym typeface="Roboto Bold"/>
              </a:rPr>
              <a:t>5</a:t>
            </a:r>
            <a:r>
              <a:rPr lang="ar-EG" b="true" sz="1943">
                <a:solidFill>
                  <a:srgbClr val="000000"/>
                </a:solidFill>
                <a:latin typeface="Roboto Bold"/>
                <a:ea typeface="Roboto Bold"/>
                <a:cs typeface="Roboto Bold"/>
                <a:sym typeface="Roboto Bold"/>
                <a:rtl val="true"/>
              </a:rPr>
              <a:t>. ضمان الامتثال لممارسات الموارد البشرية والأخلاقيات من خلال التنقل في قوانين العمل، ومعالجة النزاعات في مكان العمل، وتعزيز العمليات الأخلاقية للموارد البشرية.</a:t>
            </a:r>
          </a:p>
          <a:p>
            <a:pPr algn="just" rtl="true">
              <a:lnSpc>
                <a:spcPts val="2720"/>
              </a:lnSpc>
            </a:pPr>
            <a:r>
              <a:rPr lang="en-US" b="true" sz="1943">
                <a:solidFill>
                  <a:srgbClr val="000000"/>
                </a:solidFill>
                <a:latin typeface="Roboto Bold"/>
                <a:ea typeface="Roboto Bold"/>
                <a:cs typeface="Roboto Bold"/>
                <a:sym typeface="Roboto Bold"/>
              </a:rPr>
              <a:t>6</a:t>
            </a:r>
            <a:r>
              <a:rPr lang="ar-EG" b="true" sz="1943">
                <a:solidFill>
                  <a:srgbClr val="000000"/>
                </a:solidFill>
                <a:latin typeface="Roboto Bold"/>
                <a:ea typeface="Roboto Bold"/>
                <a:cs typeface="Roboto Bold"/>
                <a:sym typeface="Roboto Bold"/>
                <a:rtl val="true"/>
              </a:rPr>
              <a:t>. بناء برامج تعويضات ومزايا فعالة من خلال تصميم هياكل أجور تنافسية، وإدارة مزايا الموظفين، وتنفيذ استراتيجيات المكافآت الشاملة.</a:t>
            </a:r>
          </a:p>
          <a:p>
            <a:pPr algn="just" rtl="true">
              <a:lnSpc>
                <a:spcPts val="2720"/>
              </a:lnSpc>
            </a:pPr>
            <a:r>
              <a:rPr lang="en-US" b="true" sz="1943">
                <a:solidFill>
                  <a:srgbClr val="000000"/>
                </a:solidFill>
                <a:latin typeface="Roboto Bold"/>
                <a:ea typeface="Roboto Bold"/>
                <a:cs typeface="Roboto Bold"/>
                <a:sym typeface="Roboto Bold"/>
              </a:rPr>
              <a:t>7</a:t>
            </a:r>
            <a:r>
              <a:rPr lang="ar-EG" b="true" sz="1943">
                <a:solidFill>
                  <a:srgbClr val="000000"/>
                </a:solidFill>
                <a:latin typeface="Roboto Bold"/>
                <a:ea typeface="Roboto Bold"/>
                <a:cs typeface="Roboto Bold"/>
                <a:sym typeface="Roboto Bold"/>
                <a:rtl val="true"/>
              </a:rPr>
              <a:t>. تنفيذ أنظمة إدارة الأداء المتكاملة من خلال تحديد مؤشرات الأداء الرئيسية القابلة للقياس، وتطوير أنظمة التغذية الراجعة، وإدارة الموظفين الذين يعانون من ضعف الأداء بشكل فعال.</a:t>
            </a:r>
          </a:p>
          <a:p>
            <a:pPr algn="just" rtl="true">
              <a:lnSpc>
                <a:spcPts val="2720"/>
              </a:lnSpc>
            </a:pPr>
            <a:r>
              <a:rPr lang="en-US" b="true" sz="1943">
                <a:solidFill>
                  <a:srgbClr val="000000"/>
                </a:solidFill>
                <a:latin typeface="Roboto Bold"/>
                <a:ea typeface="Roboto Bold"/>
                <a:cs typeface="Roboto Bold"/>
                <a:sym typeface="Roboto Bold"/>
              </a:rPr>
              <a:t>8</a:t>
            </a:r>
            <a:r>
              <a:rPr lang="ar-EG" b="true" sz="1943">
                <a:solidFill>
                  <a:srgbClr val="000000"/>
                </a:solidFill>
                <a:latin typeface="Roboto Bold"/>
                <a:ea typeface="Roboto Bold"/>
                <a:cs typeface="Roboto Bold"/>
                <a:sym typeface="Roboto Bold"/>
                <a:rtl val="true"/>
              </a:rPr>
              <a:t>. تعزيز التنوع والشمولية من خلال تعزيز بيئة عمل شاملة، وبناء كفاءة ثقافية، وضمان سياسات موارد بشرية عادلة لجميع الموظفين.</a:t>
            </a:r>
          </a:p>
          <a:p>
            <a:pPr algn="just" rtl="true">
              <a:lnSpc>
                <a:spcPts val="2720"/>
              </a:lnSpc>
            </a:pPr>
            <a:r>
              <a:rPr lang="en-US" b="true" sz="1943">
                <a:solidFill>
                  <a:srgbClr val="000000"/>
                </a:solidFill>
                <a:latin typeface="Roboto Bold"/>
                <a:ea typeface="Roboto Bold"/>
                <a:cs typeface="Roboto Bold"/>
                <a:sym typeface="Roboto Bold"/>
              </a:rPr>
              <a:t>9</a:t>
            </a:r>
            <a:r>
              <a:rPr lang="ar-EG" b="true" sz="1943">
                <a:solidFill>
                  <a:srgbClr val="000000"/>
                </a:solidFill>
                <a:latin typeface="Roboto Bold"/>
                <a:ea typeface="Roboto Bold"/>
                <a:cs typeface="Roboto Bold"/>
                <a:sym typeface="Roboto Bold"/>
                <a:rtl val="true"/>
              </a:rPr>
              <a:t>. الاستفادة من تحليلات الموارد البشرية في اتخاذ القرارات من خلال استخدام البيانات لتقييم أداء الموارد البشرية، وبناء المهارات في مقاييس الموارد البشرية، واستخدام التحليلات التنبؤية لتوقع التحديات.</a:t>
            </a:r>
          </a:p>
          <a:p>
            <a:pPr algn="just" rtl="true">
              <a:lnSpc>
                <a:spcPts val="2720"/>
              </a:lnSpc>
            </a:pPr>
            <a:r>
              <a:rPr lang="en-US" b="true" sz="1943">
                <a:solidFill>
                  <a:srgbClr val="000000"/>
                </a:solidFill>
                <a:latin typeface="Roboto Bold"/>
                <a:ea typeface="Roboto Bold"/>
                <a:cs typeface="Roboto Bold"/>
                <a:sym typeface="Roboto Bold"/>
              </a:rPr>
              <a:t>10</a:t>
            </a:r>
            <a:r>
              <a:rPr lang="ar-EG" b="true" sz="1943">
                <a:solidFill>
                  <a:srgbClr val="000000"/>
                </a:solidFill>
                <a:latin typeface="Roboto Bold"/>
                <a:ea typeface="Roboto Bold"/>
                <a:cs typeface="Roboto Bold"/>
                <a:sym typeface="Roboto Bold"/>
                <a:rtl val="true"/>
              </a:rPr>
              <a:t>. إدارة التغيير ودفع التنمية التنظيمية من خلال قيادة المبادرات التغييرية، ودفع التحولات، وبناء المرونة في عمليات الموارد البشرية.</a:t>
            </a:r>
          </a:p>
          <a:p>
            <a:pPr algn="just" rtl="true">
              <a:lnSpc>
                <a:spcPts val="2720"/>
              </a:lnSpc>
            </a:pPr>
            <a:r>
              <a:rPr lang="en-US" b="true" sz="1943">
                <a:solidFill>
                  <a:srgbClr val="000000"/>
                </a:solidFill>
                <a:latin typeface="Roboto Bold"/>
                <a:ea typeface="Roboto Bold"/>
                <a:cs typeface="Roboto Bold"/>
                <a:sym typeface="Roboto Bold"/>
              </a:rPr>
              <a:t>11</a:t>
            </a:r>
            <a:r>
              <a:rPr lang="ar-EG" b="true" sz="1943">
                <a:solidFill>
                  <a:srgbClr val="000000"/>
                </a:solidFill>
                <a:latin typeface="Roboto Bold"/>
                <a:ea typeface="Roboto Bold"/>
                <a:cs typeface="Roboto Bold"/>
                <a:sym typeface="Roboto Bold"/>
                <a:rtl val="true"/>
              </a:rPr>
              <a:t>. تعزيز سلامة مكان العمل وإدارة المخاطر من خلال ضمان الامتثال للوائح السلامة، وتطوير استراتيجيات الوقاية من المخاطر، وخلق بيئات عمل آمنة.</a:t>
            </a:r>
          </a:p>
          <a:p>
            <a:pPr algn="just" rtl="true">
              <a:lnSpc>
                <a:spcPts val="2720"/>
              </a:lnSpc>
            </a:pPr>
          </a:p>
          <a:p>
            <a:pPr algn="just" rtl="true" marL="0" indent="0" lvl="0">
              <a:lnSpc>
                <a:spcPts val="2720"/>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711526" y="-1261617"/>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11064"/>
            <a:ext cx="17666804" cy="3262125"/>
            <a:chOff x="0" y="0"/>
            <a:chExt cx="4652985" cy="859160"/>
          </a:xfrm>
        </p:grpSpPr>
        <p:sp>
          <p:nvSpPr>
            <p:cNvPr name="Freeform 12" id="12"/>
            <p:cNvSpPr/>
            <p:nvPr/>
          </p:nvSpPr>
          <p:spPr>
            <a:xfrm flipH="false" flipV="false" rot="0">
              <a:off x="0" y="0"/>
              <a:ext cx="4652985" cy="859160"/>
            </a:xfrm>
            <a:custGeom>
              <a:avLst/>
              <a:gdLst/>
              <a:ahLst/>
              <a:cxnLst/>
              <a:rect r="r" b="b" t="t" l="l"/>
              <a:pathLst>
                <a:path h="859160" w="4652985">
                  <a:moveTo>
                    <a:pt x="11832" y="0"/>
                  </a:moveTo>
                  <a:lnTo>
                    <a:pt x="4641154" y="0"/>
                  </a:lnTo>
                  <a:cubicBezTo>
                    <a:pt x="4647688" y="0"/>
                    <a:pt x="4652985" y="5297"/>
                    <a:pt x="4652985" y="11832"/>
                  </a:cubicBezTo>
                  <a:lnTo>
                    <a:pt x="4652985" y="847329"/>
                  </a:lnTo>
                  <a:cubicBezTo>
                    <a:pt x="4652985" y="853863"/>
                    <a:pt x="4647688" y="859160"/>
                    <a:pt x="4641154" y="859160"/>
                  </a:cubicBezTo>
                  <a:lnTo>
                    <a:pt x="11832" y="859160"/>
                  </a:lnTo>
                  <a:cubicBezTo>
                    <a:pt x="5297" y="859160"/>
                    <a:pt x="0" y="853863"/>
                    <a:pt x="0" y="847329"/>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897260"/>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508999" y="2858666"/>
            <a:ext cx="8841474" cy="1609521"/>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HR Managers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HR Specialists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Recruitment and Career Development Consultants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HR Strategy Leaders in organizations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Individuals seeking an internationally recognized HR certification</a:t>
            </a:r>
          </a:p>
        </p:txBody>
      </p:sp>
      <p:sp>
        <p:nvSpPr>
          <p:cNvPr name="TextBox 17" id="17"/>
          <p:cNvSpPr txBox="true"/>
          <p:nvPr/>
        </p:nvSpPr>
        <p:spPr>
          <a:xfrm rot="0">
            <a:off x="1471566"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8" id="18"/>
          <p:cNvSpPr txBox="true"/>
          <p:nvPr/>
        </p:nvSpPr>
        <p:spPr>
          <a:xfrm rot="0">
            <a:off x="11276204"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9" id="19"/>
          <p:cNvSpPr txBox="true"/>
          <p:nvPr/>
        </p:nvSpPr>
        <p:spPr>
          <a:xfrm rot="0">
            <a:off x="8632883" y="3001541"/>
            <a:ext cx="8841474" cy="1619046"/>
          </a:xfrm>
          <a:prstGeom prst="rect">
            <a:avLst/>
          </a:prstGeom>
        </p:spPr>
        <p:txBody>
          <a:bodyPr anchor="t" rtlCol="false" tIns="0" lIns="0" bIns="0" rIns="0">
            <a:spAutoFit/>
          </a:bodyPr>
          <a:lstStyle/>
          <a:p>
            <a:pPr algn="r">
              <a:lnSpc>
                <a:spcPts val="2618"/>
              </a:lnSpc>
            </a:pPr>
            <a:r>
              <a:rPr lang="ar-EG" sz="1870">
                <a:solidFill>
                  <a:srgbClr val="000000"/>
                </a:solidFill>
                <a:latin typeface="Roboto"/>
                <a:ea typeface="Roboto"/>
                <a:cs typeface="Roboto"/>
                <a:sym typeface="Roboto"/>
                <a:rtl val="true"/>
              </a:rPr>
              <a:t>مديري الموارد البشرية</a:t>
            </a:r>
          </a:p>
          <a:p>
            <a:pPr algn="r">
              <a:lnSpc>
                <a:spcPts val="2618"/>
              </a:lnSpc>
            </a:pPr>
            <a:r>
              <a:rPr lang="ar-EG" sz="1870">
                <a:solidFill>
                  <a:srgbClr val="000000"/>
                </a:solidFill>
                <a:latin typeface="Roboto"/>
                <a:ea typeface="Roboto"/>
                <a:cs typeface="Roboto"/>
                <a:sym typeface="Roboto"/>
                <a:rtl val="true"/>
              </a:rPr>
              <a:t>المتخصصين في الموارد البشرية</a:t>
            </a:r>
          </a:p>
          <a:p>
            <a:pPr algn="r">
              <a:lnSpc>
                <a:spcPts val="2618"/>
              </a:lnSpc>
            </a:pPr>
            <a:r>
              <a:rPr lang="ar-EG" sz="1870">
                <a:solidFill>
                  <a:srgbClr val="000000"/>
                </a:solidFill>
                <a:latin typeface="Roboto"/>
                <a:ea typeface="Roboto"/>
                <a:cs typeface="Roboto"/>
                <a:sym typeface="Roboto"/>
                <a:rtl val="true"/>
              </a:rPr>
              <a:t>المستشارين في مجالات التوظيف والتطوير الوظيفي</a:t>
            </a:r>
          </a:p>
          <a:p>
            <a:pPr algn="r">
              <a:lnSpc>
                <a:spcPts val="2618"/>
              </a:lnSpc>
            </a:pPr>
            <a:r>
              <a:rPr lang="ar-EG" sz="1870">
                <a:solidFill>
                  <a:srgbClr val="000000"/>
                </a:solidFill>
                <a:latin typeface="Roboto"/>
                <a:ea typeface="Roboto"/>
                <a:cs typeface="Roboto"/>
                <a:sym typeface="Roboto"/>
                <a:rtl val="true"/>
              </a:rPr>
              <a:t>المسؤولين عن استراتيجيات الموارد البشرية في الشركات والمؤسسات</a:t>
            </a:r>
          </a:p>
          <a:p>
            <a:pPr algn="r">
              <a:lnSpc>
                <a:spcPts val="2618"/>
              </a:lnSpc>
            </a:pPr>
            <a:r>
              <a:rPr lang="ar-EG" sz="1870">
                <a:solidFill>
                  <a:srgbClr val="000000"/>
                </a:solidFill>
                <a:latin typeface="Roboto"/>
                <a:ea typeface="Roboto"/>
                <a:cs typeface="Roboto"/>
                <a:sym typeface="Roboto"/>
                <a:rtl val="true"/>
              </a:rPr>
              <a:t>المهتمين بالحصول على شهادة معترف بها دولياً في مجال الموارد البشرية</a:t>
            </a:r>
          </a:p>
        </p:txBody>
      </p:sp>
      <p:sp>
        <p:nvSpPr>
          <p:cNvPr name="TextBox 20" id="20"/>
          <p:cNvSpPr txBox="true"/>
          <p:nvPr/>
        </p:nvSpPr>
        <p:spPr>
          <a:xfrm rot="0">
            <a:off x="15117012" y="4772987"/>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1" id="21"/>
          <p:cNvSpPr txBox="true"/>
          <p:nvPr/>
        </p:nvSpPr>
        <p:spPr>
          <a:xfrm rot="0">
            <a:off x="476996" y="4714322"/>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2" id="22"/>
          <p:cNvSpPr txBox="true"/>
          <p:nvPr/>
        </p:nvSpPr>
        <p:spPr>
          <a:xfrm rot="0">
            <a:off x="508999" y="5230150"/>
            <a:ext cx="8635001" cy="2257089"/>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To enroll in the SHRM-CD program, participants should have a basic understanding of HR practices, as well as: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 bachelor’s degree in a related field (preferably in Business Administration or Human Resources) (Preferred)</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At least 2-3 years of work experience in HR (Preferred)</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 desire to develop leadership and strategic skills in HR (Preferred)</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The ability to understand and analyze global HR standards (Preferred)</a:t>
            </a:r>
          </a:p>
        </p:txBody>
      </p:sp>
      <p:sp>
        <p:nvSpPr>
          <p:cNvPr name="TextBox 23" id="23"/>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4" id="24"/>
          <p:cNvSpPr txBox="true"/>
          <p:nvPr/>
        </p:nvSpPr>
        <p:spPr>
          <a:xfrm rot="0">
            <a:off x="629779" y="8048105"/>
            <a:ext cx="8003104" cy="2183908"/>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 completion of the program, participants will receive the SHRM Certified Professional (SHRM-CP) or SHRM Senior Certified Professional (SHRM-SCP) certification, depending on their level of experience and practical application of the learned concepts. These certifications are internationally recognized in the HR field and serve as a valuable addition to one’s resume, enhancing employment and career advancement opportunities with global organizations.</a:t>
            </a:r>
          </a:p>
        </p:txBody>
      </p:sp>
      <p:sp>
        <p:nvSpPr>
          <p:cNvPr name="TextBox 25" id="25"/>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6" id="26"/>
          <p:cNvSpPr txBox="true"/>
          <p:nvPr/>
        </p:nvSpPr>
        <p:spPr>
          <a:xfrm rot="0">
            <a:off x="10629071" y="5297415"/>
            <a:ext cx="7014280" cy="2202752"/>
          </a:xfrm>
          <a:prstGeom prst="rect">
            <a:avLst/>
          </a:prstGeom>
        </p:spPr>
        <p:txBody>
          <a:bodyPr anchor="t" rtlCol="false" tIns="0" lIns="0" bIns="0" rIns="0">
            <a:spAutoFit/>
          </a:bodyPr>
          <a:lstStyle/>
          <a:p>
            <a:pPr algn="just" rtl="true">
              <a:lnSpc>
                <a:spcPts val="2501"/>
              </a:lnSpc>
            </a:pPr>
            <a:r>
              <a:rPr lang="ar-EG" b="true" sz="1786">
                <a:solidFill>
                  <a:srgbClr val="000000"/>
                </a:solidFill>
                <a:latin typeface="Roboto Bold"/>
                <a:ea typeface="Roboto Bold"/>
                <a:cs typeface="Roboto Bold"/>
                <a:sym typeface="Roboto Bold"/>
                <a:rtl val="true"/>
              </a:rPr>
              <a:t>درجة بكاليروس في مجال ذي صلة (يفضل في إدارة الأعمال أو الموارد البشرية) </a:t>
            </a:r>
          </a:p>
          <a:p>
            <a:pPr algn="just" rtl="true">
              <a:lnSpc>
                <a:spcPts val="2501"/>
              </a:lnSpc>
            </a:pPr>
            <a:r>
              <a:rPr lang="ar-EG" b="true" sz="1786">
                <a:solidFill>
                  <a:srgbClr val="000000"/>
                </a:solidFill>
                <a:latin typeface="Roboto Bold"/>
                <a:ea typeface="Roboto Bold"/>
                <a:cs typeface="Roboto Bold"/>
                <a:sym typeface="Roboto Bold"/>
                <a:rtl val="true"/>
              </a:rPr>
              <a:t>خبرة عملية في مجال الموارد البشرية لمدة </a:t>
            </a:r>
            <a:r>
              <a:rPr lang="en-US" b="true" sz="1786">
                <a:solidFill>
                  <a:srgbClr val="000000"/>
                </a:solidFill>
                <a:latin typeface="Roboto Bold"/>
                <a:ea typeface="Roboto Bold"/>
                <a:cs typeface="Roboto Bold"/>
                <a:sym typeface="Roboto Bold"/>
              </a:rPr>
              <a:t>2</a:t>
            </a:r>
            <a:r>
              <a:rPr lang="ar-EG" b="true" sz="1786">
                <a:solidFill>
                  <a:srgbClr val="000000"/>
                </a:solidFill>
                <a:latin typeface="Roboto Bold"/>
                <a:ea typeface="Roboto Bold"/>
                <a:cs typeface="Roboto Bold"/>
                <a:sym typeface="Roboto Bold"/>
                <a:rtl val="true"/>
              </a:rPr>
              <a:t>-</a:t>
            </a:r>
            <a:r>
              <a:rPr lang="en-US" b="true" sz="1786">
                <a:solidFill>
                  <a:srgbClr val="000000"/>
                </a:solidFill>
                <a:latin typeface="Roboto Bold"/>
                <a:ea typeface="Roboto Bold"/>
                <a:cs typeface="Roboto Bold"/>
                <a:sym typeface="Roboto Bold"/>
              </a:rPr>
              <a:t>3</a:t>
            </a:r>
            <a:r>
              <a:rPr lang="ar-EG" b="true" sz="1786">
                <a:solidFill>
                  <a:srgbClr val="000000"/>
                </a:solidFill>
                <a:latin typeface="Roboto Bold"/>
                <a:ea typeface="Roboto Bold"/>
                <a:cs typeface="Roboto Bold"/>
                <a:sym typeface="Roboto Bold"/>
                <a:rtl val="true"/>
              </a:rPr>
              <a:t> سنوات على الأقل (غير الزامي)</a:t>
            </a:r>
          </a:p>
          <a:p>
            <a:pPr algn="just" rtl="true">
              <a:lnSpc>
                <a:spcPts val="2501"/>
              </a:lnSpc>
            </a:pPr>
            <a:r>
              <a:rPr lang="ar-EG" b="true" sz="1786">
                <a:solidFill>
                  <a:srgbClr val="000000"/>
                </a:solidFill>
                <a:latin typeface="Roboto Bold"/>
                <a:ea typeface="Roboto Bold"/>
                <a:cs typeface="Roboto Bold"/>
                <a:sym typeface="Roboto Bold"/>
                <a:rtl val="true"/>
              </a:rPr>
              <a:t>الرغبة في تطوير المهارات القيادية والاستراتيجية في مجال الموارد البشرية (غير الزامي)</a:t>
            </a:r>
          </a:p>
          <a:p>
            <a:pPr algn="just" rtl="true">
              <a:lnSpc>
                <a:spcPts val="2501"/>
              </a:lnSpc>
            </a:pPr>
            <a:r>
              <a:rPr lang="ar-EG" b="true" sz="1786">
                <a:solidFill>
                  <a:srgbClr val="000000"/>
                </a:solidFill>
                <a:latin typeface="Roboto Bold"/>
                <a:ea typeface="Roboto Bold"/>
                <a:cs typeface="Roboto Bold"/>
                <a:sym typeface="Roboto Bold"/>
                <a:rtl val="true"/>
              </a:rPr>
              <a:t>القدرة على فهم وتحليل المعايير العالمية للموارد البشرية(غير الزامي)</a:t>
            </a:r>
          </a:p>
        </p:txBody>
      </p:sp>
      <p:sp>
        <p:nvSpPr>
          <p:cNvPr name="TextBox 27" id="27"/>
          <p:cNvSpPr txBox="true"/>
          <p:nvPr/>
        </p:nvSpPr>
        <p:spPr>
          <a:xfrm rot="0">
            <a:off x="9870392" y="8146968"/>
            <a:ext cx="8003104" cy="1879075"/>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عند إتمام الدورة واجتياز الاختبار بنجاح، يحصل المشاركون على شهادة </a:t>
            </a:r>
            <a:r>
              <a:rPr lang="en-US" b="true" sz="1778">
                <a:solidFill>
                  <a:srgbClr val="000000"/>
                </a:solidFill>
                <a:latin typeface="Roboto Bold"/>
                <a:ea typeface="Roboto Bold"/>
                <a:cs typeface="Roboto Bold"/>
                <a:sym typeface="Roboto Bold"/>
              </a:rPr>
              <a:t>SHRM Certified Professional (SHRM-CP)</a:t>
            </a:r>
            <a:r>
              <a:rPr lang="ar-EG" b="true" sz="1778">
                <a:solidFill>
                  <a:srgbClr val="000000"/>
                </a:solidFill>
                <a:latin typeface="Roboto Bold"/>
                <a:ea typeface="Roboto Bold"/>
                <a:cs typeface="Roboto Bold"/>
                <a:sym typeface="Roboto Bold"/>
                <a:rtl val="true"/>
              </a:rPr>
              <a:t> أو </a:t>
            </a:r>
            <a:r>
              <a:rPr lang="en-US" b="true" sz="1778">
                <a:solidFill>
                  <a:srgbClr val="000000"/>
                </a:solidFill>
                <a:latin typeface="Roboto Bold"/>
                <a:ea typeface="Roboto Bold"/>
                <a:cs typeface="Roboto Bold"/>
                <a:sym typeface="Roboto Bold"/>
              </a:rPr>
              <a:t>SHRM Senior Certified Professional (SHRM-SCP)</a:t>
            </a:r>
            <a:r>
              <a:rPr lang="ar-EG" b="true" sz="1778">
                <a:solidFill>
                  <a:srgbClr val="000000"/>
                </a:solidFill>
                <a:latin typeface="Roboto Bold"/>
                <a:ea typeface="Roboto Bold"/>
                <a:cs typeface="Roboto Bold"/>
                <a:sym typeface="Roboto Bold"/>
                <a:rtl val="true"/>
              </a:rPr>
              <a:t>، حسب مستوى الخبرة والتطبيق العملي للمفاهيم المستفادة في الدورة. تعتبر هذه الشهادات مرجعية عالمية في مجال الموارد البشرية وتُعد إضافة قوية للسيرة الذاتية، مما يعزز فرص التوظيف والتقدم الوظيفي في الشركات والمؤسسات الدولية.</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20411"/>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1975873"/>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he SHRM-CP certification is one of the most important credentials in the field of human resources, combining theoretical knowledge with practical applications. This certification aims to equip participants with the skills and knowledge necessary to excel in a dynamic work environment.</a:t>
            </a:r>
          </a:p>
        </p:txBody>
      </p:sp>
      <p:sp>
        <p:nvSpPr>
          <p:cNvPr name="TextBox 5" id="5"/>
          <p:cNvSpPr txBox="true"/>
          <p:nvPr/>
        </p:nvSpPr>
        <p:spPr>
          <a:xfrm rot="0">
            <a:off x="11214387" y="1585815"/>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تعتبر شهادة </a:t>
            </a:r>
            <a:r>
              <a:rPr lang="en-US" sz="1870">
                <a:solidFill>
                  <a:srgbClr val="000000"/>
                </a:solidFill>
                <a:latin typeface="Roboto"/>
                <a:ea typeface="Roboto"/>
                <a:cs typeface="Roboto"/>
                <a:sym typeface="Roboto"/>
              </a:rPr>
              <a:t>SHRM-CP</a:t>
            </a:r>
            <a:r>
              <a:rPr lang="ar-EG" sz="1870">
                <a:solidFill>
                  <a:srgbClr val="000000"/>
                </a:solidFill>
                <a:latin typeface="Roboto"/>
                <a:ea typeface="Roboto"/>
                <a:cs typeface="Roboto"/>
                <a:sym typeface="Roboto"/>
                <a:rtl val="true"/>
              </a:rPr>
              <a:t> واحدة من أهم الشهادات في مجال إدارة الموارد البشرية، حيث تجمع بين المعرفة النظرية والتطبيقات العملية. تهدف هذه الشهادة إلى تجهيز المشاركين بالمهارات والمعرفة اللازمة للتفوق في بيئة العمل الديناميكية.</a:t>
            </a:r>
          </a:p>
        </p:txBody>
      </p:sp>
      <p:sp>
        <p:nvSpPr>
          <p:cNvPr name="TextBox 6" id="6"/>
          <p:cNvSpPr txBox="true"/>
          <p:nvPr/>
        </p:nvSpPr>
        <p:spPr>
          <a:xfrm rot="0">
            <a:off x="5042963" y="399439"/>
            <a:ext cx="11036096"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SHRM-CP :</a:t>
            </a:r>
          </a:p>
        </p:txBody>
      </p:sp>
      <p:sp>
        <p:nvSpPr>
          <p:cNvPr name="TextBox 7" id="7"/>
          <p:cNvSpPr txBox="true"/>
          <p:nvPr/>
        </p:nvSpPr>
        <p:spPr>
          <a:xfrm rot="0">
            <a:off x="7992712" y="3273608"/>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4548439"/>
            <a:ext cx="6585812" cy="1314116"/>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The SHRM-CP certification is essential for professionals in the HR field as it enhances their employment opportunities and elevates their professional standards.</a:t>
            </a:r>
          </a:p>
          <a:p>
            <a:pPr algn="l" marL="0" indent="0" lvl="0">
              <a:lnSpc>
                <a:spcPts val="2618"/>
              </a:lnSpc>
              <a:spcBef>
                <a:spcPct val="0"/>
              </a:spcBef>
            </a:pPr>
          </a:p>
        </p:txBody>
      </p:sp>
      <p:sp>
        <p:nvSpPr>
          <p:cNvPr name="TextBox 9" id="9"/>
          <p:cNvSpPr txBox="true"/>
          <p:nvPr/>
        </p:nvSpPr>
        <p:spPr>
          <a:xfrm rot="0">
            <a:off x="178291" y="3920487"/>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030874"/>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SHRM-CP</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621378"/>
            <a:ext cx="6585812" cy="1942830"/>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ساعدك هذه الشهادة على فهم أحدث الاتجاهات في إدارة الموارد البشرية، وتوفر لك الأدوات اللازمة لمواجهة التحديات في مكان العمل. من خلال الدراسة للحصول على </a:t>
            </a:r>
            <a:r>
              <a:rPr lang="en-US" sz="1870">
                <a:solidFill>
                  <a:srgbClr val="000000"/>
                </a:solidFill>
                <a:latin typeface="Roboto"/>
                <a:ea typeface="Roboto"/>
                <a:cs typeface="Roboto"/>
                <a:sym typeface="Roboto"/>
              </a:rPr>
              <a:t>SHRM-CP</a:t>
            </a:r>
            <a:r>
              <a:rPr lang="ar-EG" sz="1870">
                <a:solidFill>
                  <a:srgbClr val="000000"/>
                </a:solidFill>
                <a:latin typeface="Roboto"/>
                <a:ea typeface="Roboto"/>
                <a:cs typeface="Roboto"/>
                <a:sym typeface="Roboto"/>
                <a:rtl val="true"/>
              </a:rPr>
              <a:t>، ستتعرف على كيفية تطبيق القوانين واللوائح المتعلقة بالعمل، وكيفية إدارة التنوع والشمول في بيئة العمل. كما تساهم الشهادة في تعزيز مهارات القيادة والتواصل، مما يساعدك في بناء فرق قوية وتحقيق أهداف المنظمة. </a:t>
            </a:r>
          </a:p>
        </p:txBody>
      </p:sp>
      <p:sp>
        <p:nvSpPr>
          <p:cNvPr name="TextBox 12" id="12"/>
          <p:cNvSpPr txBox="true"/>
          <p:nvPr/>
        </p:nvSpPr>
        <p:spPr>
          <a:xfrm rot="0">
            <a:off x="178291" y="6018903"/>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SHRM-CP:</a:t>
            </a:r>
          </a:p>
        </p:txBody>
      </p:sp>
      <p:sp>
        <p:nvSpPr>
          <p:cNvPr name="TextBox 13" id="13"/>
          <p:cNvSpPr txBox="true"/>
          <p:nvPr/>
        </p:nvSpPr>
        <p:spPr>
          <a:xfrm rot="0">
            <a:off x="178291" y="6630903"/>
            <a:ext cx="6585812" cy="3299387"/>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This certification helps you understand the latest trends in human resource management and provides you with the tools necessary to tackle challenges in the workplace. By studying for the SHRM-CP, you will learn how to apply labor laws and regulations, manage diversity and inclusion in the workplace, and enhance your leadership and communication skills. This, in turn, helps you build strong teams and achieve organizational goals.</a:t>
            </a:r>
          </a:p>
          <a:p>
            <a:pPr algn="l" marL="0" indent="0" lvl="0">
              <a:lnSpc>
                <a:spcPts val="2618"/>
              </a:lnSpc>
              <a:spcBef>
                <a:spcPct val="0"/>
              </a:spcBef>
            </a:pP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3933527"/>
            <a:ext cx="6585812" cy="1942830"/>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تعتبر شهادة </a:t>
            </a:r>
            <a:r>
              <a:rPr lang="en-US" sz="1870">
                <a:solidFill>
                  <a:srgbClr val="000000"/>
                </a:solidFill>
                <a:latin typeface="Roboto"/>
                <a:ea typeface="Roboto"/>
                <a:cs typeface="Roboto"/>
                <a:sym typeface="Roboto"/>
              </a:rPr>
              <a:t>SHRM-CP</a:t>
            </a:r>
            <a:r>
              <a:rPr lang="ar-EG" sz="1870">
                <a:solidFill>
                  <a:srgbClr val="000000"/>
                </a:solidFill>
                <a:latin typeface="Roboto"/>
                <a:ea typeface="Roboto"/>
                <a:cs typeface="Roboto"/>
                <a:sym typeface="Roboto"/>
                <a:rtl val="true"/>
              </a:rPr>
              <a:t> ضرورية للمهنيين في مجال الموارد البشرية، حيث تعزز من فرصهم في التوظيف وتزيد من مستوى احترافيتهم. تسهم الشهادة في تعزيز الفهم العميق لممارسات الموارد البشرية العالمية، مما يمكن الأفراد من تطبيق استراتيجيات فعالة في بيئات العمل المختلفة. كما أن الحصول على هذه الشهادة يدل على الالتزام بالتطوير المهني المستمر، مما يجعل الأفراد أكثر جاذبية لأصحاب العمل.</a:t>
            </a:r>
            <a:r>
              <a:rPr lang="ar-EG" sz="1870">
                <a:solidFill>
                  <a:srgbClr val="000000"/>
                </a:solidFill>
                <a:latin typeface="Roboto"/>
                <a:ea typeface="Roboto"/>
                <a:cs typeface="Roboto"/>
                <a:sym typeface="Roboto"/>
                <a:rtl val="true"/>
              </a:rPr>
              <a:t> </a:t>
            </a:r>
          </a:p>
        </p:txBody>
      </p:sp>
      <p:grpSp>
        <p:nvGrpSpPr>
          <p:cNvPr name="Group 16" id="16"/>
          <p:cNvGrpSpPr/>
          <p:nvPr/>
        </p:nvGrpSpPr>
        <p:grpSpPr>
          <a:xfrm rot="0">
            <a:off x="16873441" y="8959201"/>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401276"/>
            <a:ext cx="17139385" cy="8793908"/>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Improved Organizational Performance: </a:t>
            </a:r>
          </a:p>
          <a:p>
            <a:pPr algn="l">
              <a:lnSpc>
                <a:spcPts val="2639"/>
              </a:lnSpc>
            </a:pPr>
            <a:r>
              <a:rPr lang="en-US" sz="1885">
                <a:solidFill>
                  <a:srgbClr val="000000"/>
                </a:solidFill>
                <a:latin typeface="Open Sauce"/>
                <a:ea typeface="Open Sauce"/>
                <a:cs typeface="Open Sauce"/>
                <a:sym typeface="Open Sauce"/>
              </a:rPr>
              <a:t>   SHRM-CP holders can develop effective human resource management strategies, such as performance evaluation and workforce planning, leading to enhanced overall organizational performance and increased productivity.</a:t>
            </a:r>
          </a:p>
          <a:p>
            <a:pPr algn="l">
              <a:lnSpc>
                <a:spcPts val="2639"/>
              </a:lnSpc>
            </a:pPr>
          </a:p>
          <a:p>
            <a:pPr algn="l">
              <a:lnSpc>
                <a:spcPts val="2639"/>
              </a:lnSpc>
            </a:pPr>
            <a:r>
              <a:rPr lang="en-US" sz="1885">
                <a:solidFill>
                  <a:srgbClr val="000000"/>
                </a:solidFill>
                <a:latin typeface="Open Sauce"/>
                <a:ea typeface="Open Sauce"/>
                <a:cs typeface="Open Sauce"/>
                <a:sym typeface="Open Sauce"/>
              </a:rPr>
              <a:t>2. Reduced Recruitment Costs:</a:t>
            </a:r>
          </a:p>
          <a:p>
            <a:pPr algn="l">
              <a:lnSpc>
                <a:spcPts val="2639"/>
              </a:lnSpc>
            </a:pPr>
            <a:r>
              <a:rPr lang="en-US" sz="1885">
                <a:solidFill>
                  <a:srgbClr val="000000"/>
                </a:solidFill>
                <a:latin typeface="Open Sauce"/>
                <a:ea typeface="Open Sauce"/>
                <a:cs typeface="Open Sauce"/>
                <a:sym typeface="Open Sauce"/>
              </a:rPr>
              <a:t>   Through effective recruitment strategies learned during certification, employers can lower the costs associated with hiring and training new employees, contributing to a more efficient HR budget.</a:t>
            </a:r>
          </a:p>
          <a:p>
            <a:pPr algn="l">
              <a:lnSpc>
                <a:spcPts val="2639"/>
              </a:lnSpc>
            </a:pPr>
          </a:p>
          <a:p>
            <a:pPr algn="l">
              <a:lnSpc>
                <a:spcPts val="2639"/>
              </a:lnSpc>
            </a:pPr>
            <a:r>
              <a:rPr lang="en-US" sz="1885">
                <a:solidFill>
                  <a:srgbClr val="000000"/>
                </a:solidFill>
                <a:latin typeface="Open Sauce"/>
                <a:ea typeface="Open Sauce"/>
                <a:cs typeface="Open Sauce"/>
                <a:sym typeface="Open Sauce"/>
              </a:rPr>
              <a:t>3. Enhanced Organizational Culture:</a:t>
            </a:r>
          </a:p>
          <a:p>
            <a:pPr algn="l">
              <a:lnSpc>
                <a:spcPts val="2639"/>
              </a:lnSpc>
            </a:pPr>
            <a:r>
              <a:rPr lang="en-US" sz="1885">
                <a:solidFill>
                  <a:srgbClr val="000000"/>
                </a:solidFill>
                <a:latin typeface="Open Sauce"/>
                <a:ea typeface="Open Sauce"/>
                <a:cs typeface="Open Sauce"/>
                <a:sym typeface="Open Sauce"/>
              </a:rPr>
              <a:t>   SHRM-CP holders contribute to fostering a positive work environment by applying principles of diversity and inclusion, which can lead to increased employee satisfaction and reduced turnover rates.</a:t>
            </a:r>
          </a:p>
          <a:p>
            <a:pPr algn="l">
              <a:lnSpc>
                <a:spcPts val="2639"/>
              </a:lnSpc>
            </a:pPr>
          </a:p>
          <a:p>
            <a:pPr algn="l">
              <a:lnSpc>
                <a:spcPts val="2639"/>
              </a:lnSpc>
            </a:pPr>
            <a:r>
              <a:rPr lang="en-US" sz="1885">
                <a:solidFill>
                  <a:srgbClr val="000000"/>
                </a:solidFill>
                <a:latin typeface="Open Sauce"/>
                <a:ea typeface="Open Sauce"/>
                <a:cs typeface="Open Sauce"/>
                <a:sym typeface="Open Sauce"/>
              </a:rPr>
              <a:t>4. Better Legal Compliance:</a:t>
            </a:r>
          </a:p>
          <a:p>
            <a:pPr algn="l">
              <a:lnSpc>
                <a:spcPts val="2639"/>
              </a:lnSpc>
            </a:pPr>
            <a:r>
              <a:rPr lang="en-US" sz="1885">
                <a:solidFill>
                  <a:srgbClr val="000000"/>
                </a:solidFill>
                <a:latin typeface="Open Sauce"/>
                <a:ea typeface="Open Sauce"/>
                <a:cs typeface="Open Sauce"/>
                <a:sym typeface="Open Sauce"/>
              </a:rPr>
              <a:t>   Certified employees ensure adherence to labor laws and regulations, minimizing legal risks and compliance issues, thereby enhancing the company’s reputation.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5. Improved Company Reputation:  </a:t>
            </a:r>
          </a:p>
          <a:p>
            <a:pPr algn="l">
              <a:lnSpc>
                <a:spcPts val="2639"/>
              </a:lnSpc>
            </a:pPr>
            <a:r>
              <a:rPr lang="en-US" sz="1885">
                <a:solidFill>
                  <a:srgbClr val="000000"/>
                </a:solidFill>
                <a:latin typeface="Open Sauce"/>
                <a:ea typeface="Open Sauce"/>
                <a:cs typeface="Open Sauce"/>
                <a:sym typeface="Open Sauce"/>
              </a:rPr>
              <a:t>   Having certified HR professionals reflects the organization's professionalism, making it more attractive to new talent and boosting its reputation as a top employer.</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Development of Learning and Development Strategies:  </a:t>
            </a:r>
          </a:p>
          <a:p>
            <a:pPr algn="l">
              <a:lnSpc>
                <a:spcPts val="2639"/>
              </a:lnSpc>
            </a:pPr>
            <a:r>
              <a:rPr lang="en-US" sz="1885">
                <a:solidFill>
                  <a:srgbClr val="000000"/>
                </a:solidFill>
                <a:latin typeface="Open Sauce"/>
                <a:ea typeface="Open Sauce"/>
                <a:cs typeface="Open Sauce"/>
                <a:sym typeface="Open Sauce"/>
              </a:rPr>
              <a:t>   Certified individuals can design effective training programs that help develop skills and competencies among employees, contributing to the achievement of organizational goals.</a:t>
            </a:r>
          </a:p>
          <a:p>
            <a:pPr algn="l">
              <a:lnSpc>
                <a:spcPts val="2639"/>
              </a:lnSpc>
            </a:pPr>
          </a:p>
          <a:p>
            <a:pPr algn="l">
              <a:lnSpc>
                <a:spcPts val="2639"/>
              </a:lnSpc>
            </a:pPr>
            <a:r>
              <a:rPr lang="en-US" sz="1885">
                <a:solidFill>
                  <a:srgbClr val="000000"/>
                </a:solidFill>
                <a:latin typeface="Open Sauce"/>
                <a:ea typeface="Open Sauce"/>
                <a:cs typeface="Open Sauce"/>
                <a:sym typeface="Open Sauce"/>
              </a:rPr>
              <a:t>7. Data Analysis and Metrics: </a:t>
            </a:r>
          </a:p>
          <a:p>
            <a:pPr algn="l">
              <a:lnSpc>
                <a:spcPts val="2639"/>
              </a:lnSpc>
            </a:pPr>
            <a:r>
              <a:rPr lang="en-US" sz="1885">
                <a:solidFill>
                  <a:srgbClr val="000000"/>
                </a:solidFill>
                <a:latin typeface="Open Sauce"/>
                <a:ea typeface="Open Sauce"/>
                <a:cs typeface="Open Sauce"/>
                <a:sym typeface="Open Sauce"/>
              </a:rPr>
              <a:t>   SHRM-CP holders learn how to leverage data for performance analysis and accurate reporting, aiding informed decision-making processes.</a:t>
            </a:r>
          </a:p>
          <a:p>
            <a:pPr algn="l" marL="0" indent="0" lvl="0">
              <a:lnSpc>
                <a:spcPts val="615"/>
              </a:lnSpc>
              <a:spcBef>
                <a:spcPct val="0"/>
              </a:spcBef>
            </a:pPr>
          </a:p>
        </p:txBody>
      </p:sp>
      <p:sp>
        <p:nvSpPr>
          <p:cNvPr name="TextBox 7" id="7"/>
          <p:cNvSpPr txBox="true"/>
          <p:nvPr/>
        </p:nvSpPr>
        <p:spPr>
          <a:xfrm rot="0">
            <a:off x="212927" y="78182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2083226"/>
            <a:ext cx="17139385" cy="7128270"/>
          </a:xfrm>
          <a:prstGeom prst="rect">
            <a:avLst/>
          </a:prstGeom>
        </p:spPr>
        <p:txBody>
          <a:bodyPr anchor="t" rtlCol="false" tIns="0" lIns="0" bIns="0" rIns="0">
            <a:spAutoFit/>
          </a:bodyPr>
          <a:lstStyle/>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تحسين الأداء التنظيمي:  </a:t>
            </a:r>
          </a:p>
          <a:p>
            <a:pPr algn="just" rtl="true">
              <a:lnSpc>
                <a:spcPts val="2639"/>
              </a:lnSpc>
            </a:pPr>
            <a:r>
              <a:rPr lang="ar-EG" sz="1885">
                <a:solidFill>
                  <a:srgbClr val="000000"/>
                </a:solidFill>
                <a:latin typeface="Roboto"/>
                <a:ea typeface="Roboto"/>
                <a:cs typeface="Roboto"/>
                <a:sym typeface="Roboto"/>
                <a:rtl val="true"/>
              </a:rPr>
              <a:t>   حاملو شهادة </a:t>
            </a:r>
            <a:r>
              <a:rPr lang="en-US" sz="1885">
                <a:solidFill>
                  <a:srgbClr val="000000"/>
                </a:solidFill>
                <a:latin typeface="Roboto"/>
                <a:ea typeface="Roboto"/>
                <a:cs typeface="Roboto"/>
                <a:sym typeface="Roboto"/>
              </a:rPr>
              <a:t>SHRM-CP</a:t>
            </a:r>
            <a:r>
              <a:rPr lang="ar-EG" sz="1885">
                <a:solidFill>
                  <a:srgbClr val="000000"/>
                </a:solidFill>
                <a:latin typeface="Roboto"/>
                <a:ea typeface="Roboto"/>
                <a:cs typeface="Roboto"/>
                <a:sym typeface="Roboto"/>
                <a:rtl val="true"/>
              </a:rPr>
              <a:t> قادرون على تطوير استراتيجيات فعالة لإدارة الموارد البشرية، مثل تقييم الأداء وتخطيط القوى العاملة، مما يؤدي إلى تحسين الأداء العام للمنظمة وزيادة الإنتاجية.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تقليل تكاليف التوظيف:</a:t>
            </a:r>
          </a:p>
          <a:p>
            <a:pPr algn="just" rtl="true">
              <a:lnSpc>
                <a:spcPts val="2639"/>
              </a:lnSpc>
            </a:pPr>
            <a:r>
              <a:rPr lang="ar-EG" sz="1885">
                <a:solidFill>
                  <a:srgbClr val="000000"/>
                </a:solidFill>
                <a:latin typeface="Roboto"/>
                <a:ea typeface="Roboto"/>
                <a:cs typeface="Roboto"/>
                <a:sym typeface="Roboto"/>
                <a:rtl val="true"/>
              </a:rPr>
              <a:t>   من خلال استراتيجيات التوظيف الفعالة التي يتعلمها حاملو الشهادة، يمكن تقليل التكاليف المرتبطة بتوظيف وتدريب الموظفين الجدد، مما يساهم في توفير ميزانية الموارد البشرية.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تعزيز الثقافة التنظيمية: </a:t>
            </a:r>
          </a:p>
          <a:p>
            <a:pPr algn="just" rtl="true">
              <a:lnSpc>
                <a:spcPts val="2639"/>
              </a:lnSpc>
            </a:pPr>
            <a:r>
              <a:rPr lang="ar-EG" sz="1885">
                <a:solidFill>
                  <a:srgbClr val="000000"/>
                </a:solidFill>
                <a:latin typeface="Roboto"/>
                <a:ea typeface="Roboto"/>
                <a:cs typeface="Roboto"/>
                <a:sym typeface="Roboto"/>
                <a:rtl val="true"/>
              </a:rPr>
              <a:t>   حاملو شهادة </a:t>
            </a:r>
            <a:r>
              <a:rPr lang="en-US" sz="1885">
                <a:solidFill>
                  <a:srgbClr val="000000"/>
                </a:solidFill>
                <a:latin typeface="Roboto"/>
                <a:ea typeface="Roboto"/>
                <a:cs typeface="Roboto"/>
                <a:sym typeface="Roboto"/>
              </a:rPr>
              <a:t>SHRM-CP</a:t>
            </a:r>
            <a:r>
              <a:rPr lang="ar-EG" sz="1885">
                <a:solidFill>
                  <a:srgbClr val="000000"/>
                </a:solidFill>
                <a:latin typeface="Roboto"/>
                <a:ea typeface="Roboto"/>
                <a:cs typeface="Roboto"/>
                <a:sym typeface="Roboto"/>
                <a:rtl val="true"/>
              </a:rPr>
              <a:t> يسهمون في تعزيز بيئة عمل إيجابية من خلال تطبيق مبادئ التنوع والشمول، مما يؤدي إلى زيادة رضا الموظفين وتقليل معدل الدوران.</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امتثال قانوني أفضل:</a:t>
            </a:r>
          </a:p>
          <a:p>
            <a:pPr algn="just" rtl="true">
              <a:lnSpc>
                <a:spcPts val="2639"/>
              </a:lnSpc>
            </a:pPr>
            <a:r>
              <a:rPr lang="ar-EG" sz="1885">
                <a:solidFill>
                  <a:srgbClr val="000000"/>
                </a:solidFill>
                <a:latin typeface="Roboto"/>
                <a:ea typeface="Roboto"/>
                <a:cs typeface="Roboto"/>
                <a:sym typeface="Roboto"/>
                <a:rtl val="true"/>
              </a:rPr>
              <a:t>   يضمن الموظفون المعتمدون الالتزام بالقوانين واللوائح المتعلقة بالعمل، مما يقلل من المخاطر القانونية والمشكلات المتعلقة بالامتثال، ويعزز من سمعة الشركة.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تحسين سمعة الشركة:</a:t>
            </a:r>
          </a:p>
          <a:p>
            <a:pPr algn="just" rtl="true">
              <a:lnSpc>
                <a:spcPts val="2639"/>
              </a:lnSpc>
            </a:pPr>
            <a:r>
              <a:rPr lang="ar-EG" sz="1885">
                <a:solidFill>
                  <a:srgbClr val="000000"/>
                </a:solidFill>
                <a:latin typeface="Roboto"/>
                <a:ea typeface="Roboto"/>
                <a:cs typeface="Roboto"/>
                <a:sym typeface="Roboto"/>
                <a:rtl val="true"/>
              </a:rPr>
              <a:t>   وجود موظفين معتمدين في الموارد البشرية يعكس احترافية المؤسسة، مما يجعلها أكثر جذبًا للمواهب الجديدة ويعزز من سمعتها كمكان عمل متميز.</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تطوير استراتيجيات التعلم والتطوير: </a:t>
            </a:r>
          </a:p>
          <a:p>
            <a:pPr algn="just" rtl="true">
              <a:lnSpc>
                <a:spcPts val="2639"/>
              </a:lnSpc>
            </a:pPr>
            <a:r>
              <a:rPr lang="ar-EG" sz="1885">
                <a:solidFill>
                  <a:srgbClr val="000000"/>
                </a:solidFill>
                <a:latin typeface="Roboto"/>
                <a:ea typeface="Roboto"/>
                <a:cs typeface="Roboto"/>
                <a:sym typeface="Roboto"/>
                <a:rtl val="true"/>
              </a:rPr>
              <a:t>   يمكن لحاملي الشهادة تصميم برامج تدريبية فعالة تساعد في تطوير المهارات والكفاءات لدى الموظفين، مما يسهم في تحقيق أهداف المؤسسة.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تحليل البيانات والقياسات:  </a:t>
            </a:r>
          </a:p>
          <a:p>
            <a:pPr algn="just" rtl="true">
              <a:lnSpc>
                <a:spcPts val="2639"/>
              </a:lnSpc>
            </a:pPr>
            <a:r>
              <a:rPr lang="ar-EG" sz="1885">
                <a:solidFill>
                  <a:srgbClr val="000000"/>
                </a:solidFill>
                <a:latin typeface="Roboto"/>
                <a:ea typeface="Roboto"/>
                <a:cs typeface="Roboto"/>
                <a:sym typeface="Roboto"/>
                <a:rtl val="true"/>
              </a:rPr>
              <a:t>   يتعلم حاملو شهادة </a:t>
            </a:r>
            <a:r>
              <a:rPr lang="en-US" sz="1885">
                <a:solidFill>
                  <a:srgbClr val="000000"/>
                </a:solidFill>
                <a:latin typeface="Roboto"/>
                <a:ea typeface="Roboto"/>
                <a:cs typeface="Roboto"/>
                <a:sym typeface="Roboto"/>
              </a:rPr>
              <a:t>SHRM-CP</a:t>
            </a:r>
            <a:r>
              <a:rPr lang="ar-EG" sz="1885">
                <a:solidFill>
                  <a:srgbClr val="000000"/>
                </a:solidFill>
                <a:latin typeface="Roboto"/>
                <a:ea typeface="Roboto"/>
                <a:cs typeface="Roboto"/>
                <a:sym typeface="Roboto"/>
                <a:rtl val="true"/>
              </a:rPr>
              <a:t> كيفية استخدام البيانات لتحليل الأداء وتقديم تقارير دقيقة، مما يساعد في اتخاذ قرارات مستنيرة.</a:t>
            </a:r>
          </a:p>
          <a:p>
            <a:pPr algn="just"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518901"/>
            <a:ext cx="17387591" cy="7934947"/>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Professional Skill Development:</a:t>
            </a:r>
          </a:p>
          <a:p>
            <a:pPr algn="l">
              <a:lnSpc>
                <a:spcPts val="2405"/>
              </a:lnSpc>
            </a:pPr>
            <a:r>
              <a:rPr lang="en-US" sz="1717">
                <a:solidFill>
                  <a:srgbClr val="000000"/>
                </a:solidFill>
                <a:latin typeface="Open Sauce"/>
                <a:ea typeface="Open Sauce"/>
                <a:cs typeface="Open Sauce"/>
                <a:sym typeface="Open Sauce"/>
              </a:rPr>
              <a:t>   The SHRM-CP certification helps trainees acquire new skills and in-depth knowledge in areas such as performance management, succession planning, and talent management.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Increased Job Opportunities: </a:t>
            </a:r>
          </a:p>
          <a:p>
            <a:pPr algn="l">
              <a:lnSpc>
                <a:spcPts val="2405"/>
              </a:lnSpc>
            </a:pPr>
            <a:r>
              <a:rPr lang="en-US" sz="1717">
                <a:solidFill>
                  <a:srgbClr val="000000"/>
                </a:solidFill>
                <a:latin typeface="Open Sauce"/>
                <a:ea typeface="Open Sauce"/>
                <a:cs typeface="Open Sauce"/>
                <a:sym typeface="Open Sauce"/>
              </a:rPr>
              <a:t>   The certification enhances employment prospects across various roles within human resources, including HR managers and recruitment consultants.</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Higher Earnings Potential: </a:t>
            </a:r>
          </a:p>
          <a:p>
            <a:pPr algn="l">
              <a:lnSpc>
                <a:spcPts val="2405"/>
              </a:lnSpc>
            </a:pPr>
            <a:r>
              <a:rPr lang="en-US" sz="1717">
                <a:solidFill>
                  <a:srgbClr val="000000"/>
                </a:solidFill>
                <a:latin typeface="Open Sauce"/>
                <a:ea typeface="Open Sauce"/>
                <a:cs typeface="Open Sauce"/>
                <a:sym typeface="Open Sauce"/>
              </a:rPr>
              <a:t>   Research indicates that SHRM-CP holders tend to earn higher salaries compared to non-certified employees, reflecting the certification's value in the job market.</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Expanded Professional Network: </a:t>
            </a:r>
          </a:p>
          <a:p>
            <a:pPr algn="l">
              <a:lnSpc>
                <a:spcPts val="2405"/>
              </a:lnSpc>
            </a:pPr>
            <a:r>
              <a:rPr lang="en-US" sz="1717">
                <a:solidFill>
                  <a:srgbClr val="000000"/>
                </a:solidFill>
                <a:latin typeface="Open Sauce"/>
                <a:ea typeface="Open Sauce"/>
                <a:cs typeface="Open Sauce"/>
                <a:sym typeface="Open Sauce"/>
              </a:rPr>
              <a:t>   Obtaining the certification opens up networking opportunities with other professionals in the field, facilitating knowledge and experience sharing.</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Commitment to Professional Development:</a:t>
            </a:r>
          </a:p>
          <a:p>
            <a:pPr algn="l">
              <a:lnSpc>
                <a:spcPts val="2405"/>
              </a:lnSpc>
            </a:pPr>
            <a:r>
              <a:rPr lang="en-US" sz="1717">
                <a:solidFill>
                  <a:srgbClr val="000000"/>
                </a:solidFill>
                <a:latin typeface="Open Sauce"/>
                <a:ea typeface="Open Sauce"/>
                <a:cs typeface="Open Sauce"/>
                <a:sym typeface="Open Sauce"/>
              </a:rPr>
              <a:t>   The certification demonstrates the trainee's commitment to continuous learning and professional growth, increasing their chances for career advancement.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Comprehensive Understanding of Global Practices:  </a:t>
            </a:r>
          </a:p>
          <a:p>
            <a:pPr algn="l">
              <a:lnSpc>
                <a:spcPts val="2405"/>
              </a:lnSpc>
            </a:pPr>
            <a:r>
              <a:rPr lang="en-US" sz="1717">
                <a:solidFill>
                  <a:srgbClr val="000000"/>
                </a:solidFill>
                <a:latin typeface="Open Sauce"/>
                <a:ea typeface="Open Sauce"/>
                <a:cs typeface="Open Sauce"/>
                <a:sym typeface="Open Sauce"/>
              </a:rPr>
              <a:t>   Trainees are introduced to global HR practices, enabling them to implement effective strategies that align with modern industry trends.</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Increased Self-Confidence:  </a:t>
            </a:r>
          </a:p>
          <a:p>
            <a:pPr algn="l">
              <a:lnSpc>
                <a:spcPts val="2405"/>
              </a:lnSpc>
            </a:pPr>
            <a:r>
              <a:rPr lang="en-US" sz="1717">
                <a:solidFill>
                  <a:srgbClr val="000000"/>
                </a:solidFill>
                <a:latin typeface="Open Sauce"/>
                <a:ea typeface="Open Sauce"/>
                <a:cs typeface="Open Sauce"/>
                <a:sym typeface="Open Sauce"/>
              </a:rPr>
              <a:t>   By gaining the necessary skills and knowledge, trainees experience a boost in confidence regarding their abilities, empowering them to tackle workplace challenges effectively.</a:t>
            </a:r>
          </a:p>
          <a:p>
            <a:pPr algn="l">
              <a:lnSpc>
                <a:spcPts val="2405"/>
              </a:lnSpc>
            </a:pPr>
          </a:p>
          <a:p>
            <a:pPr algn="l">
              <a:lnSpc>
                <a:spcPts val="2405"/>
              </a:lnSpc>
            </a:pPr>
            <a:r>
              <a:rPr lang="en-US" sz="1717">
                <a:solidFill>
                  <a:srgbClr val="000000"/>
                </a:solidFill>
                <a:latin typeface="Open Sauce"/>
                <a:ea typeface="Open Sauce"/>
                <a:cs typeface="Open Sauce"/>
                <a:sym typeface="Open Sauce"/>
              </a:rPr>
              <a:t>8. Leadership Opportunities:</a:t>
            </a:r>
          </a:p>
          <a:p>
            <a:pPr algn="l" marL="0" indent="0" lvl="0">
              <a:lnSpc>
                <a:spcPts val="2685"/>
              </a:lnSpc>
              <a:spcBef>
                <a:spcPct val="0"/>
              </a:spcBef>
            </a:pPr>
            <a:r>
              <a:rPr lang="en-US" sz="1917">
                <a:solidFill>
                  <a:srgbClr val="000000"/>
                </a:solidFill>
                <a:latin typeface="Open Sauce"/>
                <a:ea typeface="Open Sauce"/>
                <a:cs typeface="Open Sauce"/>
                <a:sym typeface="Open Sauce"/>
              </a:rPr>
              <a:t>   The certification opens doors for trainees to advance into leadership roles within human resources, enhancing their career aspirations.</a:t>
            </a:r>
          </a:p>
        </p:txBody>
      </p:sp>
      <p:sp>
        <p:nvSpPr>
          <p:cNvPr name="TextBox 7" id="7"/>
          <p:cNvSpPr txBox="true"/>
          <p:nvPr/>
        </p:nvSpPr>
        <p:spPr>
          <a:xfrm rot="0">
            <a:off x="212927" y="104775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2083226"/>
            <a:ext cx="17139385" cy="7798335"/>
          </a:xfrm>
          <a:prstGeom prst="rect">
            <a:avLst/>
          </a:prstGeom>
        </p:spPr>
        <p:txBody>
          <a:bodyPr anchor="t" rtlCol="false" tIns="0" lIns="0" bIns="0" rIns="0">
            <a:spAutoFit/>
          </a:bodyPr>
          <a:lstStyle/>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تطوير المهارات المهنية: </a:t>
            </a:r>
          </a:p>
          <a:p>
            <a:pPr algn="just" rtl="true">
              <a:lnSpc>
                <a:spcPts val="2639"/>
              </a:lnSpc>
            </a:pPr>
            <a:r>
              <a:rPr lang="ar-EG" sz="1885">
                <a:solidFill>
                  <a:srgbClr val="000000"/>
                </a:solidFill>
                <a:latin typeface="Roboto"/>
                <a:ea typeface="Roboto"/>
                <a:cs typeface="Roboto"/>
                <a:sym typeface="Roboto"/>
                <a:rtl val="true"/>
              </a:rPr>
              <a:t>   تساعد شهادة </a:t>
            </a:r>
            <a:r>
              <a:rPr lang="en-US" sz="1885">
                <a:solidFill>
                  <a:srgbClr val="000000"/>
                </a:solidFill>
                <a:latin typeface="Roboto"/>
                <a:ea typeface="Roboto"/>
                <a:cs typeface="Roboto"/>
                <a:sym typeface="Roboto"/>
              </a:rPr>
              <a:t>SHRM-CP</a:t>
            </a:r>
            <a:r>
              <a:rPr lang="ar-EG" sz="1885">
                <a:solidFill>
                  <a:srgbClr val="000000"/>
                </a:solidFill>
                <a:latin typeface="Roboto"/>
                <a:ea typeface="Roboto"/>
                <a:cs typeface="Roboto"/>
                <a:sym typeface="Roboto"/>
                <a:rtl val="true"/>
              </a:rPr>
              <a:t> المتدربين في اكتساب مهارات جديدة ومعرفة عميقة في مجالات مثل إدارة الأداء، وتخطيط التعاقب، وإدارة المواهب.</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زيادة الفرص الوظيفية:  </a:t>
            </a:r>
          </a:p>
          <a:p>
            <a:pPr algn="just" rtl="true">
              <a:lnSpc>
                <a:spcPts val="2639"/>
              </a:lnSpc>
            </a:pPr>
            <a:r>
              <a:rPr lang="ar-EG" sz="1885">
                <a:solidFill>
                  <a:srgbClr val="000000"/>
                </a:solidFill>
                <a:latin typeface="Roboto"/>
                <a:ea typeface="Roboto"/>
                <a:cs typeface="Roboto"/>
                <a:sym typeface="Roboto"/>
                <a:rtl val="true"/>
              </a:rPr>
              <a:t>   تعزز الشهادة من فرص التوظيف في مجموعة متنوعة من الأدوار في مجال الموارد البشرية، بما في ذلك مديري الموارد البشرية ومستشاري التوظيف.</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تحسين الدخل: </a:t>
            </a:r>
          </a:p>
          <a:p>
            <a:pPr algn="just" rtl="true">
              <a:lnSpc>
                <a:spcPts val="2639"/>
              </a:lnSpc>
            </a:pPr>
            <a:r>
              <a:rPr lang="ar-EG" sz="1885">
                <a:solidFill>
                  <a:srgbClr val="000000"/>
                </a:solidFill>
                <a:latin typeface="Roboto"/>
                <a:ea typeface="Roboto"/>
                <a:cs typeface="Roboto"/>
                <a:sym typeface="Roboto"/>
                <a:rtl val="true"/>
              </a:rPr>
              <a:t>   تشير الأبحاث إلى أن حاملي شهادة </a:t>
            </a:r>
            <a:r>
              <a:rPr lang="en-US" sz="1885">
                <a:solidFill>
                  <a:srgbClr val="000000"/>
                </a:solidFill>
                <a:latin typeface="Roboto"/>
                <a:ea typeface="Roboto"/>
                <a:cs typeface="Roboto"/>
                <a:sym typeface="Roboto"/>
              </a:rPr>
              <a:t>SHRM-CP</a:t>
            </a:r>
            <a:r>
              <a:rPr lang="ar-EG" sz="1885">
                <a:solidFill>
                  <a:srgbClr val="000000"/>
                </a:solidFill>
                <a:latin typeface="Roboto"/>
                <a:ea typeface="Roboto"/>
                <a:cs typeface="Roboto"/>
                <a:sym typeface="Roboto"/>
                <a:rtl val="true"/>
              </a:rPr>
              <a:t> يميلون إلى الحصول على رواتب أعلى مقارنة بالموظفين غير المعتمدين، مما يعكس قيمة الشهادة في سوق العمل.</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شبكة مهنية واسعة:  </a:t>
            </a:r>
          </a:p>
          <a:p>
            <a:pPr algn="just" rtl="true">
              <a:lnSpc>
                <a:spcPts val="2639"/>
              </a:lnSpc>
            </a:pPr>
            <a:r>
              <a:rPr lang="ar-EG" sz="1885">
                <a:solidFill>
                  <a:srgbClr val="000000"/>
                </a:solidFill>
                <a:latin typeface="Roboto"/>
                <a:ea typeface="Roboto"/>
                <a:cs typeface="Roboto"/>
                <a:sym typeface="Roboto"/>
                <a:rtl val="true"/>
              </a:rPr>
              <a:t>   الحصول على الشهادة يمكن أن يفتح أمام المتدربين فرص التواصل مع محترفين آخرين في المجال، مما يسهل تبادل المعرفة والخبرات.</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التزام بالتطوير المهني:  </a:t>
            </a:r>
          </a:p>
          <a:p>
            <a:pPr algn="just" rtl="true">
              <a:lnSpc>
                <a:spcPts val="2639"/>
              </a:lnSpc>
            </a:pPr>
            <a:r>
              <a:rPr lang="ar-EG" sz="1885">
                <a:solidFill>
                  <a:srgbClr val="000000"/>
                </a:solidFill>
                <a:latin typeface="Roboto"/>
                <a:ea typeface="Roboto"/>
                <a:cs typeface="Roboto"/>
                <a:sym typeface="Roboto"/>
                <a:rtl val="true"/>
              </a:rPr>
              <a:t>   تظهر الشهادة التزام المتدرب بالتعلم المستمر والتطوير المهني، مما يزيد من فرصهم في التقدم الوظيفي.</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فهم شامل للممارسات العالمية:  </a:t>
            </a:r>
          </a:p>
          <a:p>
            <a:pPr algn="just" rtl="true">
              <a:lnSpc>
                <a:spcPts val="2639"/>
              </a:lnSpc>
            </a:pPr>
            <a:r>
              <a:rPr lang="ar-EG" sz="1885">
                <a:solidFill>
                  <a:srgbClr val="000000"/>
                </a:solidFill>
                <a:latin typeface="Roboto"/>
                <a:ea typeface="Roboto"/>
                <a:cs typeface="Roboto"/>
                <a:sym typeface="Roboto"/>
                <a:rtl val="true"/>
              </a:rPr>
              <a:t>   يُعرّف المتدربون على ممارسات الموارد البشرية العالمية، مما يمكنهم من تطبيق استراتيجيات فعالة تتماشى مع الاتجاهات الحديثة في الصناعة.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تحسين الثقة بالنفس:  </a:t>
            </a:r>
          </a:p>
          <a:p>
            <a:pPr algn="just" rtl="true">
              <a:lnSpc>
                <a:spcPts val="2639"/>
              </a:lnSpc>
            </a:pPr>
            <a:r>
              <a:rPr lang="ar-EG" sz="1885">
                <a:solidFill>
                  <a:srgbClr val="000000"/>
                </a:solidFill>
                <a:latin typeface="Roboto"/>
                <a:ea typeface="Roboto"/>
                <a:cs typeface="Roboto"/>
                <a:sym typeface="Roboto"/>
                <a:rtl val="true"/>
              </a:rPr>
              <a:t>   من خلال اكتساب المهارات والمعرفة اللازمة، يشعر المتدربون بزيادة الثقة في قدراتهم، مما يؤهلهم للتعامل مع تحديات العمل بثقة.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8</a:t>
            </a:r>
            <a:r>
              <a:rPr lang="ar-EG" sz="1885">
                <a:solidFill>
                  <a:srgbClr val="000000"/>
                </a:solidFill>
                <a:latin typeface="Roboto"/>
                <a:ea typeface="Roboto"/>
                <a:cs typeface="Roboto"/>
                <a:sym typeface="Roboto"/>
                <a:rtl val="true"/>
              </a:rPr>
              <a:t>. فرص القيادة: </a:t>
            </a:r>
          </a:p>
          <a:p>
            <a:pPr algn="just" rtl="true">
              <a:lnSpc>
                <a:spcPts val="2639"/>
              </a:lnSpc>
            </a:pPr>
            <a:r>
              <a:rPr lang="ar-EG" sz="1885">
                <a:solidFill>
                  <a:srgbClr val="000000"/>
                </a:solidFill>
                <a:latin typeface="Roboto"/>
                <a:ea typeface="Roboto"/>
                <a:cs typeface="Roboto"/>
                <a:sym typeface="Roboto"/>
                <a:rtl val="true"/>
              </a:rPr>
              <a:t> تفتح الشهادة أمام المتدربين أبوابًا للارتقاء إلى مناصب قيادية في مجال الموارد البشرية، مما يعزز من تطلعاتهم المهنية.</a:t>
            </a:r>
          </a:p>
          <a:p>
            <a:pPr algn="just"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903259"/>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6659748"/>
            <a:chOff x="0" y="0"/>
            <a:chExt cx="4302545" cy="1754008"/>
          </a:xfrm>
        </p:grpSpPr>
        <p:sp>
          <p:nvSpPr>
            <p:cNvPr name="Freeform 7" id="7"/>
            <p:cNvSpPr/>
            <p:nvPr/>
          </p:nvSpPr>
          <p:spPr>
            <a:xfrm flipH="false" flipV="false" rot="0">
              <a:off x="0" y="0"/>
              <a:ext cx="4302545" cy="1754008"/>
            </a:xfrm>
            <a:custGeom>
              <a:avLst/>
              <a:gdLst/>
              <a:ahLst/>
              <a:cxnLst/>
              <a:rect r="r" b="b" t="t" l="l"/>
              <a:pathLst>
                <a:path h="1754008" w="4302545">
                  <a:moveTo>
                    <a:pt x="12796" y="0"/>
                  </a:moveTo>
                  <a:lnTo>
                    <a:pt x="4289749" y="0"/>
                  </a:lnTo>
                  <a:cubicBezTo>
                    <a:pt x="4293143" y="0"/>
                    <a:pt x="4296397" y="1348"/>
                    <a:pt x="4298797" y="3748"/>
                  </a:cubicBezTo>
                  <a:cubicBezTo>
                    <a:pt x="4301197" y="6147"/>
                    <a:pt x="4302545" y="9402"/>
                    <a:pt x="4302545" y="12796"/>
                  </a:cubicBezTo>
                  <a:lnTo>
                    <a:pt x="4302545" y="1741212"/>
                  </a:lnTo>
                  <a:cubicBezTo>
                    <a:pt x="4302545" y="1748279"/>
                    <a:pt x="4296816" y="1754008"/>
                    <a:pt x="4289749" y="1754008"/>
                  </a:cubicBezTo>
                  <a:lnTo>
                    <a:pt x="12796" y="1754008"/>
                  </a:lnTo>
                  <a:cubicBezTo>
                    <a:pt x="9402" y="1754008"/>
                    <a:pt x="6147" y="1752660"/>
                    <a:pt x="3748" y="1750260"/>
                  </a:cubicBezTo>
                  <a:cubicBezTo>
                    <a:pt x="1348" y="1747861"/>
                    <a:pt x="0" y="1744606"/>
                    <a:pt x="0" y="1741212"/>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1792108"/>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8750007"/>
            <a:ext cx="863335" cy="863335"/>
          </a:xfrm>
          <a:custGeom>
            <a:avLst/>
            <a:gdLst/>
            <a:ahLst/>
            <a:cxnLst/>
            <a:rect r="r" b="b" t="t" l="l"/>
            <a:pathLst>
              <a:path h="863335" w="863335">
                <a:moveTo>
                  <a:pt x="0" y="0"/>
                </a:moveTo>
                <a:lnTo>
                  <a:pt x="863335" y="0"/>
                </a:lnTo>
                <a:lnTo>
                  <a:pt x="863335" y="863334"/>
                </a:lnTo>
                <a:lnTo>
                  <a:pt x="0" y="86333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28700" y="2026176"/>
            <a:ext cx="16031674" cy="7657744"/>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Introduction to HR Management and SHRM: Understanding the SHRM certification framework, key behavioral skills, and HR competencies.</a:t>
            </a:r>
          </a:p>
          <a:p>
            <a:pPr algn="just">
              <a:lnSpc>
                <a:spcPts val="2644"/>
              </a:lnSpc>
            </a:pPr>
            <a:r>
              <a:rPr lang="en-US" sz="1889" b="true">
                <a:solidFill>
                  <a:srgbClr val="000000"/>
                </a:solidFill>
                <a:latin typeface="Canva Sans Bold"/>
                <a:ea typeface="Canva Sans Bold"/>
                <a:cs typeface="Canva Sans Bold"/>
                <a:sym typeface="Canva Sans Bold"/>
              </a:rPr>
              <a:t>2. Strategic Human Resource Management: Aligning HR strategy with business goals, the role of HR in organizational development.</a:t>
            </a:r>
          </a:p>
          <a:p>
            <a:pPr algn="just">
              <a:lnSpc>
                <a:spcPts val="2644"/>
              </a:lnSpc>
            </a:pPr>
            <a:r>
              <a:rPr lang="en-US" sz="1889" b="true">
                <a:solidFill>
                  <a:srgbClr val="000000"/>
                </a:solidFill>
                <a:latin typeface="Canva Sans Bold"/>
                <a:ea typeface="Canva Sans Bold"/>
                <a:cs typeface="Canva Sans Bold"/>
                <a:sym typeface="Canva Sans Bold"/>
              </a:rPr>
              <a:t>3. Talent Acquisition and Workforce Planning: Techniques for workforce analysis and planning, recruitment and sourcing strategies, best practices for onboarding and retention.</a:t>
            </a:r>
          </a:p>
          <a:p>
            <a:pPr algn="just">
              <a:lnSpc>
                <a:spcPts val="2644"/>
              </a:lnSpc>
            </a:pPr>
            <a:r>
              <a:rPr lang="en-US" sz="1889" b="true">
                <a:solidFill>
                  <a:srgbClr val="000000"/>
                </a:solidFill>
                <a:latin typeface="Canva Sans Bold"/>
                <a:ea typeface="Canva Sans Bold"/>
                <a:cs typeface="Canva Sans Bold"/>
                <a:sym typeface="Canva Sans Bold"/>
              </a:rPr>
              <a:t>4. Employee Engagement and Development: Creating programs to enhance employee engagement, career development planning, leadership development, and coaching programs.</a:t>
            </a:r>
          </a:p>
          <a:p>
            <a:pPr algn="just">
              <a:lnSpc>
                <a:spcPts val="2644"/>
              </a:lnSpc>
            </a:pPr>
            <a:r>
              <a:rPr lang="en-US" sz="1889" b="true">
                <a:solidFill>
                  <a:srgbClr val="000000"/>
                </a:solidFill>
                <a:latin typeface="Canva Sans Bold"/>
                <a:ea typeface="Canva Sans Bold"/>
                <a:cs typeface="Canva Sans Bold"/>
                <a:sym typeface="Canva Sans Bold"/>
              </a:rPr>
              <a:t>5. HR Policies and Compliance: Navigating employment laws and regulations, managing employee relations, resolving workplace conflicts, ethical HR practices.</a:t>
            </a:r>
          </a:p>
          <a:p>
            <a:pPr algn="just">
              <a:lnSpc>
                <a:spcPts val="2644"/>
              </a:lnSpc>
            </a:pPr>
            <a:r>
              <a:rPr lang="en-US" sz="1889" b="true">
                <a:solidFill>
                  <a:srgbClr val="000000"/>
                </a:solidFill>
                <a:latin typeface="Canva Sans Bold"/>
                <a:ea typeface="Canva Sans Bold"/>
                <a:cs typeface="Canva Sans Bold"/>
                <a:sym typeface="Canva Sans Bold"/>
              </a:rPr>
              <a:t>6. Compensation and Benefits Management: Designing competitive compensation structures, understanding employee benefits management, total rewards strategies.</a:t>
            </a:r>
          </a:p>
          <a:p>
            <a:pPr algn="just">
              <a:lnSpc>
                <a:spcPts val="2644"/>
              </a:lnSpc>
            </a:pPr>
            <a:r>
              <a:rPr lang="en-US" sz="1889" b="true">
                <a:solidFill>
                  <a:srgbClr val="000000"/>
                </a:solidFill>
                <a:latin typeface="Canva Sans Bold"/>
                <a:ea typeface="Canva Sans Bold"/>
                <a:cs typeface="Canva Sans Bold"/>
                <a:sym typeface="Canva Sans Bold"/>
              </a:rPr>
              <a:t>7. Performance Management: Setting performance standards and KPIs, implementing feedback and evaluation systems, addressing underperformance.</a:t>
            </a:r>
          </a:p>
          <a:p>
            <a:pPr algn="just">
              <a:lnSpc>
                <a:spcPts val="2644"/>
              </a:lnSpc>
            </a:pPr>
            <a:r>
              <a:rPr lang="en-US" sz="1889" b="true">
                <a:solidFill>
                  <a:srgbClr val="000000"/>
                </a:solidFill>
                <a:latin typeface="Canva Sans Bold"/>
                <a:ea typeface="Canva Sans Bold"/>
                <a:cs typeface="Canva Sans Bold"/>
                <a:sym typeface="Canva Sans Bold"/>
              </a:rPr>
              <a:t>8. Diversity and Inclusion in the Workplace: Building inclusive workplace environments, enhancing cultural competence in HR practices.</a:t>
            </a:r>
          </a:p>
          <a:p>
            <a:pPr algn="just">
              <a:lnSpc>
                <a:spcPts val="2644"/>
              </a:lnSpc>
            </a:pPr>
            <a:r>
              <a:rPr lang="en-US" sz="1889" b="true">
                <a:solidFill>
                  <a:srgbClr val="000000"/>
                </a:solidFill>
                <a:latin typeface="Canva Sans Bold"/>
                <a:ea typeface="Canva Sans Bold"/>
                <a:cs typeface="Canva Sans Bold"/>
                <a:sym typeface="Canva Sans Bold"/>
              </a:rPr>
              <a:t>9. Data Analytics and HR Metrics: Measuring the impact of HR on business outcomes, using data to improve decision-making.</a:t>
            </a:r>
          </a:p>
          <a:p>
            <a:pPr algn="just">
              <a:lnSpc>
                <a:spcPts val="2644"/>
              </a:lnSpc>
            </a:pPr>
            <a:r>
              <a:rPr lang="en-US" sz="1889" b="true">
                <a:solidFill>
                  <a:srgbClr val="000000"/>
                </a:solidFill>
                <a:latin typeface="Canva Sans Bold"/>
                <a:ea typeface="Canva Sans Bold"/>
                <a:cs typeface="Canva Sans Bold"/>
                <a:sym typeface="Canva Sans Bold"/>
              </a:rPr>
              <a:t>10. Change Management and Organizational Development: Managing change in dynamic work environments, driving growth and transformation in organizations.</a:t>
            </a:r>
          </a:p>
          <a:p>
            <a:pPr algn="just">
              <a:lnSpc>
                <a:spcPts val="2644"/>
              </a:lnSpc>
            </a:pPr>
            <a:r>
              <a:rPr lang="en-US" sz="1889" b="true">
                <a:solidFill>
                  <a:srgbClr val="000000"/>
                </a:solidFill>
                <a:latin typeface="Canva Sans Bold"/>
                <a:ea typeface="Canva Sans Bold"/>
                <a:cs typeface="Canva Sans Bold"/>
                <a:sym typeface="Canva Sans Bold"/>
              </a:rPr>
              <a:t>11. Workplace Safety and Risk Management: Establishing safe work practices, managing workplace risks, and ensuring compliance.</a:t>
            </a:r>
          </a:p>
          <a:p>
            <a:pPr algn="just">
              <a:lnSpc>
                <a:spcPts val="2644"/>
              </a:lnSpc>
            </a:pPr>
          </a:p>
          <a:p>
            <a:pPr algn="just">
              <a:lnSpc>
                <a:spcPts val="2644"/>
              </a:lnSpc>
            </a:pPr>
          </a:p>
          <a:p>
            <a:pPr algn="just">
              <a:lnSpc>
                <a:spcPts val="2644"/>
              </a:lnSpc>
            </a:pPr>
          </a:p>
          <a:p>
            <a:pPr algn="just">
              <a:lnSpc>
                <a:spcPts val="2644"/>
              </a:lnSpc>
            </a:pP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851601"/>
            <a:ext cx="710082" cy="710082"/>
          </a:xfrm>
          <a:custGeom>
            <a:avLst/>
            <a:gdLst/>
            <a:ahLst/>
            <a:cxnLst/>
            <a:rect r="r" b="b" t="t" l="l"/>
            <a:pathLst>
              <a:path h="710082" w="710082">
                <a:moveTo>
                  <a:pt x="0" y="0"/>
                </a:moveTo>
                <a:lnTo>
                  <a:pt x="710082" y="0"/>
                </a:lnTo>
                <a:lnTo>
                  <a:pt x="710082"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6047584"/>
            <a:chOff x="0" y="0"/>
            <a:chExt cx="4302545" cy="1592779"/>
          </a:xfrm>
        </p:grpSpPr>
        <p:sp>
          <p:nvSpPr>
            <p:cNvPr name="Freeform 7" id="7"/>
            <p:cNvSpPr/>
            <p:nvPr/>
          </p:nvSpPr>
          <p:spPr>
            <a:xfrm flipH="false" flipV="false" rot="0">
              <a:off x="0" y="0"/>
              <a:ext cx="4302545" cy="1592779"/>
            </a:xfrm>
            <a:custGeom>
              <a:avLst/>
              <a:gdLst/>
              <a:ahLst/>
              <a:cxnLst/>
              <a:rect r="r" b="b" t="t" l="l"/>
              <a:pathLst>
                <a:path h="1592779" w="4302545">
                  <a:moveTo>
                    <a:pt x="12796" y="0"/>
                  </a:moveTo>
                  <a:lnTo>
                    <a:pt x="4289749" y="0"/>
                  </a:lnTo>
                  <a:cubicBezTo>
                    <a:pt x="4293143" y="0"/>
                    <a:pt x="4296397" y="1348"/>
                    <a:pt x="4298797" y="3748"/>
                  </a:cubicBezTo>
                  <a:cubicBezTo>
                    <a:pt x="4301197" y="6147"/>
                    <a:pt x="4302545" y="9402"/>
                    <a:pt x="4302545" y="12796"/>
                  </a:cubicBezTo>
                  <a:lnTo>
                    <a:pt x="4302545" y="1579984"/>
                  </a:lnTo>
                  <a:cubicBezTo>
                    <a:pt x="4302545" y="1587050"/>
                    <a:pt x="4296816" y="1592779"/>
                    <a:pt x="4289749" y="1592779"/>
                  </a:cubicBezTo>
                  <a:lnTo>
                    <a:pt x="12796" y="1592779"/>
                  </a:lnTo>
                  <a:cubicBezTo>
                    <a:pt x="9402" y="1592779"/>
                    <a:pt x="6147" y="1591431"/>
                    <a:pt x="3748" y="1589031"/>
                  </a:cubicBezTo>
                  <a:cubicBezTo>
                    <a:pt x="1348" y="1586632"/>
                    <a:pt x="0" y="1583377"/>
                    <a:pt x="0" y="1579984"/>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1630879"/>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533710"/>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SHRM-CD</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00066" y="877497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128163" y="1743364"/>
            <a:ext cx="16031674" cy="6469024"/>
          </a:xfrm>
          <a:prstGeom prst="rect">
            <a:avLst/>
          </a:prstGeom>
        </p:spPr>
        <p:txBody>
          <a:bodyPr anchor="t" rtlCol="false" tIns="0" lIns="0" bIns="0" rIns="0">
            <a:spAutoFit/>
          </a:bodyPr>
          <a:lstStyle/>
          <a:p>
            <a:pPr algn="just" rtl="true">
              <a:lnSpc>
                <a:spcPts val="3064"/>
              </a:lnSpc>
            </a:pPr>
            <a:r>
              <a:rPr lang="en-US" b="true" sz="2189">
                <a:solidFill>
                  <a:srgbClr val="000000"/>
                </a:solidFill>
                <a:latin typeface="Roboto Bold"/>
                <a:ea typeface="Roboto Bold"/>
                <a:cs typeface="Roboto Bold"/>
                <a:sym typeface="Roboto Bold"/>
              </a:rPr>
              <a:t>1</a:t>
            </a:r>
            <a:r>
              <a:rPr lang="ar-EG" b="true" sz="2189">
                <a:solidFill>
                  <a:srgbClr val="000000"/>
                </a:solidFill>
                <a:latin typeface="Roboto Bold"/>
                <a:ea typeface="Roboto Bold"/>
                <a:cs typeface="Roboto Bold"/>
                <a:sym typeface="Roboto Bold"/>
                <a:rtl val="true"/>
              </a:rPr>
              <a:t>. مقدمة إلى إدارة الموارد البشرية و</a:t>
            </a:r>
            <a:r>
              <a:rPr lang="en-US" b="true" sz="2189">
                <a:solidFill>
                  <a:srgbClr val="000000"/>
                </a:solidFill>
                <a:latin typeface="Roboto Bold"/>
                <a:ea typeface="Roboto Bold"/>
                <a:cs typeface="Roboto Bold"/>
                <a:sym typeface="Roboto Bold"/>
              </a:rPr>
              <a:t>SHRM</a:t>
            </a:r>
            <a:r>
              <a:rPr lang="ar-EG" b="true" sz="2189">
                <a:solidFill>
                  <a:srgbClr val="000000"/>
                </a:solidFill>
                <a:latin typeface="Roboto Bold"/>
                <a:ea typeface="Roboto Bold"/>
                <a:cs typeface="Roboto Bold"/>
                <a:sym typeface="Roboto Bold"/>
                <a:rtl val="true"/>
              </a:rPr>
              <a:t>: فهم إطار شهادة </a:t>
            </a:r>
            <a:r>
              <a:rPr lang="en-US" b="true" sz="2189">
                <a:solidFill>
                  <a:srgbClr val="000000"/>
                </a:solidFill>
                <a:latin typeface="Roboto Bold"/>
                <a:ea typeface="Roboto Bold"/>
                <a:cs typeface="Roboto Bold"/>
                <a:sym typeface="Roboto Bold"/>
              </a:rPr>
              <a:t>SHRM</a:t>
            </a:r>
            <a:r>
              <a:rPr lang="ar-EG" b="true" sz="2189">
                <a:solidFill>
                  <a:srgbClr val="000000"/>
                </a:solidFill>
                <a:latin typeface="Roboto Bold"/>
                <a:ea typeface="Roboto Bold"/>
                <a:cs typeface="Roboto Bold"/>
                <a:sym typeface="Roboto Bold"/>
                <a:rtl val="true"/>
              </a:rPr>
              <a:t>، المهارات السلوكية والكفاءات الأساسية لإدارة الموارد البشرية.</a:t>
            </a:r>
          </a:p>
          <a:p>
            <a:pPr algn="just" rtl="true">
              <a:lnSpc>
                <a:spcPts val="3064"/>
              </a:lnSpc>
            </a:pPr>
            <a:r>
              <a:rPr lang="en-US" b="true" sz="2189">
                <a:solidFill>
                  <a:srgbClr val="000000"/>
                </a:solidFill>
                <a:latin typeface="Roboto Bold"/>
                <a:ea typeface="Roboto Bold"/>
                <a:cs typeface="Roboto Bold"/>
                <a:sym typeface="Roboto Bold"/>
              </a:rPr>
              <a:t>2</a:t>
            </a:r>
            <a:r>
              <a:rPr lang="ar-EG" b="true" sz="2189">
                <a:solidFill>
                  <a:srgbClr val="000000"/>
                </a:solidFill>
                <a:latin typeface="Roboto Bold"/>
                <a:ea typeface="Roboto Bold"/>
                <a:cs typeface="Roboto Bold"/>
                <a:sym typeface="Roboto Bold"/>
                <a:rtl val="true"/>
              </a:rPr>
              <a:t>. الإدارة الإستراتيجية للموارد البشرية: مواءمة استراتيجية الموارد البشرية مع أهداف العمل، دور الموارد البشرية في تطوير المنظمات.</a:t>
            </a:r>
          </a:p>
          <a:p>
            <a:pPr algn="just" rtl="true">
              <a:lnSpc>
                <a:spcPts val="3064"/>
              </a:lnSpc>
            </a:pPr>
            <a:r>
              <a:rPr lang="en-US" b="true" sz="2189">
                <a:solidFill>
                  <a:srgbClr val="000000"/>
                </a:solidFill>
                <a:latin typeface="Roboto Bold"/>
                <a:ea typeface="Roboto Bold"/>
                <a:cs typeface="Roboto Bold"/>
                <a:sym typeface="Roboto Bold"/>
              </a:rPr>
              <a:t>3</a:t>
            </a:r>
            <a:r>
              <a:rPr lang="ar-EG" b="true" sz="2189">
                <a:solidFill>
                  <a:srgbClr val="000000"/>
                </a:solidFill>
                <a:latin typeface="Roboto Bold"/>
                <a:ea typeface="Roboto Bold"/>
                <a:cs typeface="Roboto Bold"/>
                <a:sym typeface="Roboto Bold"/>
                <a:rtl val="true"/>
              </a:rPr>
              <a:t>. استقطاب المواهب وتخطيط القوى العاملة: تقنيات تحليل وتخطيط القوى العاملة، استراتيجيات التوظيف والاستقطاب، أفضل ممارسات الإعداد الوظيفي والاحتفاظ بالمواهب.</a:t>
            </a:r>
          </a:p>
          <a:p>
            <a:pPr algn="just" rtl="true">
              <a:lnSpc>
                <a:spcPts val="3064"/>
              </a:lnSpc>
            </a:pPr>
            <a:r>
              <a:rPr lang="en-US" b="true" sz="2189">
                <a:solidFill>
                  <a:srgbClr val="000000"/>
                </a:solidFill>
                <a:latin typeface="Roboto Bold"/>
                <a:ea typeface="Roboto Bold"/>
                <a:cs typeface="Roboto Bold"/>
                <a:sym typeface="Roboto Bold"/>
              </a:rPr>
              <a:t>4</a:t>
            </a:r>
            <a:r>
              <a:rPr lang="ar-EG" b="true" sz="2189">
                <a:solidFill>
                  <a:srgbClr val="000000"/>
                </a:solidFill>
                <a:latin typeface="Roboto Bold"/>
                <a:ea typeface="Roboto Bold"/>
                <a:cs typeface="Roboto Bold"/>
                <a:sym typeface="Roboto Bold"/>
                <a:rtl val="true"/>
              </a:rPr>
              <a:t>. إشراك الموظفين وتطويرهم: إنشاء برامج لتعزيز تفاعل الموظفين، تخطيط التطوير المهني وخطط التعاقب الوظيفي، تطوير القيادات وبرامج الإرشاد.</a:t>
            </a:r>
          </a:p>
          <a:p>
            <a:pPr algn="just" rtl="true">
              <a:lnSpc>
                <a:spcPts val="3064"/>
              </a:lnSpc>
            </a:pPr>
            <a:r>
              <a:rPr lang="en-US" b="true" sz="2189">
                <a:solidFill>
                  <a:srgbClr val="000000"/>
                </a:solidFill>
                <a:latin typeface="Roboto Bold"/>
                <a:ea typeface="Roboto Bold"/>
                <a:cs typeface="Roboto Bold"/>
                <a:sym typeface="Roboto Bold"/>
              </a:rPr>
              <a:t>5</a:t>
            </a:r>
            <a:r>
              <a:rPr lang="ar-EG" b="true" sz="2189">
                <a:solidFill>
                  <a:srgbClr val="000000"/>
                </a:solidFill>
                <a:latin typeface="Roboto Bold"/>
                <a:ea typeface="Roboto Bold"/>
                <a:cs typeface="Roboto Bold"/>
                <a:sym typeface="Roboto Bold"/>
                <a:rtl val="true"/>
              </a:rPr>
              <a:t>. سياسات الموارد البشرية والامتثال: التعامل مع قوانين العمل واللوائح التنظيمية، إدارة علاقات الموظفين وحل النزاعات في مكان العمل، الممارسات الأخلاقية في الموارد البشرية.</a:t>
            </a:r>
          </a:p>
          <a:p>
            <a:pPr algn="just" rtl="true">
              <a:lnSpc>
                <a:spcPts val="3064"/>
              </a:lnSpc>
            </a:pPr>
            <a:r>
              <a:rPr lang="en-US" b="true" sz="2189">
                <a:solidFill>
                  <a:srgbClr val="000000"/>
                </a:solidFill>
                <a:latin typeface="Roboto Bold"/>
                <a:ea typeface="Roboto Bold"/>
                <a:cs typeface="Roboto Bold"/>
                <a:sym typeface="Roboto Bold"/>
              </a:rPr>
              <a:t>6</a:t>
            </a:r>
            <a:r>
              <a:rPr lang="ar-EG" b="true" sz="2189">
                <a:solidFill>
                  <a:srgbClr val="000000"/>
                </a:solidFill>
                <a:latin typeface="Roboto Bold"/>
                <a:ea typeface="Roboto Bold"/>
                <a:cs typeface="Roboto Bold"/>
                <a:sym typeface="Roboto Bold"/>
                <a:rtl val="true"/>
              </a:rPr>
              <a:t>. إدارة التعويضات والمزايا: تصميم هياكل تعويضات تنافسية، فهم إدارة المزايا للموظفين، استراتيجيات المكافآت الشاملة.</a:t>
            </a:r>
          </a:p>
          <a:p>
            <a:pPr algn="just" rtl="true">
              <a:lnSpc>
                <a:spcPts val="3064"/>
              </a:lnSpc>
            </a:pPr>
            <a:r>
              <a:rPr lang="en-US" b="true" sz="2189">
                <a:solidFill>
                  <a:srgbClr val="000000"/>
                </a:solidFill>
                <a:latin typeface="Roboto Bold"/>
                <a:ea typeface="Roboto Bold"/>
                <a:cs typeface="Roboto Bold"/>
                <a:sym typeface="Roboto Bold"/>
              </a:rPr>
              <a:t>7</a:t>
            </a:r>
            <a:r>
              <a:rPr lang="ar-EG" b="true" sz="2189">
                <a:solidFill>
                  <a:srgbClr val="000000"/>
                </a:solidFill>
                <a:latin typeface="Roboto Bold"/>
                <a:ea typeface="Roboto Bold"/>
                <a:cs typeface="Roboto Bold"/>
                <a:sym typeface="Roboto Bold"/>
                <a:rtl val="true"/>
              </a:rPr>
              <a:t>. إدارة الأداء: وضع معايير الأداء ومؤشرات الأداء الرئيسية، تنفيذ أنظمة التقييم والتغذية الراجعة، التعامل مع ضعف الأداء الوظيفي.</a:t>
            </a:r>
          </a:p>
          <a:p>
            <a:pPr algn="just" rtl="true">
              <a:lnSpc>
                <a:spcPts val="3064"/>
              </a:lnSpc>
            </a:pPr>
            <a:r>
              <a:rPr lang="en-US" b="true" sz="2189">
                <a:solidFill>
                  <a:srgbClr val="000000"/>
                </a:solidFill>
                <a:latin typeface="Roboto Bold"/>
                <a:ea typeface="Roboto Bold"/>
                <a:cs typeface="Roboto Bold"/>
                <a:sym typeface="Roboto Bold"/>
              </a:rPr>
              <a:t>8</a:t>
            </a:r>
            <a:r>
              <a:rPr lang="ar-EG" b="true" sz="2189">
                <a:solidFill>
                  <a:srgbClr val="000000"/>
                </a:solidFill>
                <a:latin typeface="Roboto Bold"/>
                <a:ea typeface="Roboto Bold"/>
                <a:cs typeface="Roboto Bold"/>
                <a:sym typeface="Roboto Bold"/>
                <a:rtl val="true"/>
              </a:rPr>
              <a:t>. التنوع والشمولية في بيئة العمل: بناء بيئات عمل شاملة للجميع، تعزيز الكفاءة الثقافية في إدارة الموارد البشرية.</a:t>
            </a:r>
          </a:p>
          <a:p>
            <a:pPr algn="just" rtl="true">
              <a:lnSpc>
                <a:spcPts val="3064"/>
              </a:lnSpc>
            </a:pPr>
            <a:r>
              <a:rPr lang="en-US" b="true" sz="2189">
                <a:solidFill>
                  <a:srgbClr val="000000"/>
                </a:solidFill>
                <a:latin typeface="Roboto Bold"/>
                <a:ea typeface="Roboto Bold"/>
                <a:cs typeface="Roboto Bold"/>
                <a:sym typeface="Roboto Bold"/>
              </a:rPr>
              <a:t>9</a:t>
            </a:r>
            <a:r>
              <a:rPr lang="ar-EG" b="true" sz="2189">
                <a:solidFill>
                  <a:srgbClr val="000000"/>
                </a:solidFill>
                <a:latin typeface="Roboto Bold"/>
                <a:ea typeface="Roboto Bold"/>
                <a:cs typeface="Roboto Bold"/>
                <a:sym typeface="Roboto Bold"/>
                <a:rtl val="true"/>
              </a:rPr>
              <a:t>. تحليل البيانات ومؤشرات الموارد البشرية: قياس تأثير الموارد البشرية على نتائج الأعمال، استخدام البيانات لتحسين عملية اتخاذ القرار.</a:t>
            </a:r>
          </a:p>
          <a:p>
            <a:pPr algn="just" rtl="true">
              <a:lnSpc>
                <a:spcPts val="3064"/>
              </a:lnSpc>
            </a:pPr>
            <a:r>
              <a:rPr lang="en-US" b="true" sz="2189">
                <a:solidFill>
                  <a:srgbClr val="000000"/>
                </a:solidFill>
                <a:latin typeface="Roboto Bold"/>
                <a:ea typeface="Roboto Bold"/>
                <a:cs typeface="Roboto Bold"/>
                <a:sym typeface="Roboto Bold"/>
              </a:rPr>
              <a:t>10</a:t>
            </a:r>
            <a:r>
              <a:rPr lang="ar-EG" b="true" sz="2189">
                <a:solidFill>
                  <a:srgbClr val="000000"/>
                </a:solidFill>
                <a:latin typeface="Roboto Bold"/>
                <a:ea typeface="Roboto Bold"/>
                <a:cs typeface="Roboto Bold"/>
                <a:sym typeface="Roboto Bold"/>
                <a:rtl val="true"/>
              </a:rPr>
              <a:t>. إدارة التغيير وتطوير المنظمات: إدارة التغيير في بيئات العمل الديناميكية، تعزيز النمو والتحول في المنظمات.</a:t>
            </a:r>
          </a:p>
          <a:p>
            <a:pPr algn="just" rtl="true">
              <a:lnSpc>
                <a:spcPts val="3064"/>
              </a:lnSpc>
            </a:pPr>
            <a:r>
              <a:rPr lang="en-US" b="true" sz="2189">
                <a:solidFill>
                  <a:srgbClr val="000000"/>
                </a:solidFill>
                <a:latin typeface="Roboto Bold"/>
                <a:ea typeface="Roboto Bold"/>
                <a:cs typeface="Roboto Bold"/>
                <a:sym typeface="Roboto Bold"/>
              </a:rPr>
              <a:t>11</a:t>
            </a:r>
            <a:r>
              <a:rPr lang="ar-EG" b="true" sz="2189">
                <a:solidFill>
                  <a:srgbClr val="000000"/>
                </a:solidFill>
                <a:latin typeface="Roboto Bold"/>
                <a:ea typeface="Roboto Bold"/>
                <a:cs typeface="Roboto Bold"/>
                <a:sym typeface="Roboto Bold"/>
                <a:rtl val="true"/>
              </a:rPr>
              <a:t>. سلامة مكان العمل وإدارة المخاطر: وضع ممارسات آمنة في بيئة العمل، إدارة المخاطر والامتثال التنظيمي.</a:t>
            </a:r>
          </a:p>
          <a:p>
            <a:pPr algn="just" rtl="true">
              <a:lnSpc>
                <a:spcPts val="3064"/>
              </a:lnSpc>
            </a:pPr>
          </a:p>
          <a:p>
            <a:pPr algn="just" rtl="true">
              <a:lnSpc>
                <a:spcPts val="3064"/>
              </a:lnSpc>
            </a:pP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DF3FE"/>
        </a:solidFill>
      </p:bgPr>
    </p:bg>
    <p:spTree>
      <p:nvGrpSpPr>
        <p:cNvPr id="1" name=""/>
        <p:cNvGrpSpPr/>
        <p:nvPr/>
      </p:nvGrpSpPr>
      <p:grpSpPr>
        <a:xfrm>
          <a:off x="0" y="0"/>
          <a:ext cx="0" cy="0"/>
          <a:chOff x="0" y="0"/>
          <a:chExt cx="0" cy="0"/>
        </a:xfrm>
      </p:grpSpPr>
      <p:sp>
        <p:nvSpPr>
          <p:cNvPr name="TextBox 2" id="2"/>
          <p:cNvSpPr txBox="true"/>
          <p:nvPr/>
        </p:nvSpPr>
        <p:spPr>
          <a:xfrm rot="0">
            <a:off x="473905" y="1779070"/>
            <a:ext cx="17554025" cy="7534303"/>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the SHRM framework and HR competencies by gaining knowledge of global HR standards, developing key behavioral skills, and mastering technical HR competencies.</a:t>
            </a:r>
          </a:p>
          <a:p>
            <a:pPr algn="l">
              <a:lnSpc>
                <a:spcPts val="2703"/>
              </a:lnSpc>
            </a:pPr>
            <a:r>
              <a:rPr lang="en-US" sz="1931" b="true">
                <a:solidFill>
                  <a:srgbClr val="000000"/>
                </a:solidFill>
                <a:latin typeface="Open Sauce Bold"/>
                <a:ea typeface="Open Sauce Bold"/>
                <a:cs typeface="Open Sauce Bold"/>
                <a:sym typeface="Open Sauce Bold"/>
              </a:rPr>
              <a:t>2. Develop strategic HR management skills by aligning HR strategies with business goals, contributing to long-term planning, and enhancing HR’s role in driving organizational growth.</a:t>
            </a:r>
          </a:p>
          <a:p>
            <a:pPr algn="l">
              <a:lnSpc>
                <a:spcPts val="2703"/>
              </a:lnSpc>
            </a:pPr>
            <a:r>
              <a:rPr lang="en-US" sz="1931" b="true">
                <a:solidFill>
                  <a:srgbClr val="000000"/>
                </a:solidFill>
                <a:latin typeface="Open Sauce Bold"/>
                <a:ea typeface="Open Sauce Bold"/>
                <a:cs typeface="Open Sauce Bold"/>
                <a:sym typeface="Open Sauce Bold"/>
              </a:rPr>
              <a:t>3. Master talent acquisition and workforce planning by learning workforce analysis techniques, implementing advanced recruitment strategies, and designing effective onboarding programs.</a:t>
            </a:r>
          </a:p>
          <a:p>
            <a:pPr algn="l">
              <a:lnSpc>
                <a:spcPts val="2703"/>
              </a:lnSpc>
            </a:pPr>
            <a:r>
              <a:rPr lang="en-US" sz="1931" b="true">
                <a:solidFill>
                  <a:srgbClr val="000000"/>
                </a:solidFill>
                <a:latin typeface="Open Sauce Bold"/>
                <a:ea typeface="Open Sauce Bold"/>
                <a:cs typeface="Open Sauce Bold"/>
                <a:sym typeface="Open Sauce Bold"/>
              </a:rPr>
              <a:t>4. Enhance employee engagement and development by creating initiatives to boost morale, implementing career development frameworks, and designing leadership coaching programs.</a:t>
            </a:r>
          </a:p>
          <a:p>
            <a:pPr algn="l">
              <a:lnSpc>
                <a:spcPts val="2703"/>
              </a:lnSpc>
            </a:pPr>
            <a:r>
              <a:rPr lang="en-US" sz="1931" b="true">
                <a:solidFill>
                  <a:srgbClr val="000000"/>
                </a:solidFill>
                <a:latin typeface="Open Sauce Bold"/>
                <a:ea typeface="Open Sauce Bold"/>
                <a:cs typeface="Open Sauce Bold"/>
                <a:sym typeface="Open Sauce Bold"/>
              </a:rPr>
              <a:t>5. Ensure HR compliance and ethical practices by navigating labor laws, addressing workplace disputes, and promoting ethical HR operations.</a:t>
            </a:r>
          </a:p>
          <a:p>
            <a:pPr algn="l">
              <a:lnSpc>
                <a:spcPts val="2703"/>
              </a:lnSpc>
            </a:pPr>
            <a:r>
              <a:rPr lang="en-US" sz="1931" b="true">
                <a:solidFill>
                  <a:srgbClr val="000000"/>
                </a:solidFill>
                <a:latin typeface="Open Sauce Bold"/>
                <a:ea typeface="Open Sauce Bold"/>
                <a:cs typeface="Open Sauce Bold"/>
                <a:sym typeface="Open Sauce Bold"/>
              </a:rPr>
              <a:t>6. Build effective compensation and benefits programs by designing competitive pay structures, managing employee benefits, and implementing total rewards strategies.</a:t>
            </a:r>
          </a:p>
          <a:p>
            <a:pPr algn="l">
              <a:lnSpc>
                <a:spcPts val="2703"/>
              </a:lnSpc>
            </a:pPr>
            <a:r>
              <a:rPr lang="en-US" sz="1931" b="true">
                <a:solidFill>
                  <a:srgbClr val="000000"/>
                </a:solidFill>
                <a:latin typeface="Open Sauce Bold"/>
                <a:ea typeface="Open Sauce Bold"/>
                <a:cs typeface="Open Sauce Bold"/>
                <a:sym typeface="Open Sauce Bold"/>
              </a:rPr>
              <a:t>7. Implement robust performance management systems by setting measurable KPIs, developing feedback systems, and managing underperforming employees effectively.</a:t>
            </a:r>
          </a:p>
          <a:p>
            <a:pPr algn="l">
              <a:lnSpc>
                <a:spcPts val="2703"/>
              </a:lnSpc>
            </a:pPr>
            <a:r>
              <a:rPr lang="en-US" sz="1931" b="true">
                <a:solidFill>
                  <a:srgbClr val="000000"/>
                </a:solidFill>
                <a:latin typeface="Open Sauce Bold"/>
                <a:ea typeface="Open Sauce Bold"/>
                <a:cs typeface="Open Sauce Bold"/>
                <a:sym typeface="Open Sauce Bold"/>
              </a:rPr>
              <a:t>8. Promote diversity and inclusion by fostering an inclusive workplace, building cultural competence, and ensuring equitable HR policies for all employees.</a:t>
            </a:r>
          </a:p>
          <a:p>
            <a:pPr algn="l">
              <a:lnSpc>
                <a:spcPts val="2703"/>
              </a:lnSpc>
            </a:pPr>
            <a:r>
              <a:rPr lang="en-US" sz="1931" b="true">
                <a:solidFill>
                  <a:srgbClr val="000000"/>
                </a:solidFill>
                <a:latin typeface="Open Sauce Bold"/>
                <a:ea typeface="Open Sauce Bold"/>
                <a:cs typeface="Open Sauce Bold"/>
                <a:sym typeface="Open Sauce Bold"/>
              </a:rPr>
              <a:t>9. Leverage HR analytics for decision-making by using data to evaluate HR performance, building skills in HR metrics, and utilizing predictive analytics to anticipate challenges.</a:t>
            </a:r>
          </a:p>
          <a:p>
            <a:pPr algn="l">
              <a:lnSpc>
                <a:spcPts val="2703"/>
              </a:lnSpc>
            </a:pPr>
            <a:r>
              <a:rPr lang="en-US" sz="1931" b="true">
                <a:solidFill>
                  <a:srgbClr val="000000"/>
                </a:solidFill>
                <a:latin typeface="Open Sauce Bold"/>
                <a:ea typeface="Open Sauce Bold"/>
                <a:cs typeface="Open Sauce Bold"/>
                <a:sym typeface="Open Sauce Bold"/>
              </a:rPr>
              <a:t>10. Manage change and drive organizational development by leading change initiatives, driving transformation, and building resilience in HR operations.</a:t>
            </a:r>
          </a:p>
          <a:p>
            <a:pPr algn="l">
              <a:lnSpc>
                <a:spcPts val="2703"/>
              </a:lnSpc>
            </a:pPr>
            <a:r>
              <a:rPr lang="en-US" sz="1931" b="true">
                <a:solidFill>
                  <a:srgbClr val="000000"/>
                </a:solidFill>
                <a:latin typeface="Open Sauce Bold"/>
                <a:ea typeface="Open Sauce Bold"/>
                <a:cs typeface="Open Sauce Bold"/>
                <a:sym typeface="Open Sauce Bold"/>
              </a:rPr>
              <a:t>11. Promote workplace safety and risk management by ensuring compliance with safety regulations, developing risk prevention strategies, and creating safe work environments.</a:t>
            </a:r>
          </a:p>
          <a:p>
            <a:pPr algn="l">
              <a:lnSpc>
                <a:spcPts val="2703"/>
              </a:lnSpc>
            </a:pPr>
          </a:p>
        </p:txBody>
      </p:sp>
      <p:sp>
        <p:nvSpPr>
          <p:cNvPr name="TextBox 3" id="3"/>
          <p:cNvSpPr txBox="true"/>
          <p:nvPr/>
        </p:nvSpPr>
        <p:spPr>
          <a:xfrm rot="0">
            <a:off x="473905" y="1226151"/>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072187" y="-7032487"/>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DAGc45oRwZI</dc:identifier>
  <dcterms:modified xsi:type="dcterms:W3CDTF">2011-08-01T06:04:30Z</dcterms:modified>
  <cp:revision>1</cp:revision>
  <dc:title>SHRM-CP (Society for Human Resource Management Certified Professional)</dc:title>
</cp:coreProperties>
</file>