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Lst>
  <p:sldSz cx="18288000" cy="10287000"/>
  <p:notesSz cx="6858000" cy="9144000"/>
  <p:embeddedFontLst>
    <p:embeddedFont>
      <p:font typeface="Open Sauce Bold" charset="1" panose="00000800000000000000"/>
      <p:regular r:id="rId17"/>
    </p:embeddedFont>
    <p:embeddedFont>
      <p:font typeface="Open Sauce" charset="1" panose="00000500000000000000"/>
      <p:regular r:id="rId18"/>
    </p:embeddedFont>
    <p:embeddedFont>
      <p:font typeface="Arial Bold" charset="1" panose="020B0802020202020204"/>
      <p:regular r:id="rId19"/>
    </p:embeddedFont>
    <p:embeddedFont>
      <p:font typeface="Roboto" charset="1" panose="02000000000000000000"/>
      <p:regular r:id="rId20"/>
    </p:embeddedFont>
    <p:embeddedFont>
      <p:font typeface="Roboto Bold" charset="1" panose="02000000000000000000"/>
      <p:regular r:id="rId21"/>
    </p:embeddedFont>
    <p:embeddedFont>
      <p:font typeface="Canva Sans Bold" charset="1" panose="020B0803030501040103"/>
      <p:regular r:id="rId22"/>
    </p:embeddedFont>
    <p:embeddedFont>
      <p:font typeface="Arial" charset="1" panose="020B0502020202020204"/>
      <p:regular r:id="rId2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fonts/font17.fntdata" Type="http://schemas.openxmlformats.org/officeDocument/2006/relationships/font"/><Relationship Id="rId18" Target="fonts/font18.fntdata" Type="http://schemas.openxmlformats.org/officeDocument/2006/relationships/font"/><Relationship Id="rId19" Target="fonts/font19.fntdata" Type="http://schemas.openxmlformats.org/officeDocument/2006/relationships/font"/><Relationship Id="rId2" Target="presProps.xml" Type="http://schemas.openxmlformats.org/officeDocument/2006/relationships/presProps"/><Relationship Id="rId20" Target="fonts/font20.fntdata" Type="http://schemas.openxmlformats.org/officeDocument/2006/relationships/font"/><Relationship Id="rId21" Target="fonts/font21.fntdata" Type="http://schemas.openxmlformats.org/officeDocument/2006/relationships/font"/><Relationship Id="rId22" Target="fonts/font22.fntdata" Type="http://schemas.openxmlformats.org/officeDocument/2006/relationships/font"/><Relationship Id="rId23" Target="fonts/font23.fntdata" Type="http://schemas.openxmlformats.org/officeDocument/2006/relationships/font"/><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5.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2.png" Type="http://schemas.openxmlformats.org/officeDocument/2006/relationships/image"/><Relationship Id="rId3" Target="../media/image13.svg" Type="http://schemas.openxmlformats.org/officeDocument/2006/relationships/image"/><Relationship Id="rId4"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6.png" Type="http://schemas.openxmlformats.org/officeDocument/2006/relationships/image"/><Relationship Id="rId3" Target="../media/image7.svg" Type="http://schemas.openxmlformats.org/officeDocument/2006/relationships/image"/><Relationship Id="rId4" Target="../media/image8.png" Type="http://schemas.openxmlformats.org/officeDocument/2006/relationships/image"/><Relationship Id="rId5" Target="../media/image9.svg" Type="http://schemas.openxmlformats.org/officeDocument/2006/relationships/image"/><Relationship Id="rId6" Target="../media/image10.png" Type="http://schemas.openxmlformats.org/officeDocument/2006/relationships/image"/><Relationship Id="rId7" Target="../media/image11.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6.png" Type="http://schemas.openxmlformats.org/officeDocument/2006/relationships/image"/><Relationship Id="rId3" Target="../media/image7.svg" Type="http://schemas.openxmlformats.org/officeDocument/2006/relationships/image"/><Relationship Id="rId4" Target="../media/image8.png" Type="http://schemas.openxmlformats.org/officeDocument/2006/relationships/image"/><Relationship Id="rId5" Target="../media/image9.svg" Type="http://schemas.openxmlformats.org/officeDocument/2006/relationships/image"/><Relationship Id="rId6" Target="../media/image10.png" Type="http://schemas.openxmlformats.org/officeDocument/2006/relationships/image"/><Relationship Id="rId7" Target="../media/image11.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grpSp>
        <p:nvGrpSpPr>
          <p:cNvPr name="Group 2" id="2"/>
          <p:cNvGrpSpPr/>
          <p:nvPr/>
        </p:nvGrpSpPr>
        <p:grpSpPr>
          <a:xfrm rot="0">
            <a:off x="-1341977" y="-1970136"/>
            <a:ext cx="4422993" cy="442299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4626567" y="5954528"/>
            <a:ext cx="2217298" cy="2217298"/>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17259300" y="5954528"/>
            <a:ext cx="4206275" cy="4206275"/>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1" id="11"/>
          <p:cNvGrpSpPr/>
          <p:nvPr/>
        </p:nvGrpSpPr>
        <p:grpSpPr>
          <a:xfrm rot="0">
            <a:off x="12019868" y="9427743"/>
            <a:ext cx="2186172" cy="2186172"/>
            <a:chOff x="0" y="0"/>
            <a:chExt cx="812800" cy="812800"/>
          </a:xfrm>
        </p:grpSpPr>
        <p:sp>
          <p:nvSpPr>
            <p:cNvPr name="Freeform 12" id="1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3" id="13"/>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4" id="14"/>
          <p:cNvGrpSpPr/>
          <p:nvPr/>
        </p:nvGrpSpPr>
        <p:grpSpPr>
          <a:xfrm rot="0">
            <a:off x="17591083" y="-796215"/>
            <a:ext cx="1393835" cy="1393835"/>
            <a:chOff x="0" y="0"/>
            <a:chExt cx="812800" cy="812800"/>
          </a:xfrm>
        </p:grpSpPr>
        <p:sp>
          <p:nvSpPr>
            <p:cNvPr name="Freeform 15" id="1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6" id="16"/>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7" id="17"/>
          <p:cNvGrpSpPr>
            <a:grpSpLocks noChangeAspect="true"/>
          </p:cNvGrpSpPr>
          <p:nvPr/>
        </p:nvGrpSpPr>
        <p:grpSpPr>
          <a:xfrm rot="0">
            <a:off x="-1481691" y="1185740"/>
            <a:ext cx="7051035" cy="9770828"/>
            <a:chOff x="0" y="0"/>
            <a:chExt cx="4734560" cy="6560820"/>
          </a:xfrm>
        </p:grpSpPr>
        <p:sp>
          <p:nvSpPr>
            <p:cNvPr name="Freeform 18" id="18"/>
            <p:cNvSpPr/>
            <p:nvPr/>
          </p:nvSpPr>
          <p:spPr>
            <a:xfrm flipH="false" flipV="false" rot="0">
              <a:off x="36830" y="50800"/>
              <a:ext cx="4645660" cy="6473190"/>
            </a:xfrm>
            <a:custGeom>
              <a:avLst/>
              <a:gdLst/>
              <a:ahLst/>
              <a:cxnLst/>
              <a:rect r="r" b="b" t="t" l="l"/>
              <a:pathLst>
                <a:path h="6473190" w="4645660">
                  <a:moveTo>
                    <a:pt x="4368800" y="0"/>
                  </a:moveTo>
                  <a:lnTo>
                    <a:pt x="276860" y="0"/>
                  </a:lnTo>
                  <a:cubicBezTo>
                    <a:pt x="124460" y="0"/>
                    <a:pt x="0" y="123190"/>
                    <a:pt x="0" y="276860"/>
                  </a:cubicBezTo>
                  <a:lnTo>
                    <a:pt x="0" y="6196330"/>
                  </a:lnTo>
                  <a:cubicBezTo>
                    <a:pt x="0" y="6350000"/>
                    <a:pt x="124460" y="6473190"/>
                    <a:pt x="276860" y="6473190"/>
                  </a:cubicBezTo>
                  <a:lnTo>
                    <a:pt x="4368800" y="6473190"/>
                  </a:lnTo>
                  <a:cubicBezTo>
                    <a:pt x="4522470" y="6473190"/>
                    <a:pt x="4645660" y="6348730"/>
                    <a:pt x="4645660" y="6196330"/>
                  </a:cubicBezTo>
                  <a:lnTo>
                    <a:pt x="4645660" y="276860"/>
                  </a:lnTo>
                  <a:cubicBezTo>
                    <a:pt x="4645660" y="123190"/>
                    <a:pt x="4522470" y="0"/>
                    <a:pt x="4368800" y="0"/>
                  </a:cubicBezTo>
                  <a:close/>
                  <a:moveTo>
                    <a:pt x="4425950" y="6156960"/>
                  </a:moveTo>
                  <a:cubicBezTo>
                    <a:pt x="4425950" y="6212840"/>
                    <a:pt x="4380230" y="6258560"/>
                    <a:pt x="4324350" y="6258560"/>
                  </a:cubicBezTo>
                  <a:lnTo>
                    <a:pt x="321310" y="6258560"/>
                  </a:lnTo>
                  <a:cubicBezTo>
                    <a:pt x="265430" y="6258560"/>
                    <a:pt x="219710" y="6212840"/>
                    <a:pt x="219710" y="6156960"/>
                  </a:cubicBezTo>
                  <a:lnTo>
                    <a:pt x="219710" y="316230"/>
                  </a:lnTo>
                  <a:cubicBezTo>
                    <a:pt x="219710" y="260350"/>
                    <a:pt x="265430" y="214630"/>
                    <a:pt x="321310" y="214630"/>
                  </a:cubicBezTo>
                  <a:lnTo>
                    <a:pt x="4325620" y="214630"/>
                  </a:lnTo>
                  <a:cubicBezTo>
                    <a:pt x="4381500" y="214630"/>
                    <a:pt x="4427220" y="260350"/>
                    <a:pt x="4427220" y="316230"/>
                  </a:cubicBezTo>
                  <a:lnTo>
                    <a:pt x="4427220" y="6156960"/>
                  </a:lnTo>
                  <a:close/>
                </a:path>
              </a:pathLst>
            </a:custGeom>
            <a:solidFill>
              <a:srgbClr val="010101"/>
            </a:solidFill>
          </p:spPr>
        </p:sp>
        <p:sp>
          <p:nvSpPr>
            <p:cNvPr name="Freeform 19" id="19"/>
            <p:cNvSpPr/>
            <p:nvPr/>
          </p:nvSpPr>
          <p:spPr>
            <a:xfrm flipH="false" flipV="false" rot="0">
              <a:off x="0" y="16511"/>
              <a:ext cx="4716780" cy="6544310"/>
            </a:xfrm>
            <a:custGeom>
              <a:avLst/>
              <a:gdLst/>
              <a:ahLst/>
              <a:cxnLst/>
              <a:rect r="r" b="b" t="t" l="l"/>
              <a:pathLst>
                <a:path h="6544310" w="4716780">
                  <a:moveTo>
                    <a:pt x="4395470" y="36829"/>
                  </a:moveTo>
                  <a:cubicBezTo>
                    <a:pt x="4552950" y="36829"/>
                    <a:pt x="4681220" y="165099"/>
                    <a:pt x="4681220" y="322579"/>
                  </a:cubicBezTo>
                  <a:lnTo>
                    <a:pt x="4681220" y="6222999"/>
                  </a:lnTo>
                  <a:cubicBezTo>
                    <a:pt x="4681220" y="6380479"/>
                    <a:pt x="4552950" y="6508750"/>
                    <a:pt x="4395470" y="6508750"/>
                  </a:cubicBezTo>
                  <a:lnTo>
                    <a:pt x="321310" y="6508750"/>
                  </a:lnTo>
                  <a:cubicBezTo>
                    <a:pt x="163830" y="6508750"/>
                    <a:pt x="35560" y="6380480"/>
                    <a:pt x="35560" y="6223000"/>
                  </a:cubicBezTo>
                  <a:lnTo>
                    <a:pt x="35560" y="322580"/>
                  </a:lnTo>
                  <a:cubicBezTo>
                    <a:pt x="35560" y="165100"/>
                    <a:pt x="163830" y="36830"/>
                    <a:pt x="321310" y="36830"/>
                  </a:cubicBezTo>
                  <a:lnTo>
                    <a:pt x="4395470" y="36830"/>
                  </a:lnTo>
                  <a:moveTo>
                    <a:pt x="4395470" y="0"/>
                  </a:moveTo>
                  <a:lnTo>
                    <a:pt x="321310" y="0"/>
                  </a:lnTo>
                  <a:cubicBezTo>
                    <a:pt x="143510" y="0"/>
                    <a:pt x="0" y="144780"/>
                    <a:pt x="0" y="322580"/>
                  </a:cubicBezTo>
                  <a:lnTo>
                    <a:pt x="0" y="6223000"/>
                  </a:lnTo>
                  <a:cubicBezTo>
                    <a:pt x="0" y="6400800"/>
                    <a:pt x="143510" y="6544309"/>
                    <a:pt x="321310" y="6544309"/>
                  </a:cubicBezTo>
                  <a:lnTo>
                    <a:pt x="4395470" y="6544309"/>
                  </a:lnTo>
                  <a:cubicBezTo>
                    <a:pt x="4573270" y="6544309"/>
                    <a:pt x="4716780" y="6400800"/>
                    <a:pt x="4716780" y="6223000"/>
                  </a:cubicBezTo>
                  <a:lnTo>
                    <a:pt x="4716780" y="322580"/>
                  </a:lnTo>
                  <a:cubicBezTo>
                    <a:pt x="4716780" y="144780"/>
                    <a:pt x="4573270" y="0"/>
                    <a:pt x="4395470" y="0"/>
                  </a:cubicBezTo>
                  <a:close/>
                </a:path>
              </a:pathLst>
            </a:custGeom>
            <a:solidFill>
              <a:srgbClr val="E9E8E9"/>
            </a:solidFill>
          </p:spPr>
        </p:sp>
        <p:sp>
          <p:nvSpPr>
            <p:cNvPr name="Freeform 20" id="20"/>
            <p:cNvSpPr/>
            <p:nvPr/>
          </p:nvSpPr>
          <p:spPr>
            <a:xfrm flipH="false" flipV="false" rot="0">
              <a:off x="256540" y="265430"/>
              <a:ext cx="4207510" cy="6043930"/>
            </a:xfrm>
            <a:custGeom>
              <a:avLst/>
              <a:gdLst/>
              <a:ahLst/>
              <a:cxnLst/>
              <a:rect r="r" b="b" t="t" l="l"/>
              <a:pathLst>
                <a:path h="6043930" w="4207510">
                  <a:moveTo>
                    <a:pt x="4206240" y="5942330"/>
                  </a:moveTo>
                  <a:cubicBezTo>
                    <a:pt x="4206240" y="5998210"/>
                    <a:pt x="4160520" y="6043930"/>
                    <a:pt x="4104640" y="6043930"/>
                  </a:cubicBezTo>
                  <a:lnTo>
                    <a:pt x="101600" y="6043930"/>
                  </a:lnTo>
                  <a:cubicBezTo>
                    <a:pt x="45720" y="6043930"/>
                    <a:pt x="0" y="5998210"/>
                    <a:pt x="0" y="5942330"/>
                  </a:cubicBezTo>
                  <a:lnTo>
                    <a:pt x="0" y="101600"/>
                  </a:lnTo>
                  <a:cubicBezTo>
                    <a:pt x="0" y="45720"/>
                    <a:pt x="45720" y="0"/>
                    <a:pt x="101600" y="0"/>
                  </a:cubicBezTo>
                  <a:lnTo>
                    <a:pt x="4105910" y="0"/>
                  </a:lnTo>
                  <a:cubicBezTo>
                    <a:pt x="4161790" y="0"/>
                    <a:pt x="4207510" y="45720"/>
                    <a:pt x="4207510" y="101600"/>
                  </a:cubicBezTo>
                  <a:lnTo>
                    <a:pt x="4207510" y="5942330"/>
                  </a:lnTo>
                  <a:close/>
                </a:path>
              </a:pathLst>
            </a:custGeom>
            <a:blipFill>
              <a:blip r:embed="rId2"/>
              <a:stretch>
                <a:fillRect l="-19651" t="0" r="-19651" b="0"/>
              </a:stretch>
            </a:blipFill>
          </p:spPr>
        </p:sp>
        <p:sp>
          <p:nvSpPr>
            <p:cNvPr name="Freeform 21" id="21"/>
            <p:cNvSpPr/>
            <p:nvPr/>
          </p:nvSpPr>
          <p:spPr>
            <a:xfrm flipH="false" flipV="false" rot="0">
              <a:off x="1951378" y="120589"/>
              <a:ext cx="79963" cy="76322"/>
            </a:xfrm>
            <a:custGeom>
              <a:avLst/>
              <a:gdLst/>
              <a:ahLst/>
              <a:cxnLst/>
              <a:rect r="r" b="b" t="t" l="l"/>
              <a:pathLst>
                <a:path h="76322" w="79963">
                  <a:moveTo>
                    <a:pt x="39982" y="61"/>
                  </a:moveTo>
                  <a:cubicBezTo>
                    <a:pt x="26330" y="0"/>
                    <a:pt x="13688" y="7248"/>
                    <a:pt x="6844" y="19062"/>
                  </a:cubicBezTo>
                  <a:cubicBezTo>
                    <a:pt x="0" y="30875"/>
                    <a:pt x="0" y="45447"/>
                    <a:pt x="6844" y="57260"/>
                  </a:cubicBezTo>
                  <a:cubicBezTo>
                    <a:pt x="13688" y="69074"/>
                    <a:pt x="26330" y="76322"/>
                    <a:pt x="39982" y="76261"/>
                  </a:cubicBezTo>
                  <a:cubicBezTo>
                    <a:pt x="53634" y="76322"/>
                    <a:pt x="66276" y="69074"/>
                    <a:pt x="73120" y="57260"/>
                  </a:cubicBezTo>
                  <a:cubicBezTo>
                    <a:pt x="79964" y="45447"/>
                    <a:pt x="79964" y="30875"/>
                    <a:pt x="73120" y="19062"/>
                  </a:cubicBezTo>
                  <a:cubicBezTo>
                    <a:pt x="66276" y="7248"/>
                    <a:pt x="53634" y="0"/>
                    <a:pt x="39982" y="61"/>
                  </a:cubicBezTo>
                  <a:close/>
                </a:path>
              </a:pathLst>
            </a:custGeom>
            <a:solidFill>
              <a:srgbClr val="333333"/>
            </a:solidFill>
          </p:spPr>
        </p:sp>
        <p:sp>
          <p:nvSpPr>
            <p:cNvPr name="Freeform 22" id="22"/>
            <p:cNvSpPr/>
            <p:nvPr/>
          </p:nvSpPr>
          <p:spPr>
            <a:xfrm flipH="false" flipV="false" rot="0">
              <a:off x="2119473" y="104052"/>
              <a:ext cx="114614" cy="109395"/>
            </a:xfrm>
            <a:custGeom>
              <a:avLst/>
              <a:gdLst/>
              <a:ahLst/>
              <a:cxnLst/>
              <a:rect r="r" b="b" t="t" l="l"/>
              <a:pathLst>
                <a:path h="109395" w="114614">
                  <a:moveTo>
                    <a:pt x="57307" y="88"/>
                  </a:moveTo>
                  <a:cubicBezTo>
                    <a:pt x="37739" y="0"/>
                    <a:pt x="19619" y="10390"/>
                    <a:pt x="9809" y="27322"/>
                  </a:cubicBezTo>
                  <a:cubicBezTo>
                    <a:pt x="0" y="44255"/>
                    <a:pt x="0" y="65141"/>
                    <a:pt x="9809" y="82074"/>
                  </a:cubicBezTo>
                  <a:cubicBezTo>
                    <a:pt x="19619" y="99006"/>
                    <a:pt x="37739" y="109396"/>
                    <a:pt x="57307" y="109308"/>
                  </a:cubicBezTo>
                  <a:cubicBezTo>
                    <a:pt x="76875" y="109396"/>
                    <a:pt x="94995" y="99006"/>
                    <a:pt x="104804" y="82074"/>
                  </a:cubicBezTo>
                  <a:cubicBezTo>
                    <a:pt x="114614" y="65141"/>
                    <a:pt x="114614" y="44255"/>
                    <a:pt x="104804" y="27322"/>
                  </a:cubicBezTo>
                  <a:cubicBezTo>
                    <a:pt x="94995" y="10390"/>
                    <a:pt x="76875" y="0"/>
                    <a:pt x="57307" y="88"/>
                  </a:cubicBezTo>
                  <a:close/>
                </a:path>
              </a:pathLst>
            </a:custGeom>
            <a:solidFill>
              <a:srgbClr val="333333"/>
            </a:solidFill>
          </p:spPr>
        </p:sp>
        <p:sp>
          <p:nvSpPr>
            <p:cNvPr name="Freeform 23" id="23"/>
            <p:cNvSpPr/>
            <p:nvPr/>
          </p:nvSpPr>
          <p:spPr>
            <a:xfrm flipH="false" flipV="false" rot="0">
              <a:off x="2328944" y="128221"/>
              <a:ext cx="63971" cy="61058"/>
            </a:xfrm>
            <a:custGeom>
              <a:avLst/>
              <a:gdLst/>
              <a:ahLst/>
              <a:cxnLst/>
              <a:rect r="r" b="b" t="t" l="l"/>
              <a:pathLst>
                <a:path h="61058" w="63971">
                  <a:moveTo>
                    <a:pt x="31986" y="49"/>
                  </a:moveTo>
                  <a:cubicBezTo>
                    <a:pt x="21064" y="0"/>
                    <a:pt x="10951" y="5799"/>
                    <a:pt x="5476" y="15250"/>
                  </a:cubicBezTo>
                  <a:cubicBezTo>
                    <a:pt x="0" y="24700"/>
                    <a:pt x="0" y="36358"/>
                    <a:pt x="5476" y="45808"/>
                  </a:cubicBezTo>
                  <a:cubicBezTo>
                    <a:pt x="10951" y="55259"/>
                    <a:pt x="21064" y="61058"/>
                    <a:pt x="31986" y="61009"/>
                  </a:cubicBezTo>
                  <a:cubicBezTo>
                    <a:pt x="42908" y="61058"/>
                    <a:pt x="53021" y="55259"/>
                    <a:pt x="58496" y="45808"/>
                  </a:cubicBezTo>
                  <a:cubicBezTo>
                    <a:pt x="63971" y="36358"/>
                    <a:pt x="63971" y="24700"/>
                    <a:pt x="58496" y="15250"/>
                  </a:cubicBezTo>
                  <a:cubicBezTo>
                    <a:pt x="53021" y="5799"/>
                    <a:pt x="42908" y="0"/>
                    <a:pt x="31986" y="49"/>
                  </a:cubicBezTo>
                  <a:close/>
                </a:path>
              </a:pathLst>
            </a:custGeom>
            <a:solidFill>
              <a:srgbClr val="333333"/>
            </a:solidFill>
          </p:spPr>
        </p:sp>
        <p:sp>
          <p:nvSpPr>
            <p:cNvPr name="Freeform 24" id="24"/>
            <p:cNvSpPr/>
            <p:nvPr/>
          </p:nvSpPr>
          <p:spPr>
            <a:xfrm flipH="false" flipV="false" rot="0">
              <a:off x="2346270" y="144758"/>
              <a:ext cx="29320" cy="27985"/>
            </a:xfrm>
            <a:custGeom>
              <a:avLst/>
              <a:gdLst/>
              <a:ahLst/>
              <a:cxnLst/>
              <a:rect r="r" b="b" t="t" l="l"/>
              <a:pathLst>
                <a:path h="27985" w="29320">
                  <a:moveTo>
                    <a:pt x="14660" y="22"/>
                  </a:moveTo>
                  <a:cubicBezTo>
                    <a:pt x="9654" y="0"/>
                    <a:pt x="5019" y="2657"/>
                    <a:pt x="2509" y="6989"/>
                  </a:cubicBezTo>
                  <a:cubicBezTo>
                    <a:pt x="0" y="11320"/>
                    <a:pt x="0" y="16664"/>
                    <a:pt x="2509" y="20995"/>
                  </a:cubicBezTo>
                  <a:cubicBezTo>
                    <a:pt x="5019" y="25327"/>
                    <a:pt x="9654" y="27984"/>
                    <a:pt x="14660" y="27962"/>
                  </a:cubicBezTo>
                  <a:cubicBezTo>
                    <a:pt x="19666" y="27984"/>
                    <a:pt x="24301" y="25327"/>
                    <a:pt x="26811" y="20995"/>
                  </a:cubicBezTo>
                  <a:cubicBezTo>
                    <a:pt x="29320" y="16664"/>
                    <a:pt x="29320" y="11320"/>
                    <a:pt x="26811" y="6989"/>
                  </a:cubicBezTo>
                  <a:cubicBezTo>
                    <a:pt x="24301" y="2657"/>
                    <a:pt x="19666" y="0"/>
                    <a:pt x="14660" y="22"/>
                  </a:cubicBezTo>
                  <a:close/>
                </a:path>
              </a:pathLst>
            </a:custGeom>
            <a:solidFill>
              <a:srgbClr val="E9E8E9"/>
            </a:solidFill>
          </p:spPr>
        </p:sp>
        <p:sp>
          <p:nvSpPr>
            <p:cNvPr name="Freeform 25" id="25"/>
            <p:cNvSpPr/>
            <p:nvPr/>
          </p:nvSpPr>
          <p:spPr>
            <a:xfrm flipH="false" flipV="false" rot="0">
              <a:off x="2344044" y="144768"/>
              <a:ext cx="15993" cy="15264"/>
            </a:xfrm>
            <a:custGeom>
              <a:avLst/>
              <a:gdLst/>
              <a:ahLst/>
              <a:cxnLst/>
              <a:rect r="r" b="b" t="t" l="l"/>
              <a:pathLst>
                <a:path h="15264" w="15993">
                  <a:moveTo>
                    <a:pt x="7996" y="12"/>
                  </a:moveTo>
                  <a:cubicBezTo>
                    <a:pt x="5266" y="0"/>
                    <a:pt x="2737" y="1449"/>
                    <a:pt x="1368" y="3812"/>
                  </a:cubicBezTo>
                  <a:cubicBezTo>
                    <a:pt x="0" y="6175"/>
                    <a:pt x="0" y="9089"/>
                    <a:pt x="1368" y="11452"/>
                  </a:cubicBezTo>
                  <a:cubicBezTo>
                    <a:pt x="2737" y="13815"/>
                    <a:pt x="5266" y="15264"/>
                    <a:pt x="7996" y="15252"/>
                  </a:cubicBezTo>
                  <a:cubicBezTo>
                    <a:pt x="10726" y="15264"/>
                    <a:pt x="13255" y="13815"/>
                    <a:pt x="14623" y="11452"/>
                  </a:cubicBezTo>
                  <a:cubicBezTo>
                    <a:pt x="15992" y="9089"/>
                    <a:pt x="15992" y="6175"/>
                    <a:pt x="14623" y="3812"/>
                  </a:cubicBezTo>
                  <a:cubicBezTo>
                    <a:pt x="13255" y="1449"/>
                    <a:pt x="10726" y="0"/>
                    <a:pt x="7996" y="12"/>
                  </a:cubicBezTo>
                  <a:close/>
                </a:path>
              </a:pathLst>
            </a:custGeom>
            <a:solidFill>
              <a:srgbClr val="010101"/>
            </a:solidFill>
          </p:spPr>
        </p:sp>
        <p:sp>
          <p:nvSpPr>
            <p:cNvPr name="Freeform 26" id="26"/>
            <p:cNvSpPr/>
            <p:nvPr/>
          </p:nvSpPr>
          <p:spPr>
            <a:xfrm flipH="false" flipV="false" rot="0">
              <a:off x="4716780" y="534670"/>
              <a:ext cx="19050" cy="278130"/>
            </a:xfrm>
            <a:custGeom>
              <a:avLst/>
              <a:gdLst/>
              <a:ahLst/>
              <a:cxnLst/>
              <a:rect r="r" b="b" t="t" l="l"/>
              <a:pathLst>
                <a:path h="278130" w="19050">
                  <a:moveTo>
                    <a:pt x="0" y="0"/>
                  </a:moveTo>
                  <a:lnTo>
                    <a:pt x="0" y="278130"/>
                  </a:lnTo>
                  <a:cubicBezTo>
                    <a:pt x="19050" y="278130"/>
                    <a:pt x="16510" y="262890"/>
                    <a:pt x="16510" y="243840"/>
                  </a:cubicBezTo>
                  <a:lnTo>
                    <a:pt x="16510" y="35560"/>
                  </a:lnTo>
                  <a:cubicBezTo>
                    <a:pt x="16510" y="16510"/>
                    <a:pt x="19050" y="0"/>
                    <a:pt x="0" y="0"/>
                  </a:cubicBezTo>
                  <a:close/>
                </a:path>
              </a:pathLst>
            </a:custGeom>
            <a:solidFill>
              <a:srgbClr val="BCBCBB"/>
            </a:solidFill>
          </p:spPr>
        </p:sp>
        <p:sp>
          <p:nvSpPr>
            <p:cNvPr name="Freeform 27" id="27"/>
            <p:cNvSpPr/>
            <p:nvPr/>
          </p:nvSpPr>
          <p:spPr>
            <a:xfrm flipH="false" flipV="false" rot="0">
              <a:off x="4716780" y="861060"/>
              <a:ext cx="19050" cy="278130"/>
            </a:xfrm>
            <a:custGeom>
              <a:avLst/>
              <a:gdLst/>
              <a:ahLst/>
              <a:cxnLst/>
              <a:rect r="r" b="b" t="t" l="l"/>
              <a:pathLst>
                <a:path h="278130" w="19050">
                  <a:moveTo>
                    <a:pt x="0" y="0"/>
                  </a:moveTo>
                  <a:lnTo>
                    <a:pt x="0" y="278130"/>
                  </a:lnTo>
                  <a:cubicBezTo>
                    <a:pt x="19050" y="278130"/>
                    <a:pt x="16510" y="262890"/>
                    <a:pt x="16510" y="243840"/>
                  </a:cubicBezTo>
                  <a:lnTo>
                    <a:pt x="16510" y="35560"/>
                  </a:lnTo>
                  <a:cubicBezTo>
                    <a:pt x="16510" y="16510"/>
                    <a:pt x="19050" y="0"/>
                    <a:pt x="0" y="0"/>
                  </a:cubicBezTo>
                  <a:close/>
                </a:path>
              </a:pathLst>
            </a:custGeom>
            <a:solidFill>
              <a:srgbClr val="BCBCBB"/>
            </a:solidFill>
          </p:spPr>
        </p:sp>
        <p:sp>
          <p:nvSpPr>
            <p:cNvPr name="Freeform 28" id="28"/>
            <p:cNvSpPr/>
            <p:nvPr/>
          </p:nvSpPr>
          <p:spPr>
            <a:xfrm flipH="false" flipV="false" rot="0">
              <a:off x="4064000" y="-2540"/>
              <a:ext cx="320040" cy="19050"/>
            </a:xfrm>
            <a:custGeom>
              <a:avLst/>
              <a:gdLst/>
              <a:ahLst/>
              <a:cxnLst/>
              <a:rect r="r" b="b" t="t" l="l"/>
              <a:pathLst>
                <a:path h="19050" w="320040">
                  <a:moveTo>
                    <a:pt x="0" y="19050"/>
                  </a:moveTo>
                  <a:lnTo>
                    <a:pt x="320040" y="19050"/>
                  </a:lnTo>
                  <a:cubicBezTo>
                    <a:pt x="320040" y="0"/>
                    <a:pt x="304800" y="2540"/>
                    <a:pt x="285750" y="2540"/>
                  </a:cubicBezTo>
                  <a:lnTo>
                    <a:pt x="34290" y="2540"/>
                  </a:lnTo>
                  <a:cubicBezTo>
                    <a:pt x="15240" y="2540"/>
                    <a:pt x="0" y="0"/>
                    <a:pt x="0" y="19050"/>
                  </a:cubicBezTo>
                  <a:close/>
                </a:path>
              </a:pathLst>
            </a:custGeom>
            <a:solidFill>
              <a:srgbClr val="BCBCBB"/>
            </a:solidFill>
          </p:spPr>
        </p:sp>
      </p:grpSp>
      <p:sp>
        <p:nvSpPr>
          <p:cNvPr name="Freeform 29" id="29"/>
          <p:cNvSpPr/>
          <p:nvPr/>
        </p:nvSpPr>
        <p:spPr>
          <a:xfrm flipH="false" flipV="false" rot="0">
            <a:off x="8461960" y="114580"/>
            <a:ext cx="1871377" cy="1247097"/>
          </a:xfrm>
          <a:custGeom>
            <a:avLst/>
            <a:gdLst/>
            <a:ahLst/>
            <a:cxnLst/>
            <a:rect r="r" b="b" t="t" l="l"/>
            <a:pathLst>
              <a:path h="1247097" w="1871377">
                <a:moveTo>
                  <a:pt x="0" y="0"/>
                </a:moveTo>
                <a:lnTo>
                  <a:pt x="1871376" y="0"/>
                </a:lnTo>
                <a:lnTo>
                  <a:pt x="1871376" y="1247097"/>
                </a:lnTo>
                <a:lnTo>
                  <a:pt x="0" y="1247097"/>
                </a:lnTo>
                <a:lnTo>
                  <a:pt x="0" y="0"/>
                </a:lnTo>
                <a:close/>
              </a:path>
            </a:pathLst>
          </a:custGeom>
          <a:blipFill>
            <a:blip r:embed="rId3"/>
            <a:stretch>
              <a:fillRect l="0" t="0" r="0" b="0"/>
            </a:stretch>
          </a:blipFill>
        </p:spPr>
      </p:sp>
      <p:sp>
        <p:nvSpPr>
          <p:cNvPr name="Freeform 30" id="30"/>
          <p:cNvSpPr/>
          <p:nvPr/>
        </p:nvSpPr>
        <p:spPr>
          <a:xfrm flipH="false" flipV="false" rot="0">
            <a:off x="16432080" y="0"/>
            <a:ext cx="1855920" cy="1075076"/>
          </a:xfrm>
          <a:custGeom>
            <a:avLst/>
            <a:gdLst/>
            <a:ahLst/>
            <a:cxnLst/>
            <a:rect r="r" b="b" t="t" l="l"/>
            <a:pathLst>
              <a:path h="1075076" w="1855920">
                <a:moveTo>
                  <a:pt x="0" y="0"/>
                </a:moveTo>
                <a:lnTo>
                  <a:pt x="1855920" y="0"/>
                </a:lnTo>
                <a:lnTo>
                  <a:pt x="1855920" y="1075076"/>
                </a:lnTo>
                <a:lnTo>
                  <a:pt x="0" y="1075076"/>
                </a:lnTo>
                <a:lnTo>
                  <a:pt x="0" y="0"/>
                </a:lnTo>
                <a:close/>
              </a:path>
            </a:pathLst>
          </a:custGeom>
          <a:blipFill>
            <a:blip r:embed="rId4"/>
            <a:stretch>
              <a:fillRect l="0" t="0" r="0" b="0"/>
            </a:stretch>
          </a:blipFill>
        </p:spPr>
      </p:sp>
      <p:sp>
        <p:nvSpPr>
          <p:cNvPr name="Freeform 31" id="31"/>
          <p:cNvSpPr/>
          <p:nvPr/>
        </p:nvSpPr>
        <p:spPr>
          <a:xfrm flipH="false" flipV="false" rot="0">
            <a:off x="0" y="-7259"/>
            <a:ext cx="2363217" cy="1368936"/>
          </a:xfrm>
          <a:custGeom>
            <a:avLst/>
            <a:gdLst/>
            <a:ahLst/>
            <a:cxnLst/>
            <a:rect r="r" b="b" t="t" l="l"/>
            <a:pathLst>
              <a:path h="1368936" w="2363217">
                <a:moveTo>
                  <a:pt x="0" y="0"/>
                </a:moveTo>
                <a:lnTo>
                  <a:pt x="2363217" y="0"/>
                </a:lnTo>
                <a:lnTo>
                  <a:pt x="2363217" y="1368936"/>
                </a:lnTo>
                <a:lnTo>
                  <a:pt x="0" y="1368936"/>
                </a:lnTo>
                <a:lnTo>
                  <a:pt x="0" y="0"/>
                </a:lnTo>
                <a:close/>
              </a:path>
            </a:pathLst>
          </a:custGeom>
          <a:blipFill>
            <a:blip r:embed="rId5"/>
            <a:stretch>
              <a:fillRect l="0" t="0" r="0" b="0"/>
            </a:stretch>
          </a:blipFill>
        </p:spPr>
      </p:sp>
      <p:sp>
        <p:nvSpPr>
          <p:cNvPr name="Freeform 32" id="32"/>
          <p:cNvSpPr/>
          <p:nvPr/>
        </p:nvSpPr>
        <p:spPr>
          <a:xfrm flipH="false" flipV="false" rot="0">
            <a:off x="7135974" y="4447353"/>
            <a:ext cx="6394726" cy="4256489"/>
          </a:xfrm>
          <a:custGeom>
            <a:avLst/>
            <a:gdLst/>
            <a:ahLst/>
            <a:cxnLst/>
            <a:rect r="r" b="b" t="t" l="l"/>
            <a:pathLst>
              <a:path h="4256489" w="6394726">
                <a:moveTo>
                  <a:pt x="0" y="0"/>
                </a:moveTo>
                <a:lnTo>
                  <a:pt x="6394725" y="0"/>
                </a:lnTo>
                <a:lnTo>
                  <a:pt x="6394725" y="4256490"/>
                </a:lnTo>
                <a:lnTo>
                  <a:pt x="0" y="4256490"/>
                </a:lnTo>
                <a:lnTo>
                  <a:pt x="0" y="0"/>
                </a:lnTo>
                <a:close/>
              </a:path>
            </a:pathLst>
          </a:custGeom>
          <a:blipFill>
            <a:blip r:embed="rId6"/>
            <a:stretch>
              <a:fillRect l="0" t="0" r="0" b="0"/>
            </a:stretch>
          </a:blipFill>
        </p:spPr>
      </p:sp>
      <p:sp>
        <p:nvSpPr>
          <p:cNvPr name="TextBox 33" id="33"/>
          <p:cNvSpPr txBox="true"/>
          <p:nvPr/>
        </p:nvSpPr>
        <p:spPr>
          <a:xfrm rot="0">
            <a:off x="5569344" y="1380727"/>
            <a:ext cx="12013998" cy="1466982"/>
          </a:xfrm>
          <a:prstGeom prst="rect">
            <a:avLst/>
          </a:prstGeom>
        </p:spPr>
        <p:txBody>
          <a:bodyPr anchor="t" rtlCol="false" tIns="0" lIns="0" bIns="0" rIns="0">
            <a:spAutoFit/>
          </a:bodyPr>
          <a:lstStyle/>
          <a:p>
            <a:pPr algn="l" marL="0" indent="0" lvl="0">
              <a:lnSpc>
                <a:spcPts val="5700"/>
              </a:lnSpc>
            </a:pPr>
            <a:r>
              <a:rPr lang="en-US" b="true" sz="5000" spc="-360">
                <a:solidFill>
                  <a:srgbClr val="000000"/>
                </a:solidFill>
                <a:latin typeface="Open Sauce Bold"/>
                <a:ea typeface="Open Sauce Bold"/>
                <a:cs typeface="Open Sauce Bold"/>
                <a:sym typeface="Open Sauce Bold"/>
              </a:rPr>
              <a:t>aPHRi (Associate Professional in Human Resources International)</a:t>
            </a:r>
          </a:p>
        </p:txBody>
      </p:sp>
      <p:sp>
        <p:nvSpPr>
          <p:cNvPr name="TextBox 34" id="34"/>
          <p:cNvSpPr txBox="true"/>
          <p:nvPr/>
        </p:nvSpPr>
        <p:spPr>
          <a:xfrm rot="0">
            <a:off x="5992264" y="9553334"/>
            <a:ext cx="8097458" cy="290916"/>
          </a:xfrm>
          <a:prstGeom prst="rect">
            <a:avLst/>
          </a:prstGeom>
        </p:spPr>
        <p:txBody>
          <a:bodyPr anchor="t" rtlCol="false" tIns="0" lIns="0" bIns="0" rIns="0">
            <a:spAutoFit/>
          </a:bodyPr>
          <a:lstStyle/>
          <a:p>
            <a:pPr algn="l" marL="0" indent="0" lvl="0">
              <a:lnSpc>
                <a:spcPts val="2423"/>
              </a:lnSpc>
              <a:spcBef>
                <a:spcPct val="0"/>
              </a:spcBef>
            </a:pPr>
            <a:r>
              <a:rPr lang="en-US" sz="1731">
                <a:solidFill>
                  <a:srgbClr val="000000"/>
                </a:solidFill>
                <a:latin typeface="Open Sauce"/>
                <a:ea typeface="Open Sauce"/>
                <a:cs typeface="Open Sauce"/>
                <a:sym typeface="Open Sauce"/>
              </a:rPr>
              <a:t>SHRM-CP</a:t>
            </a:r>
          </a:p>
        </p:txBody>
      </p:sp>
      <p:sp>
        <p:nvSpPr>
          <p:cNvPr name="TextBox 35" id="35"/>
          <p:cNvSpPr txBox="true"/>
          <p:nvPr/>
        </p:nvSpPr>
        <p:spPr>
          <a:xfrm rot="0">
            <a:off x="14206040" y="9761017"/>
            <a:ext cx="3865552" cy="240665"/>
          </a:xfrm>
          <a:prstGeom prst="rect">
            <a:avLst/>
          </a:prstGeom>
        </p:spPr>
        <p:txBody>
          <a:bodyPr anchor="t" rtlCol="false" tIns="0" lIns="0" bIns="0" rIns="0">
            <a:spAutoFit/>
          </a:bodyPr>
          <a:lstStyle/>
          <a:p>
            <a:pPr algn="ctr" marL="0" indent="0" lvl="0">
              <a:lnSpc>
                <a:spcPts val="1960"/>
              </a:lnSpc>
              <a:spcBef>
                <a:spcPct val="0"/>
              </a:spcBef>
            </a:pPr>
            <a:r>
              <a:rPr lang="en-US" sz="1400">
                <a:solidFill>
                  <a:srgbClr val="000000"/>
                </a:solidFill>
                <a:latin typeface="Open Sauce"/>
                <a:ea typeface="Open Sauce"/>
                <a:cs typeface="Open Sauce"/>
                <a:sym typeface="Open Sauce"/>
              </a:rPr>
              <a:t>ADVACED-SYSTEMS-FOR-EDUCATION.COM</a:t>
            </a:r>
          </a:p>
        </p:txBody>
      </p:sp>
      <p:sp>
        <p:nvSpPr>
          <p:cNvPr name="TextBox 36" id="36"/>
          <p:cNvSpPr txBox="true"/>
          <p:nvPr/>
        </p:nvSpPr>
        <p:spPr>
          <a:xfrm rot="0">
            <a:off x="8064061" y="5150638"/>
            <a:ext cx="8841474" cy="676270"/>
          </a:xfrm>
          <a:prstGeom prst="rect">
            <a:avLst/>
          </a:prstGeom>
        </p:spPr>
        <p:txBody>
          <a:bodyPr anchor="t" rtlCol="false" tIns="0" lIns="0" bIns="0" rIns="0">
            <a:spAutoFit/>
          </a:bodyPr>
          <a:lstStyle/>
          <a:p>
            <a:pPr algn="r" rtl="true" marL="403734" indent="-201867" lvl="1">
              <a:lnSpc>
                <a:spcPts val="2618"/>
              </a:lnSpc>
              <a:buFont typeface="Arial"/>
              <a:buChar char="•"/>
            </a:pPr>
            <a:r>
              <a:rPr lang="ar-EG" b="true" sz="1870">
                <a:solidFill>
                  <a:srgbClr val="000000"/>
                </a:solidFill>
                <a:latin typeface="Arial Bold"/>
                <a:ea typeface="Arial Bold"/>
                <a:cs typeface="Arial Bold"/>
                <a:sym typeface="Arial Bold"/>
                <a:rtl val="true"/>
              </a:rPr>
              <a:t>مدة الدورة:</a:t>
            </a:r>
          </a:p>
          <a:p>
            <a:pPr algn="r">
              <a:lnSpc>
                <a:spcPts val="2618"/>
              </a:lnSpc>
            </a:pPr>
            <a:r>
              <a:rPr lang="en-US" b="true" sz="1870">
                <a:solidFill>
                  <a:srgbClr val="000000"/>
                </a:solidFill>
                <a:latin typeface="Arial Bold"/>
                <a:ea typeface="Arial Bold"/>
                <a:cs typeface="Arial Bold"/>
                <a:sym typeface="Arial Bold"/>
              </a:rPr>
              <a:t>20–40 </a:t>
            </a:r>
            <a:r>
              <a:rPr lang="en-US" b="true" sz="1870">
                <a:solidFill>
                  <a:srgbClr val="000000"/>
                </a:solidFill>
                <a:latin typeface="Arial Bold"/>
                <a:ea typeface="Arial Bold"/>
                <a:cs typeface="Arial Bold"/>
                <a:sym typeface="Arial Bold"/>
              </a:rPr>
              <a:t> </a:t>
            </a:r>
            <a:r>
              <a:rPr lang="ar-EG" b="true" sz="1870">
                <a:solidFill>
                  <a:srgbClr val="000000"/>
                </a:solidFill>
                <a:latin typeface="Arial Bold"/>
                <a:ea typeface="Arial Bold"/>
                <a:cs typeface="Arial Bold"/>
                <a:sym typeface="Arial Bold"/>
                <a:rtl val="true"/>
              </a:rPr>
              <a:t>ساعة</a:t>
            </a:r>
            <a:r>
              <a:rPr lang="en-US" b="true" sz="1870">
                <a:solidFill>
                  <a:srgbClr val="000000"/>
                </a:solidFill>
                <a:latin typeface="Arial Bold"/>
                <a:ea typeface="Arial Bold"/>
                <a:cs typeface="Arial Bold"/>
                <a:sym typeface="Arial Bold"/>
              </a:rPr>
              <a:t> </a:t>
            </a:r>
          </a:p>
        </p:txBody>
      </p:sp>
      <p:sp>
        <p:nvSpPr>
          <p:cNvPr name="TextBox 37" id="37"/>
          <p:cNvSpPr txBox="true"/>
          <p:nvPr/>
        </p:nvSpPr>
        <p:spPr>
          <a:xfrm rot="0">
            <a:off x="5131079" y="3493087"/>
            <a:ext cx="11774456" cy="838543"/>
          </a:xfrm>
          <a:prstGeom prst="rect">
            <a:avLst/>
          </a:prstGeom>
        </p:spPr>
        <p:txBody>
          <a:bodyPr anchor="t" rtlCol="false" tIns="0" lIns="0" bIns="0" rIns="0">
            <a:spAutoFit/>
          </a:bodyPr>
          <a:lstStyle/>
          <a:p>
            <a:pPr algn="r" marL="0" indent="0" lvl="0">
              <a:lnSpc>
                <a:spcPts val="5741"/>
              </a:lnSpc>
            </a:pPr>
            <a:r>
              <a:rPr lang="en-US" b="true" sz="5036" spc="-362">
                <a:solidFill>
                  <a:srgbClr val="000000"/>
                </a:solidFill>
                <a:latin typeface="Arial Bold"/>
                <a:ea typeface="Arial Bold"/>
                <a:cs typeface="Arial Bold"/>
                <a:sym typeface="Arial Bold"/>
              </a:rPr>
              <a:t> </a:t>
            </a:r>
            <a:r>
              <a:rPr lang="ar-EG" b="true" sz="5036" spc="-362">
                <a:solidFill>
                  <a:srgbClr val="000000"/>
                </a:solidFill>
                <a:latin typeface="Arial Bold"/>
                <a:ea typeface="Arial Bold"/>
                <a:cs typeface="Arial Bold"/>
                <a:sym typeface="Arial Bold"/>
                <a:rtl val="true"/>
              </a:rPr>
              <a:t>دورة المشارك المهني في الموارد البشرية</a:t>
            </a:r>
            <a:r>
              <a:rPr lang="en-US" b="true" sz="5036" spc="-362">
                <a:solidFill>
                  <a:srgbClr val="000000"/>
                </a:solidFill>
                <a:latin typeface="Arial Bold"/>
                <a:ea typeface="Arial Bold"/>
                <a:cs typeface="Arial Bold"/>
                <a:sym typeface="Arial Bold"/>
              </a:rPr>
              <a:t> </a:t>
            </a:r>
          </a:p>
        </p:txBody>
      </p:sp>
      <p:sp>
        <p:nvSpPr>
          <p:cNvPr name="TextBox 38" id="38"/>
          <p:cNvSpPr txBox="true"/>
          <p:nvPr/>
        </p:nvSpPr>
        <p:spPr>
          <a:xfrm rot="0">
            <a:off x="5569344" y="2931118"/>
            <a:ext cx="8841474" cy="638170"/>
          </a:xfrm>
          <a:prstGeom prst="rect">
            <a:avLst/>
          </a:prstGeom>
        </p:spPr>
        <p:txBody>
          <a:bodyPr anchor="t" rtlCol="false" tIns="0" lIns="0" bIns="0" rIns="0">
            <a:spAutoFit/>
          </a:bodyPr>
          <a:lstStyle/>
          <a:p>
            <a:pPr algn="l" marL="403734" indent="-201867" lvl="1">
              <a:lnSpc>
                <a:spcPts val="2618"/>
              </a:lnSpc>
              <a:buFont typeface="Arial"/>
              <a:buChar char="•"/>
            </a:pPr>
            <a:r>
              <a:rPr lang="en-US" b="true" sz="1870">
                <a:solidFill>
                  <a:srgbClr val="000000"/>
                </a:solidFill>
                <a:latin typeface="Open Sauce Bold"/>
                <a:ea typeface="Open Sauce Bold"/>
                <a:cs typeface="Open Sauce Bold"/>
                <a:sym typeface="Open Sauce Bold"/>
              </a:rPr>
              <a:t>Duration: </a:t>
            </a:r>
          </a:p>
          <a:p>
            <a:pPr algn="l" marL="403734" indent="-201867" lvl="1">
              <a:lnSpc>
                <a:spcPts val="2618"/>
              </a:lnSpc>
              <a:buFont typeface="Arial"/>
              <a:buChar char="•"/>
            </a:pPr>
            <a:r>
              <a:rPr lang="en-US" b="true" sz="1870">
                <a:solidFill>
                  <a:srgbClr val="000000"/>
                </a:solidFill>
                <a:latin typeface="Open Sauce Bold"/>
                <a:ea typeface="Open Sauce Bold"/>
                <a:cs typeface="Open Sauce Bold"/>
                <a:sym typeface="Open Sauce Bold"/>
              </a:rPr>
              <a:t>20–40  hours</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grpSp>
        <p:nvGrpSpPr>
          <p:cNvPr name="Group 2" id="2"/>
          <p:cNvGrpSpPr/>
          <p:nvPr/>
        </p:nvGrpSpPr>
        <p:grpSpPr>
          <a:xfrm rot="0">
            <a:off x="15425737" y="8127998"/>
            <a:ext cx="4318004" cy="4318004"/>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80778" y="8050217"/>
            <a:ext cx="2236783" cy="223678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6072187" y="-7032487"/>
            <a:ext cx="8646264" cy="8646264"/>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11" id="11"/>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12" id="12"/>
          <p:cNvSpPr txBox="true"/>
          <p:nvPr/>
        </p:nvSpPr>
        <p:spPr>
          <a:xfrm rot="0">
            <a:off x="12096345" y="1742002"/>
            <a:ext cx="5488394" cy="401441"/>
          </a:xfrm>
          <a:prstGeom prst="rect">
            <a:avLst/>
          </a:prstGeom>
        </p:spPr>
        <p:txBody>
          <a:bodyPr anchor="t" rtlCol="false" tIns="0" lIns="0" bIns="0" rIns="0">
            <a:spAutoFit/>
          </a:bodyPr>
          <a:lstStyle/>
          <a:p>
            <a:pPr algn="r" rtl="true" marL="0" indent="0" lvl="0">
              <a:lnSpc>
                <a:spcPts val="3058"/>
              </a:lnSpc>
              <a:spcBef>
                <a:spcPct val="0"/>
              </a:spcBef>
            </a:pPr>
            <a:r>
              <a:rPr lang="ar-EG" b="true" sz="2682" spc="-193">
                <a:solidFill>
                  <a:srgbClr val="000000"/>
                </a:solidFill>
                <a:latin typeface="Roboto Bold"/>
                <a:ea typeface="Roboto Bold"/>
                <a:cs typeface="Roboto Bold"/>
                <a:sym typeface="Roboto Bold"/>
                <a:rtl val="true"/>
              </a:rPr>
              <a:t>الأهداف التفصيلية للبرنامج</a:t>
            </a:r>
          </a:p>
        </p:txBody>
      </p:sp>
      <p:sp>
        <p:nvSpPr>
          <p:cNvPr name="TextBox 13" id="13"/>
          <p:cNvSpPr txBox="true"/>
          <p:nvPr/>
        </p:nvSpPr>
        <p:spPr>
          <a:xfrm rot="0">
            <a:off x="733392" y="1694377"/>
            <a:ext cx="17073722" cy="7200549"/>
          </a:xfrm>
          <a:prstGeom prst="rect">
            <a:avLst/>
          </a:prstGeom>
        </p:spPr>
        <p:txBody>
          <a:bodyPr anchor="t" rtlCol="false" tIns="0" lIns="0" bIns="0" rIns="0">
            <a:spAutoFit/>
          </a:bodyPr>
          <a:lstStyle/>
          <a:p>
            <a:pPr algn="just" rtl="true">
              <a:lnSpc>
                <a:spcPts val="2720"/>
              </a:lnSpc>
            </a:pPr>
          </a:p>
          <a:p>
            <a:pPr algn="just" rtl="true">
              <a:lnSpc>
                <a:spcPts val="2720"/>
              </a:lnSpc>
            </a:pPr>
          </a:p>
          <a:p>
            <a:pPr algn="just" rtl="true">
              <a:lnSpc>
                <a:spcPts val="2720"/>
              </a:lnSpc>
            </a:pPr>
            <a:r>
              <a:rPr lang="en-US" b="true" sz="1943">
                <a:solidFill>
                  <a:srgbClr val="000000"/>
                </a:solidFill>
                <a:latin typeface="Roboto Bold"/>
                <a:ea typeface="Roboto Bold"/>
                <a:cs typeface="Roboto Bold"/>
                <a:sym typeface="Roboto Bold"/>
              </a:rPr>
              <a:t>1</a:t>
            </a:r>
            <a:r>
              <a:rPr lang="ar-EG" b="true" sz="1943">
                <a:solidFill>
                  <a:srgbClr val="000000"/>
                </a:solidFill>
                <a:latin typeface="Roboto Bold"/>
                <a:ea typeface="Roboto Bold"/>
                <a:cs typeface="Roboto Bold"/>
                <a:sym typeface="Roboto Bold"/>
                <a:rtl val="true"/>
              </a:rPr>
              <a:t>. عمليات الموارد البشرية: يركز هذا القسم على أدوار ومسؤوليات متخصصي الموارد البشرية، وإدارة السياسات والإجراءات وتوثيق المستندات، وضمان كفاءة العمليات.</a:t>
            </a:r>
          </a:p>
          <a:p>
            <a:pPr algn="just" rtl="true">
              <a:lnSpc>
                <a:spcPts val="2720"/>
              </a:lnSpc>
            </a:pPr>
          </a:p>
          <a:p>
            <a:pPr algn="just" rtl="true">
              <a:lnSpc>
                <a:spcPts val="2720"/>
              </a:lnSpc>
            </a:pPr>
            <a:r>
              <a:rPr lang="en-US" b="true" sz="1943">
                <a:solidFill>
                  <a:srgbClr val="000000"/>
                </a:solidFill>
                <a:latin typeface="Roboto Bold"/>
                <a:ea typeface="Roboto Bold"/>
                <a:cs typeface="Roboto Bold"/>
                <a:sym typeface="Roboto Bold"/>
              </a:rPr>
              <a:t>2</a:t>
            </a:r>
            <a:r>
              <a:rPr lang="ar-EG" b="true" sz="1943">
                <a:solidFill>
                  <a:srgbClr val="000000"/>
                </a:solidFill>
                <a:latin typeface="Roboto Bold"/>
                <a:ea typeface="Roboto Bold"/>
                <a:cs typeface="Roboto Bold"/>
                <a:sym typeface="Roboto Bold"/>
                <a:rtl val="true"/>
              </a:rPr>
              <a:t>. التوظيف والاختيار: يتعلم المشاركون أساسيات تخطيط القوى العاملة وتحليل الوظائف وعمليات البحث عن المرشحين وفرزهم ودمج الموظفين الجدد بنجاح.</a:t>
            </a:r>
          </a:p>
          <a:p>
            <a:pPr algn="just" rtl="true">
              <a:lnSpc>
                <a:spcPts val="2720"/>
              </a:lnSpc>
            </a:pPr>
          </a:p>
          <a:p>
            <a:pPr algn="just" rtl="true">
              <a:lnSpc>
                <a:spcPts val="2720"/>
              </a:lnSpc>
            </a:pPr>
            <a:r>
              <a:rPr lang="en-US" b="true" sz="1943">
                <a:solidFill>
                  <a:srgbClr val="000000"/>
                </a:solidFill>
                <a:latin typeface="Roboto Bold"/>
                <a:ea typeface="Roboto Bold"/>
                <a:cs typeface="Roboto Bold"/>
                <a:sym typeface="Roboto Bold"/>
              </a:rPr>
              <a:t>3</a:t>
            </a:r>
            <a:r>
              <a:rPr lang="ar-EG" b="true" sz="1943">
                <a:solidFill>
                  <a:srgbClr val="000000"/>
                </a:solidFill>
                <a:latin typeface="Roboto Bold"/>
                <a:ea typeface="Roboto Bold"/>
                <a:cs typeface="Roboto Bold"/>
                <a:sym typeface="Roboto Bold"/>
                <a:rtl val="true"/>
              </a:rPr>
              <a:t>. علاقات الموظفين: يركز البرنامج على تعزيز مشاركة الموظفين، وزيادة معدلات الاحتفاظ بهم، وحل النزاعات، وخلق بيئة عمل إيجابية وشاملة.</a:t>
            </a:r>
          </a:p>
          <a:p>
            <a:pPr algn="just" rtl="true">
              <a:lnSpc>
                <a:spcPts val="2720"/>
              </a:lnSpc>
            </a:pPr>
          </a:p>
          <a:p>
            <a:pPr algn="just" rtl="true">
              <a:lnSpc>
                <a:spcPts val="2720"/>
              </a:lnSpc>
            </a:pPr>
            <a:r>
              <a:rPr lang="en-US" b="true" sz="1943">
                <a:solidFill>
                  <a:srgbClr val="000000"/>
                </a:solidFill>
                <a:latin typeface="Roboto Bold"/>
                <a:ea typeface="Roboto Bold"/>
                <a:cs typeface="Roboto Bold"/>
                <a:sym typeface="Roboto Bold"/>
              </a:rPr>
              <a:t>4</a:t>
            </a:r>
            <a:r>
              <a:rPr lang="ar-EG" b="true" sz="1943">
                <a:solidFill>
                  <a:srgbClr val="000000"/>
                </a:solidFill>
                <a:latin typeface="Roboto Bold"/>
                <a:ea typeface="Roboto Bold"/>
                <a:cs typeface="Roboto Bold"/>
                <a:sym typeface="Roboto Bold"/>
                <a:rtl val="true"/>
              </a:rPr>
              <a:t>. التعويضات والمزايا: يغطي هذا الموضوع هيكلة الرواتب، وإدارة الأجور، ونظام المكافآت، وضمان الامتثال لأنظمة كشوف الرواتب لتعزيز استراتيجية تعويض تنافسية.</a:t>
            </a:r>
          </a:p>
          <a:p>
            <a:pPr algn="just" rtl="true">
              <a:lnSpc>
                <a:spcPts val="2720"/>
              </a:lnSpc>
            </a:pPr>
          </a:p>
          <a:p>
            <a:pPr algn="just" rtl="true">
              <a:lnSpc>
                <a:spcPts val="2720"/>
              </a:lnSpc>
            </a:pPr>
            <a:r>
              <a:rPr lang="en-US" b="true" sz="1943">
                <a:solidFill>
                  <a:srgbClr val="000000"/>
                </a:solidFill>
                <a:latin typeface="Roboto Bold"/>
                <a:ea typeface="Roboto Bold"/>
                <a:cs typeface="Roboto Bold"/>
                <a:sym typeface="Roboto Bold"/>
              </a:rPr>
              <a:t>5</a:t>
            </a:r>
            <a:r>
              <a:rPr lang="ar-EG" b="true" sz="1943">
                <a:solidFill>
                  <a:srgbClr val="000000"/>
                </a:solidFill>
                <a:latin typeface="Roboto Bold"/>
                <a:ea typeface="Roboto Bold"/>
                <a:cs typeface="Roboto Bold"/>
                <a:sym typeface="Roboto Bold"/>
                <a:rtl val="true"/>
              </a:rPr>
              <a:t>. الامتثال وإدارة المخاطر: يعد هذا القسم محورياً، حيث يركز على قوانين العمل ومعايير سلامة بيئة العمل، واتخاذ قرارات أخلاقية لضمان العمليات القانونية والأخلاقية.</a:t>
            </a:r>
          </a:p>
          <a:p>
            <a:pPr algn="just" rtl="true">
              <a:lnSpc>
                <a:spcPts val="2720"/>
              </a:lnSpc>
            </a:pPr>
          </a:p>
          <a:p>
            <a:pPr algn="just" rtl="true">
              <a:lnSpc>
                <a:spcPts val="2720"/>
              </a:lnSpc>
            </a:pPr>
            <a:r>
              <a:rPr lang="en-US" b="true" sz="1943">
                <a:solidFill>
                  <a:srgbClr val="000000"/>
                </a:solidFill>
                <a:latin typeface="Roboto Bold"/>
                <a:ea typeface="Roboto Bold"/>
                <a:cs typeface="Roboto Bold"/>
                <a:sym typeface="Roboto Bold"/>
              </a:rPr>
              <a:t>6</a:t>
            </a:r>
            <a:r>
              <a:rPr lang="ar-EG" b="true" sz="1943">
                <a:solidFill>
                  <a:srgbClr val="000000"/>
                </a:solidFill>
                <a:latin typeface="Roboto Bold"/>
                <a:ea typeface="Roboto Bold"/>
                <a:cs typeface="Roboto Bold"/>
                <a:sym typeface="Roboto Bold"/>
                <a:rtl val="true"/>
              </a:rPr>
              <a:t>. التعلم والتطوير: يتعلم المشاركون كيفية تقييم احتياجات التدريب، وتصميم برامج التطوير الفعالة، وقياس نجاح هذه المبادرات لتحسين أداء القوى العاملة.</a:t>
            </a:r>
          </a:p>
          <a:p>
            <a:pPr algn="just" rtl="true">
              <a:lnSpc>
                <a:spcPts val="2720"/>
              </a:lnSpc>
            </a:pPr>
          </a:p>
          <a:p>
            <a:pPr algn="just" rtl="true">
              <a:lnSpc>
                <a:spcPts val="2720"/>
              </a:lnSpc>
            </a:pPr>
            <a:r>
              <a:rPr lang="en-US" b="true" sz="1943">
                <a:solidFill>
                  <a:srgbClr val="000000"/>
                </a:solidFill>
                <a:latin typeface="Roboto Bold"/>
                <a:ea typeface="Roboto Bold"/>
                <a:cs typeface="Roboto Bold"/>
                <a:sym typeface="Roboto Bold"/>
              </a:rPr>
              <a:t>7</a:t>
            </a:r>
            <a:r>
              <a:rPr lang="ar-EG" b="true" sz="1943">
                <a:solidFill>
                  <a:srgbClr val="000000"/>
                </a:solidFill>
                <a:latin typeface="Roboto Bold"/>
                <a:ea typeface="Roboto Bold"/>
                <a:cs typeface="Roboto Bold"/>
                <a:sym typeface="Roboto Bold"/>
                <a:rtl val="true"/>
              </a:rPr>
              <a:t>. إدارة الأداء: يتناول هذا القسم تحديد أهداف الأداء بوضوح، وإجراء المراجعات الفعالة، وتقديم التغذية الراجعة، وإدارة الأداء الضعيف بخطط تحسين منظمة.</a:t>
            </a:r>
          </a:p>
          <a:p>
            <a:pPr algn="just" rtl="true">
              <a:lnSpc>
                <a:spcPts val="2720"/>
              </a:lnSpc>
            </a:pPr>
          </a:p>
          <a:p>
            <a:pPr algn="just" rtl="true" marL="0" indent="0" lvl="0">
              <a:lnSpc>
                <a:spcPts val="2720"/>
              </a:lnSpc>
              <a:spcBef>
                <a:spcPct val="0"/>
              </a:spcBef>
            </a:pPr>
            <a:r>
              <a:rPr lang="en-US" b="true" sz="1943">
                <a:solidFill>
                  <a:srgbClr val="000000"/>
                </a:solidFill>
                <a:latin typeface="Roboto Bold"/>
                <a:ea typeface="Roboto Bold"/>
                <a:cs typeface="Roboto Bold"/>
                <a:sym typeface="Roboto Bold"/>
              </a:rPr>
              <a:t>8</a:t>
            </a:r>
            <a:r>
              <a:rPr lang="ar-EG" b="true" sz="1943">
                <a:solidFill>
                  <a:srgbClr val="000000"/>
                </a:solidFill>
                <a:latin typeface="Roboto Bold"/>
                <a:ea typeface="Roboto Bold"/>
                <a:cs typeface="Roboto Bold"/>
                <a:sym typeface="Roboto Bold"/>
                <a:rtl val="true"/>
              </a:rPr>
              <a:t>. المنظور العالمي للموارد البشرية: يختتم البرنامج بمقدمة حول ممارسات الموارد البشرية العالمية، مع التركيز على إدارة التنوع، والشمولية، وفِرق العمل متعددة الثقافات، ومواءمة استراتيجيات الموارد البشرية لتلبية احتياجات القوى العاملة العالمية.</a:t>
            </a: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grpSp>
        <p:nvGrpSpPr>
          <p:cNvPr name="Group 2" id="2"/>
          <p:cNvGrpSpPr/>
          <p:nvPr/>
        </p:nvGrpSpPr>
        <p:grpSpPr>
          <a:xfrm rot="0">
            <a:off x="-1711526" y="-1261617"/>
            <a:ext cx="3649498" cy="3649498"/>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0" y="9294108"/>
            <a:ext cx="2236783" cy="223678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17643351" y="6647153"/>
            <a:ext cx="3378891" cy="3378891"/>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1" id="11"/>
          <p:cNvGrpSpPr/>
          <p:nvPr/>
        </p:nvGrpSpPr>
        <p:grpSpPr>
          <a:xfrm rot="0">
            <a:off x="402535" y="7611064"/>
            <a:ext cx="17666804" cy="3262125"/>
            <a:chOff x="0" y="0"/>
            <a:chExt cx="4652985" cy="859160"/>
          </a:xfrm>
        </p:grpSpPr>
        <p:sp>
          <p:nvSpPr>
            <p:cNvPr name="Freeform 12" id="12"/>
            <p:cNvSpPr/>
            <p:nvPr/>
          </p:nvSpPr>
          <p:spPr>
            <a:xfrm flipH="false" flipV="false" rot="0">
              <a:off x="0" y="0"/>
              <a:ext cx="4652985" cy="859160"/>
            </a:xfrm>
            <a:custGeom>
              <a:avLst/>
              <a:gdLst/>
              <a:ahLst/>
              <a:cxnLst/>
              <a:rect r="r" b="b" t="t" l="l"/>
              <a:pathLst>
                <a:path h="859160" w="4652985">
                  <a:moveTo>
                    <a:pt x="11832" y="0"/>
                  </a:moveTo>
                  <a:lnTo>
                    <a:pt x="4641154" y="0"/>
                  </a:lnTo>
                  <a:cubicBezTo>
                    <a:pt x="4647688" y="0"/>
                    <a:pt x="4652985" y="5297"/>
                    <a:pt x="4652985" y="11832"/>
                  </a:cubicBezTo>
                  <a:lnTo>
                    <a:pt x="4652985" y="847329"/>
                  </a:lnTo>
                  <a:cubicBezTo>
                    <a:pt x="4652985" y="853863"/>
                    <a:pt x="4647688" y="859160"/>
                    <a:pt x="4641154" y="859160"/>
                  </a:cubicBezTo>
                  <a:lnTo>
                    <a:pt x="11832" y="859160"/>
                  </a:lnTo>
                  <a:cubicBezTo>
                    <a:pt x="5297" y="859160"/>
                    <a:pt x="0" y="853863"/>
                    <a:pt x="0" y="847329"/>
                  </a:cubicBezTo>
                  <a:lnTo>
                    <a:pt x="0" y="11832"/>
                  </a:lnTo>
                  <a:cubicBezTo>
                    <a:pt x="0" y="5297"/>
                    <a:pt x="5297" y="0"/>
                    <a:pt x="11832" y="0"/>
                  </a:cubicBezTo>
                  <a:close/>
                </a:path>
              </a:pathLst>
            </a:custGeom>
            <a:solidFill>
              <a:srgbClr val="FFFEFD"/>
            </a:solidFill>
          </p:spPr>
        </p:sp>
        <p:sp>
          <p:nvSpPr>
            <p:cNvPr name="TextBox 13" id="13"/>
            <p:cNvSpPr txBox="true"/>
            <p:nvPr/>
          </p:nvSpPr>
          <p:spPr>
            <a:xfrm>
              <a:off x="0" y="-38100"/>
              <a:ext cx="4652985" cy="897260"/>
            </a:xfrm>
            <a:prstGeom prst="rect">
              <a:avLst/>
            </a:prstGeom>
          </p:spPr>
          <p:txBody>
            <a:bodyPr anchor="ctr" rtlCol="false" tIns="50800" lIns="50800" bIns="50800" rIns="50800"/>
            <a:lstStyle/>
            <a:p>
              <a:pPr algn="ctr">
                <a:lnSpc>
                  <a:spcPts val="2239"/>
                </a:lnSpc>
              </a:pPr>
            </a:p>
          </p:txBody>
        </p:sp>
      </p:grpSp>
      <p:sp>
        <p:nvSpPr>
          <p:cNvPr name="Freeform 14" id="14"/>
          <p:cNvSpPr/>
          <p:nvPr/>
        </p:nvSpPr>
        <p:spPr>
          <a:xfrm flipH="false" flipV="false" rot="0">
            <a:off x="8765962" y="360580"/>
            <a:ext cx="1401860" cy="1401860"/>
          </a:xfrm>
          <a:custGeom>
            <a:avLst/>
            <a:gdLst/>
            <a:ahLst/>
            <a:cxnLst/>
            <a:rect r="r" b="b" t="t" l="l"/>
            <a:pathLst>
              <a:path h="1401860" w="1401860">
                <a:moveTo>
                  <a:pt x="0" y="0"/>
                </a:moveTo>
                <a:lnTo>
                  <a:pt x="1401860" y="0"/>
                </a:lnTo>
                <a:lnTo>
                  <a:pt x="1401860" y="1401860"/>
                </a:lnTo>
                <a:lnTo>
                  <a:pt x="0" y="140186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5" id="15"/>
          <p:cNvSpPr/>
          <p:nvPr/>
        </p:nvSpPr>
        <p:spPr>
          <a:xfrm flipH="false" flipV="false" rot="0">
            <a:off x="16490193" y="57499"/>
            <a:ext cx="1797807" cy="1011266"/>
          </a:xfrm>
          <a:custGeom>
            <a:avLst/>
            <a:gdLst/>
            <a:ahLst/>
            <a:cxnLst/>
            <a:rect r="r" b="b" t="t" l="l"/>
            <a:pathLst>
              <a:path h="1011266" w="1797807">
                <a:moveTo>
                  <a:pt x="0" y="0"/>
                </a:moveTo>
                <a:lnTo>
                  <a:pt x="1797807" y="0"/>
                </a:lnTo>
                <a:lnTo>
                  <a:pt x="1797807" y="1011266"/>
                </a:lnTo>
                <a:lnTo>
                  <a:pt x="0" y="1011266"/>
                </a:lnTo>
                <a:lnTo>
                  <a:pt x="0" y="0"/>
                </a:lnTo>
                <a:close/>
              </a:path>
            </a:pathLst>
          </a:custGeom>
          <a:blipFill>
            <a:blip r:embed="rId4"/>
            <a:stretch>
              <a:fillRect l="0" t="-9236" r="0" b="-9236"/>
            </a:stretch>
          </a:blipFill>
        </p:spPr>
      </p:sp>
      <p:sp>
        <p:nvSpPr>
          <p:cNvPr name="TextBox 16" id="16"/>
          <p:cNvSpPr txBox="true"/>
          <p:nvPr/>
        </p:nvSpPr>
        <p:spPr>
          <a:xfrm rot="0">
            <a:off x="508999" y="2858666"/>
            <a:ext cx="8841474" cy="1609521"/>
          </a:xfrm>
          <a:prstGeom prst="rect">
            <a:avLst/>
          </a:prstGeom>
        </p:spPr>
        <p:txBody>
          <a:bodyPr anchor="t" rtlCol="false" tIns="0" lIns="0" bIns="0" rIns="0">
            <a:spAutoFit/>
          </a:bodyPr>
          <a:lstStyle/>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Entry-Level HR Professional</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Individuals Looking to Enhance Their HR Skills</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Recent Graduates and Students: </a:t>
            </a:r>
            <a:r>
              <a:rPr lang="en-US" sz="1870">
                <a:solidFill>
                  <a:srgbClr val="000000"/>
                </a:solidFill>
                <a:latin typeface="Open Sauce"/>
                <a:ea typeface="Open Sauce"/>
                <a:cs typeface="Open Sauce"/>
                <a:sym typeface="Open Sauce"/>
              </a:rPr>
              <a:t>HR Strategy Leaders in organizations</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Professionals Seeking to Transition to Advanced HR Roles</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Business Administration or Related Major Students</a:t>
            </a:r>
          </a:p>
        </p:txBody>
      </p:sp>
      <p:sp>
        <p:nvSpPr>
          <p:cNvPr name="TextBox 17" id="17"/>
          <p:cNvSpPr txBox="true"/>
          <p:nvPr/>
        </p:nvSpPr>
        <p:spPr>
          <a:xfrm rot="0">
            <a:off x="1471566" y="1791015"/>
            <a:ext cx="5512969" cy="848831"/>
          </a:xfrm>
          <a:prstGeom prst="rect">
            <a:avLst/>
          </a:prstGeom>
        </p:spPr>
        <p:txBody>
          <a:bodyPr anchor="t" rtlCol="false" tIns="0" lIns="0" bIns="0" rIns="0">
            <a:spAutoFit/>
          </a:bodyPr>
          <a:lstStyle/>
          <a:p>
            <a:pPr algn="l" marL="0" indent="0" lvl="0">
              <a:lnSpc>
                <a:spcPts val="6588"/>
              </a:lnSpc>
              <a:spcBef>
                <a:spcPct val="0"/>
              </a:spcBef>
            </a:pPr>
            <a:r>
              <a:rPr lang="en-US" b="true" sz="5779" spc="-416">
                <a:solidFill>
                  <a:srgbClr val="000000"/>
                </a:solidFill>
                <a:latin typeface="Open Sauce Bold"/>
                <a:ea typeface="Open Sauce Bold"/>
                <a:cs typeface="Open Sauce Bold"/>
                <a:sym typeface="Open Sauce Bold"/>
              </a:rPr>
              <a:t>Target Audience</a:t>
            </a:r>
          </a:p>
        </p:txBody>
      </p:sp>
      <p:sp>
        <p:nvSpPr>
          <p:cNvPr name="TextBox 18" id="18"/>
          <p:cNvSpPr txBox="true"/>
          <p:nvPr/>
        </p:nvSpPr>
        <p:spPr>
          <a:xfrm rot="0">
            <a:off x="11276204" y="1791015"/>
            <a:ext cx="5512969" cy="844109"/>
          </a:xfrm>
          <a:prstGeom prst="rect">
            <a:avLst/>
          </a:prstGeom>
        </p:spPr>
        <p:txBody>
          <a:bodyPr anchor="t" rtlCol="false" tIns="0" lIns="0" bIns="0" rIns="0">
            <a:spAutoFit/>
          </a:bodyPr>
          <a:lstStyle/>
          <a:p>
            <a:pPr algn="r" rtl="true" marL="0" indent="0" lvl="0">
              <a:lnSpc>
                <a:spcPts val="6588"/>
              </a:lnSpc>
              <a:spcBef>
                <a:spcPct val="0"/>
              </a:spcBef>
            </a:pPr>
            <a:r>
              <a:rPr lang="ar-EG" b="true" sz="5779" spc="-416">
                <a:solidFill>
                  <a:srgbClr val="000000"/>
                </a:solidFill>
                <a:latin typeface="Roboto Bold"/>
                <a:ea typeface="Roboto Bold"/>
                <a:cs typeface="Roboto Bold"/>
                <a:sym typeface="Roboto Bold"/>
                <a:rtl val="true"/>
              </a:rPr>
              <a:t> الفئة المستهدفة</a:t>
            </a:r>
          </a:p>
        </p:txBody>
      </p:sp>
      <p:sp>
        <p:nvSpPr>
          <p:cNvPr name="TextBox 19" id="19"/>
          <p:cNvSpPr txBox="true"/>
          <p:nvPr/>
        </p:nvSpPr>
        <p:spPr>
          <a:xfrm rot="0">
            <a:off x="8632883" y="3001541"/>
            <a:ext cx="8841474" cy="1619046"/>
          </a:xfrm>
          <a:prstGeom prst="rect">
            <a:avLst/>
          </a:prstGeom>
        </p:spPr>
        <p:txBody>
          <a:bodyPr anchor="t" rtlCol="false" tIns="0" lIns="0" bIns="0" rIns="0">
            <a:spAutoFit/>
          </a:bodyPr>
          <a:lstStyle/>
          <a:p>
            <a:pPr algn="r">
              <a:lnSpc>
                <a:spcPts val="2618"/>
              </a:lnSpc>
            </a:pPr>
            <a:r>
              <a:rPr lang="ar-EG" sz="1870">
                <a:solidFill>
                  <a:srgbClr val="000000"/>
                </a:solidFill>
                <a:latin typeface="Roboto"/>
                <a:ea typeface="Roboto"/>
                <a:cs typeface="Roboto"/>
                <a:sym typeface="Roboto"/>
                <a:rtl val="true"/>
              </a:rPr>
              <a:t>المبتدئون في مجال الموارد البشرية</a:t>
            </a:r>
            <a:r>
              <a:rPr lang="en-US" sz="1870">
                <a:solidFill>
                  <a:srgbClr val="000000"/>
                </a:solidFill>
                <a:latin typeface="Roboto"/>
                <a:ea typeface="Roboto"/>
                <a:cs typeface="Roboto"/>
                <a:sym typeface="Roboto"/>
              </a:rPr>
              <a:t> </a:t>
            </a:r>
          </a:p>
          <a:p>
            <a:pPr algn="just" rtl="true">
              <a:lnSpc>
                <a:spcPts val="2618"/>
              </a:lnSpc>
            </a:pPr>
            <a:r>
              <a:rPr lang="ar-EG" sz="1870">
                <a:solidFill>
                  <a:srgbClr val="000000"/>
                </a:solidFill>
                <a:latin typeface="Roboto"/>
                <a:ea typeface="Roboto"/>
                <a:cs typeface="Roboto"/>
                <a:sym typeface="Roboto"/>
                <a:rtl val="true"/>
              </a:rPr>
              <a:t>الأفراد الذين يسعون لتطوير مهاراتهم في إدارة الموارد البشرية</a:t>
            </a:r>
          </a:p>
          <a:p>
            <a:pPr algn="r">
              <a:lnSpc>
                <a:spcPts val="2618"/>
              </a:lnSpc>
            </a:pPr>
            <a:r>
              <a:rPr lang="ar-EG" sz="1870">
                <a:solidFill>
                  <a:srgbClr val="000000"/>
                </a:solidFill>
                <a:latin typeface="Roboto"/>
                <a:ea typeface="Roboto"/>
                <a:cs typeface="Roboto"/>
                <a:sym typeface="Roboto"/>
                <a:rtl val="true"/>
              </a:rPr>
              <a:t>الطلاب والخريجون الجدد</a:t>
            </a:r>
          </a:p>
          <a:p>
            <a:pPr algn="r">
              <a:lnSpc>
                <a:spcPts val="2618"/>
              </a:lnSpc>
            </a:pPr>
            <a:r>
              <a:rPr lang="ar-EG" sz="1870">
                <a:solidFill>
                  <a:srgbClr val="000000"/>
                </a:solidFill>
                <a:latin typeface="Roboto"/>
                <a:ea typeface="Roboto"/>
                <a:cs typeface="Roboto"/>
                <a:sym typeface="Roboto"/>
                <a:rtl val="true"/>
              </a:rPr>
              <a:t>الأفراد الراغبون في الانتقال إلى أدوار متقدمة في الموارد البشرية:</a:t>
            </a:r>
            <a:r>
              <a:rPr lang="ar-EG" sz="1870">
                <a:solidFill>
                  <a:srgbClr val="000000"/>
                </a:solidFill>
                <a:latin typeface="Roboto"/>
                <a:ea typeface="Roboto"/>
                <a:cs typeface="Roboto"/>
                <a:sym typeface="Roboto"/>
                <a:rtl val="true"/>
              </a:rPr>
              <a:t>المهتمين بالحصول على شهادة معترف بها دولياً في مجال الموارد البشرية</a:t>
            </a:r>
          </a:p>
        </p:txBody>
      </p:sp>
      <p:sp>
        <p:nvSpPr>
          <p:cNvPr name="TextBox 20" id="20"/>
          <p:cNvSpPr txBox="true"/>
          <p:nvPr/>
        </p:nvSpPr>
        <p:spPr>
          <a:xfrm rot="0">
            <a:off x="15117012" y="4772987"/>
            <a:ext cx="2756484" cy="422104"/>
          </a:xfrm>
          <a:prstGeom prst="rect">
            <a:avLst/>
          </a:prstGeom>
        </p:spPr>
        <p:txBody>
          <a:bodyPr anchor="t" rtlCol="false" tIns="0" lIns="0" bIns="0" rIns="0">
            <a:spAutoFit/>
          </a:bodyPr>
          <a:lstStyle/>
          <a:p>
            <a:pPr algn="r" rtl="true" marL="0" indent="0" lvl="0">
              <a:lnSpc>
                <a:spcPts val="3294"/>
              </a:lnSpc>
              <a:spcBef>
                <a:spcPct val="0"/>
              </a:spcBef>
            </a:pPr>
            <a:r>
              <a:rPr lang="ar-EG" b="true" sz="2889" spc="-208">
                <a:solidFill>
                  <a:srgbClr val="000000"/>
                </a:solidFill>
                <a:latin typeface="Roboto Bold"/>
                <a:ea typeface="Roboto Bold"/>
                <a:cs typeface="Roboto Bold"/>
                <a:sym typeface="Roboto Bold"/>
                <a:rtl val="true"/>
              </a:rPr>
              <a:t> متطلبات الدورة</a:t>
            </a:r>
          </a:p>
        </p:txBody>
      </p:sp>
      <p:sp>
        <p:nvSpPr>
          <p:cNvPr name="TextBox 21" id="21"/>
          <p:cNvSpPr txBox="true"/>
          <p:nvPr/>
        </p:nvSpPr>
        <p:spPr>
          <a:xfrm rot="0">
            <a:off x="476996" y="4477712"/>
            <a:ext cx="3519573" cy="429178"/>
          </a:xfrm>
          <a:prstGeom prst="rect">
            <a:avLst/>
          </a:prstGeom>
        </p:spPr>
        <p:txBody>
          <a:bodyPr anchor="t" rtlCol="false" tIns="0" lIns="0" bIns="0" rIns="0">
            <a:spAutoFit/>
          </a:bodyPr>
          <a:lstStyle/>
          <a:p>
            <a:pPr algn="l" marL="0" indent="0" lvl="0">
              <a:lnSpc>
                <a:spcPts val="3294"/>
              </a:lnSpc>
              <a:spcBef>
                <a:spcPct val="0"/>
              </a:spcBef>
            </a:pPr>
            <a:r>
              <a:rPr lang="en-US" b="true" sz="2889" spc="-208">
                <a:solidFill>
                  <a:srgbClr val="000000"/>
                </a:solidFill>
                <a:latin typeface="Open Sauce Bold"/>
                <a:ea typeface="Open Sauce Bold"/>
                <a:cs typeface="Open Sauce Bold"/>
                <a:sym typeface="Open Sauce Bold"/>
              </a:rPr>
              <a:t>Course Requirements</a:t>
            </a:r>
          </a:p>
        </p:txBody>
      </p:sp>
      <p:sp>
        <p:nvSpPr>
          <p:cNvPr name="TextBox 22" id="22"/>
          <p:cNvSpPr txBox="true"/>
          <p:nvPr/>
        </p:nvSpPr>
        <p:spPr>
          <a:xfrm rot="0">
            <a:off x="476996" y="4877255"/>
            <a:ext cx="8635001" cy="2580873"/>
          </a:xfrm>
          <a:prstGeom prst="rect">
            <a:avLst/>
          </a:prstGeom>
        </p:spPr>
        <p:txBody>
          <a:bodyPr anchor="t" rtlCol="false" tIns="0" lIns="0" bIns="0" rIns="0">
            <a:spAutoFit/>
          </a:bodyPr>
          <a:lstStyle/>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1. No prior HR experience is required; the program is designed for beginners.</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2. Basic knowledge of administrative and communication skills is preferred but not mandatory.</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3. Open to anyone interested in developing a foundational understanding of human resources.</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4. A background in business administration or related fields is an advantage but not a requirement.</a:t>
            </a:r>
          </a:p>
        </p:txBody>
      </p:sp>
      <p:sp>
        <p:nvSpPr>
          <p:cNvPr name="TextBox 23" id="23"/>
          <p:cNvSpPr txBox="true"/>
          <p:nvPr/>
        </p:nvSpPr>
        <p:spPr>
          <a:xfrm rot="0">
            <a:off x="629779" y="7621515"/>
            <a:ext cx="3519573" cy="429178"/>
          </a:xfrm>
          <a:prstGeom prst="rect">
            <a:avLst/>
          </a:prstGeom>
        </p:spPr>
        <p:txBody>
          <a:bodyPr anchor="t" rtlCol="false" tIns="0" lIns="0" bIns="0" rIns="0">
            <a:spAutoFit/>
          </a:bodyPr>
          <a:lstStyle/>
          <a:p>
            <a:pPr algn="l" marL="0" indent="0" lvl="0">
              <a:lnSpc>
                <a:spcPts val="3294"/>
              </a:lnSpc>
              <a:spcBef>
                <a:spcPct val="0"/>
              </a:spcBef>
            </a:pPr>
            <a:r>
              <a:rPr lang="en-US" b="true" sz="2889" spc="-208">
                <a:solidFill>
                  <a:srgbClr val="000000"/>
                </a:solidFill>
                <a:latin typeface="Open Sauce Bold"/>
                <a:ea typeface="Open Sauce Bold"/>
                <a:cs typeface="Open Sauce Bold"/>
                <a:sym typeface="Open Sauce Bold"/>
              </a:rPr>
              <a:t>Certification</a:t>
            </a:r>
          </a:p>
        </p:txBody>
      </p:sp>
      <p:sp>
        <p:nvSpPr>
          <p:cNvPr name="TextBox 24" id="24"/>
          <p:cNvSpPr txBox="true"/>
          <p:nvPr/>
        </p:nvSpPr>
        <p:spPr>
          <a:xfrm rot="0">
            <a:off x="629779" y="8048105"/>
            <a:ext cx="8003104" cy="2812624"/>
          </a:xfrm>
          <a:prstGeom prst="rect">
            <a:avLst/>
          </a:prstGeom>
        </p:spPr>
        <p:txBody>
          <a:bodyPr anchor="t" rtlCol="false" tIns="0" lIns="0" bIns="0" rIns="0">
            <a:spAutoFit/>
          </a:bodyPr>
          <a:lstStyle/>
          <a:p>
            <a:pPr algn="just">
              <a:lnSpc>
                <a:spcPts val="2489"/>
              </a:lnSpc>
            </a:pPr>
            <a:r>
              <a:rPr lang="en-US" sz="1778" b="true">
                <a:solidFill>
                  <a:srgbClr val="000000"/>
                </a:solidFill>
                <a:latin typeface="Open Sauce Bold"/>
                <a:ea typeface="Open Sauce Bold"/>
                <a:cs typeface="Open Sauce Bold"/>
                <a:sym typeface="Open Sauce Bold"/>
              </a:rPr>
              <a:t>Participants who successfully complete the program will receive the globally recognized aPHRi (Associate Professional in Human Resources – International) certification.</a:t>
            </a:r>
          </a:p>
          <a:p>
            <a:pPr algn="just">
              <a:lnSpc>
                <a:spcPts val="2489"/>
              </a:lnSpc>
            </a:pPr>
            <a:r>
              <a:rPr lang="en-US" sz="1778" b="true">
                <a:solidFill>
                  <a:srgbClr val="000000"/>
                </a:solidFill>
                <a:latin typeface="Open Sauce Bold"/>
                <a:ea typeface="Open Sauce Bold"/>
                <a:cs typeface="Open Sauce Bold"/>
                <a:sym typeface="Open Sauce Bold"/>
              </a:rPr>
              <a:t>This certification is issued by the HR Certification Institute (HRCI), enhancing the holder's credibility in the HR field.</a:t>
            </a:r>
          </a:p>
          <a:p>
            <a:pPr algn="just">
              <a:lnSpc>
                <a:spcPts val="2489"/>
              </a:lnSpc>
            </a:pPr>
            <a:r>
              <a:rPr lang="en-US" sz="1778" b="true">
                <a:solidFill>
                  <a:srgbClr val="000000"/>
                </a:solidFill>
                <a:latin typeface="Open Sauce Bold"/>
                <a:ea typeface="Open Sauce Bold"/>
                <a:cs typeface="Open Sauce Bold"/>
                <a:sym typeface="Open Sauce Bold"/>
              </a:rPr>
              <a:t>It serves as an excellent starting point for HR professionals aiming to pursue advanced certifications like PHRi, SPHRi, or SHRM-CP.</a:t>
            </a:r>
          </a:p>
          <a:p>
            <a:pPr algn="just">
              <a:lnSpc>
                <a:spcPts val="2489"/>
              </a:lnSpc>
            </a:pPr>
          </a:p>
          <a:p>
            <a:pPr algn="just">
              <a:lnSpc>
                <a:spcPts val="2489"/>
              </a:lnSpc>
            </a:pPr>
          </a:p>
        </p:txBody>
      </p:sp>
      <p:sp>
        <p:nvSpPr>
          <p:cNvPr name="TextBox 25" id="25"/>
          <p:cNvSpPr txBox="true"/>
          <p:nvPr/>
        </p:nvSpPr>
        <p:spPr>
          <a:xfrm rot="0">
            <a:off x="14353922" y="7647502"/>
            <a:ext cx="3519573" cy="422104"/>
          </a:xfrm>
          <a:prstGeom prst="rect">
            <a:avLst/>
          </a:prstGeom>
        </p:spPr>
        <p:txBody>
          <a:bodyPr anchor="t" rtlCol="false" tIns="0" lIns="0" bIns="0" rIns="0">
            <a:spAutoFit/>
          </a:bodyPr>
          <a:lstStyle/>
          <a:p>
            <a:pPr algn="r" rtl="true" marL="0" indent="0" lvl="0">
              <a:lnSpc>
                <a:spcPts val="3294"/>
              </a:lnSpc>
              <a:spcBef>
                <a:spcPct val="0"/>
              </a:spcBef>
            </a:pPr>
            <a:r>
              <a:rPr lang="ar-EG" b="true" sz="2889" spc="-208">
                <a:solidFill>
                  <a:srgbClr val="000000"/>
                </a:solidFill>
                <a:latin typeface="Roboto Bold"/>
                <a:ea typeface="Roboto Bold"/>
                <a:cs typeface="Roboto Bold"/>
                <a:sym typeface="Roboto Bold"/>
                <a:rtl val="true"/>
              </a:rPr>
              <a:t>الشهادات</a:t>
            </a:r>
          </a:p>
        </p:txBody>
      </p:sp>
      <p:sp>
        <p:nvSpPr>
          <p:cNvPr name="TextBox 26" id="26"/>
          <p:cNvSpPr txBox="true"/>
          <p:nvPr/>
        </p:nvSpPr>
        <p:spPr>
          <a:xfrm rot="0">
            <a:off x="10629071" y="5297415"/>
            <a:ext cx="7014280" cy="2202752"/>
          </a:xfrm>
          <a:prstGeom prst="rect">
            <a:avLst/>
          </a:prstGeom>
        </p:spPr>
        <p:txBody>
          <a:bodyPr anchor="t" rtlCol="false" tIns="0" lIns="0" bIns="0" rIns="0">
            <a:spAutoFit/>
          </a:bodyPr>
          <a:lstStyle/>
          <a:p>
            <a:pPr algn="just" rtl="true">
              <a:lnSpc>
                <a:spcPts val="2501"/>
              </a:lnSpc>
            </a:pPr>
            <a:r>
              <a:rPr lang="ar-EG" b="true" sz="1786">
                <a:solidFill>
                  <a:srgbClr val="000000"/>
                </a:solidFill>
                <a:latin typeface="Roboto Bold"/>
                <a:ea typeface="Roboto Bold"/>
                <a:cs typeface="Roboto Bold"/>
                <a:sym typeface="Roboto Bold"/>
                <a:rtl val="true"/>
              </a:rPr>
              <a:t>لا يتطلب البرنامج خبرة سابقة في مجال الموارد البشرية.</a:t>
            </a:r>
          </a:p>
          <a:p>
            <a:pPr algn="just" rtl="true">
              <a:lnSpc>
                <a:spcPts val="2501"/>
              </a:lnSpc>
            </a:pPr>
            <a:r>
              <a:rPr lang="ar-EG" b="true" sz="1786">
                <a:solidFill>
                  <a:srgbClr val="000000"/>
                </a:solidFill>
                <a:latin typeface="Roboto Bold"/>
                <a:ea typeface="Roboto Bold"/>
                <a:cs typeface="Roboto Bold"/>
                <a:sym typeface="Roboto Bold"/>
                <a:rtl val="true"/>
              </a:rPr>
              <a:t>يجب أن يكون المتدرب على دراية بأساسيات العمل الإداري والتواصل.</a:t>
            </a:r>
          </a:p>
          <a:p>
            <a:pPr algn="just" rtl="true">
              <a:lnSpc>
                <a:spcPts val="2501"/>
              </a:lnSpc>
            </a:pPr>
            <a:r>
              <a:rPr lang="ar-EG" b="true" sz="1786">
                <a:solidFill>
                  <a:srgbClr val="000000"/>
                </a:solidFill>
                <a:latin typeface="Roboto Bold"/>
                <a:ea typeface="Roboto Bold"/>
                <a:cs typeface="Roboto Bold"/>
                <a:sym typeface="Roboto Bold"/>
                <a:rtl val="true"/>
              </a:rPr>
              <a:t>الدورة مفتوحة لجميع الأفراد الذين يرغبون في تحسين معرفتهم ومهاراتهم في مجال الموارد البشرية.</a:t>
            </a:r>
          </a:p>
          <a:p>
            <a:pPr algn="just" rtl="true">
              <a:lnSpc>
                <a:spcPts val="2501"/>
              </a:lnSpc>
            </a:pPr>
            <a:r>
              <a:rPr lang="ar-EG" b="true" sz="1786">
                <a:solidFill>
                  <a:srgbClr val="000000"/>
                </a:solidFill>
                <a:latin typeface="Roboto Bold"/>
                <a:ea typeface="Roboto Bold"/>
                <a:cs typeface="Roboto Bold"/>
                <a:sym typeface="Roboto Bold"/>
                <a:rtl val="true"/>
              </a:rPr>
              <a:t>يفضل أن يكون لدى المتدربين خلفية أكاديمية في إدارة الأعمال أو أي مجال ذي صلة (ولكن ليس إلزامياً).</a:t>
            </a:r>
          </a:p>
          <a:p>
            <a:pPr algn="just" rtl="true">
              <a:lnSpc>
                <a:spcPts val="2501"/>
              </a:lnSpc>
            </a:pPr>
          </a:p>
        </p:txBody>
      </p:sp>
      <p:sp>
        <p:nvSpPr>
          <p:cNvPr name="TextBox 27" id="27"/>
          <p:cNvSpPr txBox="true"/>
          <p:nvPr/>
        </p:nvSpPr>
        <p:spPr>
          <a:xfrm rot="0">
            <a:off x="9870392" y="8146968"/>
            <a:ext cx="8003104" cy="1879075"/>
          </a:xfrm>
          <a:prstGeom prst="rect">
            <a:avLst/>
          </a:prstGeom>
        </p:spPr>
        <p:txBody>
          <a:bodyPr anchor="t" rtlCol="false" tIns="0" lIns="0" bIns="0" rIns="0">
            <a:spAutoFit/>
          </a:bodyPr>
          <a:lstStyle/>
          <a:p>
            <a:pPr algn="just" rtl="true">
              <a:lnSpc>
                <a:spcPts val="2489"/>
              </a:lnSpc>
            </a:pPr>
            <a:r>
              <a:rPr lang="ar-EG" b="true" sz="1778">
                <a:solidFill>
                  <a:srgbClr val="000000"/>
                </a:solidFill>
                <a:latin typeface="Roboto Bold"/>
                <a:ea typeface="Roboto Bold"/>
                <a:cs typeface="Roboto Bold"/>
                <a:sym typeface="Roboto Bold"/>
                <a:rtl val="true"/>
              </a:rPr>
              <a:t>عند إتمام البرنامج بنجاح، يحصل المتدربون على شهادة </a:t>
            </a:r>
            <a:r>
              <a:rPr lang="en-US" b="true" sz="1778">
                <a:solidFill>
                  <a:srgbClr val="000000"/>
                </a:solidFill>
                <a:latin typeface="Roboto Bold"/>
                <a:ea typeface="Roboto Bold"/>
                <a:cs typeface="Roboto Bold"/>
                <a:sym typeface="Roboto Bold"/>
              </a:rPr>
              <a:t>aPHRi</a:t>
            </a:r>
            <a:r>
              <a:rPr lang="ar-EG" b="true" sz="1778">
                <a:solidFill>
                  <a:srgbClr val="000000"/>
                </a:solidFill>
                <a:latin typeface="Roboto Bold"/>
                <a:ea typeface="Roboto Bold"/>
                <a:cs typeface="Roboto Bold"/>
                <a:sym typeface="Roboto Bold"/>
                <a:rtl val="true"/>
              </a:rPr>
              <a:t> المعتمدة من قبل </a:t>
            </a:r>
            <a:r>
              <a:rPr lang="en-US" b="true" sz="1778">
                <a:solidFill>
                  <a:srgbClr val="000000"/>
                </a:solidFill>
                <a:latin typeface="Roboto Bold"/>
                <a:ea typeface="Roboto Bold"/>
                <a:cs typeface="Roboto Bold"/>
                <a:sym typeface="Roboto Bold"/>
              </a:rPr>
              <a:t>SHRM</a:t>
            </a:r>
            <a:r>
              <a:rPr lang="ar-EG" b="true" sz="1778">
                <a:solidFill>
                  <a:srgbClr val="000000"/>
                </a:solidFill>
                <a:latin typeface="Roboto Bold"/>
                <a:ea typeface="Roboto Bold"/>
                <a:cs typeface="Roboto Bold"/>
                <a:sym typeface="Roboto Bold"/>
                <a:rtl val="true"/>
              </a:rPr>
              <a:t> (جمعية إدارة الموارد البشرية).</a:t>
            </a:r>
          </a:p>
          <a:p>
            <a:pPr algn="just" rtl="true">
              <a:lnSpc>
                <a:spcPts val="2489"/>
              </a:lnSpc>
            </a:pPr>
            <a:r>
              <a:rPr lang="ar-EG" b="true" sz="1778">
                <a:solidFill>
                  <a:srgbClr val="000000"/>
                </a:solidFill>
                <a:latin typeface="Roboto Bold"/>
                <a:ea typeface="Roboto Bold"/>
                <a:cs typeface="Roboto Bold"/>
                <a:sym typeface="Roboto Bold"/>
                <a:rtl val="true"/>
              </a:rPr>
              <a:t>الشهادة تُعد مؤهلاً مهنيًا دوليًا يعزز فرص العمل والنمو المهني في مجال الموارد البشرية.</a:t>
            </a:r>
          </a:p>
          <a:p>
            <a:pPr algn="just" rtl="true">
              <a:lnSpc>
                <a:spcPts val="2489"/>
              </a:lnSpc>
            </a:pPr>
            <a:r>
              <a:rPr lang="ar-EG" b="true" sz="1778">
                <a:solidFill>
                  <a:srgbClr val="000000"/>
                </a:solidFill>
                <a:latin typeface="Roboto Bold"/>
                <a:ea typeface="Roboto Bold"/>
                <a:cs typeface="Roboto Bold"/>
                <a:sym typeface="Roboto Bold"/>
                <a:rtl val="true"/>
              </a:rPr>
              <a:t>يمكن للمشاركين استخدام هذه الشهادة كخطوة أولى نحو الحصول على شهادات متقدمة مثل </a:t>
            </a:r>
            <a:r>
              <a:rPr lang="en-US" b="true" sz="1778">
                <a:solidFill>
                  <a:srgbClr val="000000"/>
                </a:solidFill>
                <a:latin typeface="Roboto Bold"/>
                <a:ea typeface="Roboto Bold"/>
                <a:cs typeface="Roboto Bold"/>
                <a:sym typeface="Roboto Bold"/>
              </a:rPr>
              <a:t>SHRM-CP</a:t>
            </a:r>
            <a:r>
              <a:rPr lang="ar-EG" b="true" sz="1778">
                <a:solidFill>
                  <a:srgbClr val="000000"/>
                </a:solidFill>
                <a:latin typeface="Roboto Bold"/>
                <a:ea typeface="Roboto Bold"/>
                <a:cs typeface="Roboto Bold"/>
                <a:sym typeface="Roboto Bold"/>
                <a:rtl val="true"/>
              </a:rPr>
              <a:t> أو </a:t>
            </a:r>
            <a:r>
              <a:rPr lang="en-US" b="true" sz="1778">
                <a:solidFill>
                  <a:srgbClr val="000000"/>
                </a:solidFill>
                <a:latin typeface="Roboto Bold"/>
                <a:ea typeface="Roboto Bold"/>
                <a:cs typeface="Roboto Bold"/>
                <a:sym typeface="Roboto Bold"/>
              </a:rPr>
              <a:t>SHRM-SCP</a:t>
            </a:r>
            <a:r>
              <a:rPr lang="ar-EG" b="true" sz="1778">
                <a:solidFill>
                  <a:srgbClr val="000000"/>
                </a:solidFill>
                <a:latin typeface="Roboto Bold"/>
                <a:ea typeface="Roboto Bold"/>
                <a:cs typeface="Roboto Bold"/>
                <a:sym typeface="Roboto Bold"/>
                <a:rtl val="true"/>
              </a:rPr>
              <a:t>.</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sp>
        <p:nvSpPr>
          <p:cNvPr name="TextBox 2" id="2"/>
          <p:cNvSpPr txBox="true"/>
          <p:nvPr/>
        </p:nvSpPr>
        <p:spPr>
          <a:xfrm rot="0">
            <a:off x="178291" y="1047750"/>
            <a:ext cx="3939905" cy="592777"/>
          </a:xfrm>
          <a:prstGeom prst="rect">
            <a:avLst/>
          </a:prstGeom>
        </p:spPr>
        <p:txBody>
          <a:bodyPr anchor="t" rtlCol="false" tIns="0" lIns="0" bIns="0" rIns="0">
            <a:spAutoFit/>
          </a:bodyPr>
          <a:lstStyle/>
          <a:p>
            <a:pPr algn="l" marL="0" indent="0" lvl="0">
              <a:lnSpc>
                <a:spcPts val="4608"/>
              </a:lnSpc>
              <a:spcBef>
                <a:spcPct val="0"/>
              </a:spcBef>
            </a:pPr>
            <a:r>
              <a:rPr lang="en-US" sz="4042" spc="-291">
                <a:solidFill>
                  <a:srgbClr val="000000"/>
                </a:solidFill>
                <a:latin typeface="Open Sauce"/>
                <a:ea typeface="Open Sauce"/>
                <a:cs typeface="Open Sauce"/>
                <a:sym typeface="Open Sauce"/>
              </a:rPr>
              <a:t>Introduction :</a:t>
            </a:r>
          </a:p>
        </p:txBody>
      </p:sp>
      <p:sp>
        <p:nvSpPr>
          <p:cNvPr name="TextBox 3" id="3"/>
          <p:cNvSpPr txBox="true"/>
          <p:nvPr/>
        </p:nvSpPr>
        <p:spPr>
          <a:xfrm rot="0">
            <a:off x="11661410" y="1020411"/>
            <a:ext cx="6138789" cy="613062"/>
          </a:xfrm>
          <a:prstGeom prst="rect">
            <a:avLst/>
          </a:prstGeom>
        </p:spPr>
        <p:txBody>
          <a:bodyPr anchor="t" rtlCol="false" tIns="0" lIns="0" bIns="0" rIns="0">
            <a:spAutoFit/>
          </a:bodyPr>
          <a:lstStyle/>
          <a:p>
            <a:pPr algn="r" rtl="true" marL="0" indent="0" lvl="0">
              <a:lnSpc>
                <a:spcPts val="4788"/>
              </a:lnSpc>
              <a:spcBef>
                <a:spcPct val="0"/>
              </a:spcBef>
            </a:pPr>
            <a:r>
              <a:rPr lang="ar-EG" sz="4200" spc="-302">
                <a:solidFill>
                  <a:srgbClr val="000000"/>
                </a:solidFill>
                <a:latin typeface="Roboto"/>
                <a:ea typeface="Roboto"/>
                <a:cs typeface="Roboto"/>
                <a:sym typeface="Roboto"/>
                <a:rtl val="true"/>
              </a:rPr>
              <a:t>مقدمة :</a:t>
            </a:r>
          </a:p>
        </p:txBody>
      </p:sp>
      <p:sp>
        <p:nvSpPr>
          <p:cNvPr name="TextBox 4" id="4"/>
          <p:cNvSpPr txBox="true"/>
          <p:nvPr/>
        </p:nvSpPr>
        <p:spPr>
          <a:xfrm rot="0">
            <a:off x="178291" y="1687008"/>
            <a:ext cx="6585812" cy="2306751"/>
          </a:xfrm>
          <a:prstGeom prst="rect">
            <a:avLst/>
          </a:prstGeom>
        </p:spPr>
        <p:txBody>
          <a:bodyPr anchor="t" rtlCol="false" tIns="0" lIns="0" bIns="0" rIns="0">
            <a:spAutoFit/>
          </a:bodyPr>
          <a:lstStyle/>
          <a:p>
            <a:pPr algn="l" marL="0" indent="0" lvl="0">
              <a:lnSpc>
                <a:spcPts val="2618"/>
              </a:lnSpc>
              <a:spcBef>
                <a:spcPct val="0"/>
              </a:spcBef>
            </a:pPr>
            <a:r>
              <a:rPr lang="en-US" sz="1870">
                <a:solidFill>
                  <a:srgbClr val="000000"/>
                </a:solidFill>
                <a:latin typeface="Open Sauce"/>
                <a:ea typeface="Open Sauce"/>
                <a:cs typeface="Open Sauce"/>
                <a:sym typeface="Open Sauce"/>
              </a:rPr>
              <a:t>he Associate Professional in Human Resources – International (aPHRi) certification is designed for individuals starting their HR journey. It provides a strong foundation in HR principles and practices based on global standards. Whether you're a fresh graduate or transitioning into HR, this certification is the ideal first step.</a:t>
            </a:r>
          </a:p>
        </p:txBody>
      </p:sp>
      <p:sp>
        <p:nvSpPr>
          <p:cNvPr name="TextBox 5" id="5"/>
          <p:cNvSpPr txBox="true"/>
          <p:nvPr/>
        </p:nvSpPr>
        <p:spPr>
          <a:xfrm rot="0">
            <a:off x="11214387" y="1585815"/>
            <a:ext cx="6585812" cy="1942830"/>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تُعد شهادة </a:t>
            </a:r>
            <a:r>
              <a:rPr lang="en-US" sz="1870">
                <a:solidFill>
                  <a:srgbClr val="000000"/>
                </a:solidFill>
                <a:latin typeface="Roboto"/>
                <a:ea typeface="Roboto"/>
                <a:cs typeface="Roboto"/>
                <a:sym typeface="Roboto"/>
              </a:rPr>
              <a:t>Associate Professional in Human Resources – International (aPHRi)</a:t>
            </a:r>
            <a:r>
              <a:rPr lang="ar-EG" sz="1870">
                <a:solidFill>
                  <a:srgbClr val="000000"/>
                </a:solidFill>
                <a:latin typeface="Roboto"/>
                <a:ea typeface="Roboto"/>
                <a:cs typeface="Roboto"/>
                <a:sym typeface="Roboto"/>
                <a:rtl val="true"/>
              </a:rPr>
              <a:t> مثالية للأفراد الذين يبدأون مسيرتهم المهنية في مجال الموارد البشرية. توفر هذه الشهادة أساساً قوياً للمفاهيم والممارسات الأساسية في الموارد البشرية وفقاً للمعايير العالمية. سواء كنت خريجاً جديداً أو تنتقل إلى مجال الموارد البشرية، فإن هذه الشهادة تُعد الخطوة الأولى لبناء مسار مهني ناجح في هذا المجال.</a:t>
            </a:r>
          </a:p>
        </p:txBody>
      </p:sp>
      <p:sp>
        <p:nvSpPr>
          <p:cNvPr name="TextBox 6" id="6"/>
          <p:cNvSpPr txBox="true"/>
          <p:nvPr/>
        </p:nvSpPr>
        <p:spPr>
          <a:xfrm rot="0">
            <a:off x="5042963" y="399439"/>
            <a:ext cx="11036096" cy="643417"/>
          </a:xfrm>
          <a:prstGeom prst="rect">
            <a:avLst/>
          </a:prstGeom>
        </p:spPr>
        <p:txBody>
          <a:bodyPr anchor="t" rtlCol="false" tIns="0" lIns="0" bIns="0" rIns="0">
            <a:spAutoFit/>
          </a:bodyPr>
          <a:lstStyle/>
          <a:p>
            <a:pPr algn="l" marL="0" indent="0" lvl="0">
              <a:lnSpc>
                <a:spcPts val="5064"/>
              </a:lnSpc>
              <a:spcBef>
                <a:spcPct val="0"/>
              </a:spcBef>
            </a:pPr>
            <a:r>
              <a:rPr lang="en-US" sz="4442" spc="-319">
                <a:solidFill>
                  <a:srgbClr val="000000"/>
                </a:solidFill>
                <a:latin typeface="Open Sauce"/>
                <a:ea typeface="Open Sauce"/>
                <a:cs typeface="Open Sauce"/>
                <a:sym typeface="Open Sauce"/>
              </a:rPr>
              <a:t>The importance of aPHRi :</a:t>
            </a:r>
          </a:p>
        </p:txBody>
      </p:sp>
      <p:sp>
        <p:nvSpPr>
          <p:cNvPr name="TextBox 7" id="7"/>
          <p:cNvSpPr txBox="true"/>
          <p:nvPr/>
        </p:nvSpPr>
        <p:spPr>
          <a:xfrm rot="0">
            <a:off x="7992712" y="3451655"/>
            <a:ext cx="9807487" cy="542105"/>
          </a:xfrm>
          <a:prstGeom prst="rect">
            <a:avLst/>
          </a:prstGeom>
        </p:spPr>
        <p:txBody>
          <a:bodyPr anchor="t" rtlCol="false" tIns="0" lIns="0" bIns="0" rIns="0">
            <a:spAutoFit/>
          </a:bodyPr>
          <a:lstStyle/>
          <a:p>
            <a:pPr algn="r" rtl="true" marL="0" indent="0" lvl="0">
              <a:lnSpc>
                <a:spcPts val="4152"/>
              </a:lnSpc>
              <a:spcBef>
                <a:spcPct val="0"/>
              </a:spcBef>
            </a:pPr>
            <a:r>
              <a:rPr lang="ar-EG" sz="3642" spc="-262">
                <a:solidFill>
                  <a:srgbClr val="000000"/>
                </a:solidFill>
                <a:latin typeface="Roboto"/>
                <a:ea typeface="Roboto"/>
                <a:cs typeface="Roboto"/>
                <a:sym typeface="Roboto"/>
                <a:rtl val="true"/>
              </a:rPr>
              <a:t>أهمية الشهادة:</a:t>
            </a:r>
          </a:p>
        </p:txBody>
      </p:sp>
      <p:sp>
        <p:nvSpPr>
          <p:cNvPr name="TextBox 8" id="8"/>
          <p:cNvSpPr txBox="true"/>
          <p:nvPr/>
        </p:nvSpPr>
        <p:spPr>
          <a:xfrm rot="0">
            <a:off x="178291" y="4548439"/>
            <a:ext cx="6585812" cy="2306751"/>
          </a:xfrm>
          <a:prstGeom prst="rect">
            <a:avLst/>
          </a:prstGeom>
        </p:spPr>
        <p:txBody>
          <a:bodyPr anchor="t" rtlCol="false" tIns="0" lIns="0" bIns="0" rIns="0">
            <a:spAutoFit/>
          </a:bodyPr>
          <a:lstStyle/>
          <a:p>
            <a:pPr algn="l" marL="0" indent="0" lvl="0">
              <a:lnSpc>
                <a:spcPts val="2618"/>
              </a:lnSpc>
              <a:spcBef>
                <a:spcPct val="0"/>
              </a:spcBef>
            </a:pPr>
            <a:r>
              <a:rPr lang="en-US" sz="1870">
                <a:solidFill>
                  <a:srgbClr val="000000"/>
                </a:solidFill>
                <a:latin typeface="Open Sauce"/>
                <a:ea typeface="Open Sauce"/>
                <a:cs typeface="Open Sauce"/>
                <a:sym typeface="Open Sauce"/>
              </a:rPr>
              <a:t>aPHRi proves your understanding of HR basics like recruitment, compliance, and employee relations. It enhances your credibility, giving you an edge in the job market. Employers value the certification for its focus on global HR standards and your commitment to professional growth. With aPHRi, you are prepared for entry-level HR roles and future career advancement.</a:t>
            </a:r>
          </a:p>
        </p:txBody>
      </p:sp>
      <p:sp>
        <p:nvSpPr>
          <p:cNvPr name="TextBox 9" id="9"/>
          <p:cNvSpPr txBox="true"/>
          <p:nvPr/>
        </p:nvSpPr>
        <p:spPr>
          <a:xfrm rot="0">
            <a:off x="178291" y="4012809"/>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The Importance of the Certification:  </a:t>
            </a:r>
          </a:p>
        </p:txBody>
      </p:sp>
      <p:sp>
        <p:nvSpPr>
          <p:cNvPr name="TextBox 10" id="10"/>
          <p:cNvSpPr txBox="true"/>
          <p:nvPr/>
        </p:nvSpPr>
        <p:spPr>
          <a:xfrm rot="0">
            <a:off x="7992712" y="6844936"/>
            <a:ext cx="9807487" cy="542105"/>
          </a:xfrm>
          <a:prstGeom prst="rect">
            <a:avLst/>
          </a:prstGeom>
        </p:spPr>
        <p:txBody>
          <a:bodyPr anchor="t" rtlCol="false" tIns="0" lIns="0" bIns="0" rIns="0">
            <a:spAutoFit/>
          </a:bodyPr>
          <a:lstStyle/>
          <a:p>
            <a:pPr algn="r" rtl="true" marL="0" indent="0" lvl="0">
              <a:lnSpc>
                <a:spcPts val="4152"/>
              </a:lnSpc>
              <a:spcBef>
                <a:spcPct val="0"/>
              </a:spcBef>
            </a:pPr>
            <a:r>
              <a:rPr lang="ar-EG" sz="3642" spc="-262">
                <a:solidFill>
                  <a:srgbClr val="000000"/>
                </a:solidFill>
                <a:latin typeface="Roboto"/>
                <a:ea typeface="Roboto"/>
                <a:cs typeface="Roboto"/>
                <a:sym typeface="Roboto"/>
                <a:rtl val="true"/>
              </a:rPr>
              <a:t> لماذا تحتاج إلى </a:t>
            </a:r>
            <a:r>
              <a:rPr lang="en-US" sz="3642" spc="-262">
                <a:solidFill>
                  <a:srgbClr val="000000"/>
                </a:solidFill>
                <a:latin typeface="Roboto"/>
                <a:ea typeface="Roboto"/>
                <a:cs typeface="Roboto"/>
                <a:sym typeface="Roboto"/>
              </a:rPr>
              <a:t>aPHRi</a:t>
            </a:r>
            <a:r>
              <a:rPr lang="ar-EG" sz="3642" spc="-262">
                <a:solidFill>
                  <a:srgbClr val="000000"/>
                </a:solidFill>
                <a:latin typeface="Roboto"/>
                <a:ea typeface="Roboto"/>
                <a:cs typeface="Roboto"/>
                <a:sym typeface="Roboto"/>
                <a:rtl val="true"/>
              </a:rPr>
              <a:t>؟ </a:t>
            </a:r>
          </a:p>
        </p:txBody>
      </p:sp>
      <p:sp>
        <p:nvSpPr>
          <p:cNvPr name="TextBox 11" id="11"/>
          <p:cNvSpPr txBox="true"/>
          <p:nvPr/>
        </p:nvSpPr>
        <p:spPr>
          <a:xfrm rot="0">
            <a:off x="11214387" y="7339415"/>
            <a:ext cx="6585812" cy="2914182"/>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إذا كنت تسعى إلى بدء مسيرتك المهنية في مجال الموارد البشرية، فإن شهادة </a:t>
            </a:r>
            <a:r>
              <a:rPr lang="en-US" sz="1870">
                <a:solidFill>
                  <a:srgbClr val="000000"/>
                </a:solidFill>
                <a:latin typeface="Roboto"/>
                <a:ea typeface="Roboto"/>
                <a:cs typeface="Roboto"/>
                <a:sym typeface="Roboto"/>
              </a:rPr>
              <a:t>aPHRi</a:t>
            </a:r>
            <a:r>
              <a:rPr lang="ar-EG" sz="1870">
                <a:solidFill>
                  <a:srgbClr val="000000"/>
                </a:solidFill>
                <a:latin typeface="Roboto"/>
                <a:ea typeface="Roboto"/>
                <a:cs typeface="Roboto"/>
                <a:sym typeface="Roboto"/>
                <a:rtl val="true"/>
              </a:rPr>
              <a:t> هي المفتاح لتحقيق هذا الهدف. تضمن لك هذه الشهادة الحصول على اعتماد معترف به عالمياً يُثبت كفاءتك في أساسيات الموارد البشرية. من خلال الحصول عليها، تكتسب الثقة في أداء المهام مثل التأهيل الوظيفي وإدارة سياسات مكان العمل باحترافية. علاوة على ذلك، تُعزز الشهادة فرصك في التميز أمام أصحاب العمل مقارنة بالمرشحين الآخرين. تُعد </a:t>
            </a:r>
            <a:r>
              <a:rPr lang="en-US" sz="1870">
                <a:solidFill>
                  <a:srgbClr val="000000"/>
                </a:solidFill>
                <a:latin typeface="Roboto"/>
                <a:ea typeface="Roboto"/>
                <a:cs typeface="Roboto"/>
                <a:sym typeface="Roboto"/>
              </a:rPr>
              <a:t>aPHRi</a:t>
            </a:r>
            <a:r>
              <a:rPr lang="ar-EG" sz="1870">
                <a:solidFill>
                  <a:srgbClr val="000000"/>
                </a:solidFill>
                <a:latin typeface="Roboto"/>
                <a:ea typeface="Roboto"/>
                <a:cs typeface="Roboto"/>
                <a:sym typeface="Roboto"/>
                <a:rtl val="true"/>
              </a:rPr>
              <a:t> خياراً مثالياً لمن يريد إثبات التزامه بالتعلم وقدرته على المساهمة بفعالية في وظائف الموارد البشرية داخل المنظمات.</a:t>
            </a:r>
          </a:p>
        </p:txBody>
      </p:sp>
      <p:sp>
        <p:nvSpPr>
          <p:cNvPr name="TextBox 12" id="12"/>
          <p:cNvSpPr txBox="true"/>
          <p:nvPr/>
        </p:nvSpPr>
        <p:spPr>
          <a:xfrm rot="0">
            <a:off x="178291" y="6874240"/>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Why You Need SHRM-CP:</a:t>
            </a:r>
          </a:p>
        </p:txBody>
      </p:sp>
      <p:sp>
        <p:nvSpPr>
          <p:cNvPr name="TextBox 13" id="13"/>
          <p:cNvSpPr txBox="true"/>
          <p:nvPr/>
        </p:nvSpPr>
        <p:spPr>
          <a:xfrm rot="0">
            <a:off x="178291" y="7502890"/>
            <a:ext cx="6585812" cy="2306751"/>
          </a:xfrm>
          <a:prstGeom prst="rect">
            <a:avLst/>
          </a:prstGeom>
        </p:spPr>
        <p:txBody>
          <a:bodyPr anchor="t" rtlCol="false" tIns="0" lIns="0" bIns="0" rIns="0">
            <a:spAutoFit/>
          </a:bodyPr>
          <a:lstStyle/>
          <a:p>
            <a:pPr algn="l" marL="0" indent="0" lvl="0">
              <a:lnSpc>
                <a:spcPts val="2618"/>
              </a:lnSpc>
              <a:spcBef>
                <a:spcPct val="0"/>
              </a:spcBef>
            </a:pPr>
            <a:r>
              <a:rPr lang="en-US" sz="1870">
                <a:solidFill>
                  <a:srgbClr val="000000"/>
                </a:solidFill>
                <a:latin typeface="Open Sauce"/>
                <a:ea typeface="Open Sauce"/>
                <a:cs typeface="Open Sauce"/>
                <a:sym typeface="Open Sauce"/>
              </a:rPr>
              <a:t>aPHRi helps you stand out in the competitive HR field. It builds your confidence in handling HR tasks and shows employers you are ready to contribute effectively. As a globally recognized credential, it ensures you are equipped to meet the challenges of today’s HR environment while laying the groundwork for future certifications.</a:t>
            </a:r>
          </a:p>
        </p:txBody>
      </p:sp>
      <p:sp>
        <p:nvSpPr>
          <p:cNvPr name="Freeform 14" id="14"/>
          <p:cNvSpPr/>
          <p:nvPr/>
        </p:nvSpPr>
        <p:spPr>
          <a:xfrm flipH="false" flipV="false" rot="0">
            <a:off x="16416623" y="-42283"/>
            <a:ext cx="1871377" cy="1247097"/>
          </a:xfrm>
          <a:custGeom>
            <a:avLst/>
            <a:gdLst/>
            <a:ahLst/>
            <a:cxnLst/>
            <a:rect r="r" b="b" t="t" l="l"/>
            <a:pathLst>
              <a:path h="1247097" w="1871377">
                <a:moveTo>
                  <a:pt x="0" y="0"/>
                </a:moveTo>
                <a:lnTo>
                  <a:pt x="1871377" y="0"/>
                </a:lnTo>
                <a:lnTo>
                  <a:pt x="1871377" y="1247098"/>
                </a:lnTo>
                <a:lnTo>
                  <a:pt x="0" y="1247098"/>
                </a:lnTo>
                <a:lnTo>
                  <a:pt x="0" y="0"/>
                </a:lnTo>
                <a:close/>
              </a:path>
            </a:pathLst>
          </a:custGeom>
          <a:blipFill>
            <a:blip r:embed="rId2"/>
            <a:stretch>
              <a:fillRect l="0" t="0" r="0" b="0"/>
            </a:stretch>
          </a:blipFill>
        </p:spPr>
      </p:sp>
      <p:sp>
        <p:nvSpPr>
          <p:cNvPr name="TextBox 15" id="15"/>
          <p:cNvSpPr txBox="true"/>
          <p:nvPr/>
        </p:nvSpPr>
        <p:spPr>
          <a:xfrm rot="0">
            <a:off x="11214387" y="3976939"/>
            <a:ext cx="6585812" cy="2914182"/>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تُثبت شهادة </a:t>
            </a:r>
            <a:r>
              <a:rPr lang="en-US" sz="1870">
                <a:solidFill>
                  <a:srgbClr val="000000"/>
                </a:solidFill>
                <a:latin typeface="Roboto"/>
                <a:ea typeface="Roboto"/>
                <a:cs typeface="Roboto"/>
                <a:sym typeface="Roboto"/>
              </a:rPr>
              <a:t>aPHRi</a:t>
            </a:r>
            <a:r>
              <a:rPr lang="ar-EG" sz="1870">
                <a:solidFill>
                  <a:srgbClr val="000000"/>
                </a:solidFill>
                <a:latin typeface="Roboto"/>
                <a:ea typeface="Roboto"/>
                <a:cs typeface="Roboto"/>
                <a:sym typeface="Roboto"/>
                <a:rtl val="true"/>
              </a:rPr>
              <a:t> فهمك للمفاهيم الأساسية في الموارد البشرية، مثل التوظيف، الامتثال، وعلاقات الموظفين. تمنحك هذه الشهادة ميزة تنافسية في سوق العمل من خلال إبراز معرفتك بممارسات الموارد البشرية العالمية. كما تُعد دليلاً على جاهزيتك لتولي مهام الموارد البشرية على أرض الواقع، مما يجعلها قيمة للوظائف المبتدئة. تُقدّر المؤسسات هذه الشهادة لأنها تعكس التزامك بالنمو المهني وقدرتك على التكيف مع متطلبات الموارد البشرية المتغيرة. بالإضافة إلى ذلك، تُوفر الشهادة قاعدة متينة لمواصلة تطويرك المهني والحصول على شهادات متقدمة مستقبلاً.</a:t>
            </a:r>
          </a:p>
        </p:txBody>
      </p:sp>
      <p:grpSp>
        <p:nvGrpSpPr>
          <p:cNvPr name="Group 16" id="16"/>
          <p:cNvGrpSpPr/>
          <p:nvPr/>
        </p:nvGrpSpPr>
        <p:grpSpPr>
          <a:xfrm rot="0">
            <a:off x="17538837" y="9809641"/>
            <a:ext cx="2236783" cy="2236783"/>
            <a:chOff x="0" y="0"/>
            <a:chExt cx="812800" cy="812800"/>
          </a:xfrm>
        </p:grpSpPr>
        <p:sp>
          <p:nvSpPr>
            <p:cNvPr name="Freeform 17" id="1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8" id="18"/>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212927" y="781825"/>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Benefits for Employers:</a:t>
            </a:r>
          </a:p>
        </p:txBody>
      </p:sp>
      <p:sp>
        <p:nvSpPr>
          <p:cNvPr name="TextBox 7" id="7"/>
          <p:cNvSpPr txBox="true"/>
          <p:nvPr/>
        </p:nvSpPr>
        <p:spPr>
          <a:xfrm rot="0">
            <a:off x="212927" y="1266050"/>
            <a:ext cx="17387591" cy="6715880"/>
          </a:xfrm>
          <a:prstGeom prst="rect">
            <a:avLst/>
          </a:prstGeom>
        </p:spPr>
        <p:txBody>
          <a:bodyPr anchor="t" rtlCol="false" tIns="0" lIns="0" bIns="0" rIns="0">
            <a:spAutoFit/>
          </a:bodyPr>
          <a:lstStyle/>
          <a:p>
            <a:pPr algn="l">
              <a:lnSpc>
                <a:spcPts val="2405"/>
              </a:lnSpc>
            </a:pPr>
          </a:p>
          <a:p>
            <a:pPr algn="l">
              <a:lnSpc>
                <a:spcPts val="2405"/>
              </a:lnSpc>
            </a:pPr>
            <a:r>
              <a:rPr lang="en-US" sz="1717">
                <a:solidFill>
                  <a:srgbClr val="000000"/>
                </a:solidFill>
                <a:latin typeface="Open Sauce"/>
                <a:ea typeface="Open Sauce"/>
                <a:cs typeface="Open Sauce"/>
                <a:sym typeface="Open Sauce"/>
              </a:rPr>
              <a:t>1. Gain certified professionals with a solid understanding of global HR principles, enhancing the organization's professional standards.</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2. Improve the efficiency and accuracy of HR processes and daily operations, leading to higher productivity levels.</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3. Ensure full compliance with labor laws and company policies, minimizing legal risks and fostering a safe and stable work environment.</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4. Promote consistency in implementing HR practices across different departments, supporting organizational alignment.</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5. Employ HR professionals equipped to adapt to global workforce challenges and navigate international HR requirements.</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6. Boost the company’s credibility and professionalism with certified HR personnel contributing to its reputation.</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7. Establish a strong foundation for employees to develop into advanced HR roles, ensuring sustainable growth and talent retention within the organization.</a:t>
            </a:r>
          </a:p>
          <a:p>
            <a:pPr algn="l">
              <a:lnSpc>
                <a:spcPts val="2405"/>
              </a:lnSpc>
            </a:pPr>
          </a:p>
          <a:p>
            <a:pPr algn="l" marL="0" indent="0" lvl="0">
              <a:lnSpc>
                <a:spcPts val="2685"/>
              </a:lnSpc>
              <a:spcBef>
                <a:spcPct val="0"/>
              </a:spcBef>
            </a:pP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935545" y="1497677"/>
            <a:ext cx="17139385" cy="8133368"/>
          </a:xfrm>
          <a:prstGeom prst="rect">
            <a:avLst/>
          </a:prstGeom>
        </p:spPr>
        <p:txBody>
          <a:bodyPr anchor="t" rtlCol="false" tIns="0" lIns="0" bIns="0" rIns="0">
            <a:spAutoFit/>
          </a:bodyPr>
          <a:lstStyle/>
          <a:p>
            <a:pPr algn="just" rtl="true">
              <a:lnSpc>
                <a:spcPts val="2639"/>
              </a:lnSpc>
            </a:pP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1</a:t>
            </a:r>
            <a:r>
              <a:rPr lang="ar-EG" sz="1885">
                <a:solidFill>
                  <a:srgbClr val="000000"/>
                </a:solidFill>
                <a:latin typeface="Roboto"/>
                <a:ea typeface="Roboto"/>
                <a:cs typeface="Roboto"/>
                <a:sym typeface="Roboto"/>
                <a:rtl val="true"/>
              </a:rPr>
              <a:t>. الحصول على موظفين معتمدين يمتلكون فهماً شاملاً لمبادئ ومعايير الموارد البشرية العالمية، مما يسهم في رفع مستوى الأداء المهني.</a:t>
            </a:r>
          </a:p>
          <a:p>
            <a:pPr algn="just" rtl="true">
              <a:lnSpc>
                <a:spcPts val="2639"/>
              </a:lnSpc>
            </a:pP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2</a:t>
            </a:r>
            <a:r>
              <a:rPr lang="ar-EG" sz="1885">
                <a:solidFill>
                  <a:srgbClr val="000000"/>
                </a:solidFill>
                <a:latin typeface="Roboto"/>
                <a:ea typeface="Roboto"/>
                <a:cs typeface="Roboto"/>
                <a:sym typeface="Roboto"/>
                <a:rtl val="true"/>
              </a:rPr>
              <a:t>. تعزيز كفاءة ودقة إدارة العمليات والمهام اليومية المتعلقة بالموارد البشرية، بما ينعكس إيجابياً على الإنتاجية.</a:t>
            </a:r>
          </a:p>
          <a:p>
            <a:pPr algn="just" rtl="true">
              <a:lnSpc>
                <a:spcPts val="2639"/>
              </a:lnSpc>
            </a:pP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3</a:t>
            </a:r>
            <a:r>
              <a:rPr lang="ar-EG" sz="1885">
                <a:solidFill>
                  <a:srgbClr val="000000"/>
                </a:solidFill>
                <a:latin typeface="Roboto"/>
                <a:ea typeface="Roboto"/>
                <a:cs typeface="Roboto"/>
                <a:sym typeface="Roboto"/>
                <a:rtl val="true"/>
              </a:rPr>
              <a:t>. ضمان الامتثال الكامل لقوانين العمل وسياسات الشركة، مما يقلل من المخاطر القانونية ويوفر بيئة عمل آمنة ومستقرة.</a:t>
            </a:r>
          </a:p>
          <a:p>
            <a:pPr algn="just" rtl="true">
              <a:lnSpc>
                <a:spcPts val="2639"/>
              </a:lnSpc>
            </a:pP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4</a:t>
            </a:r>
            <a:r>
              <a:rPr lang="ar-EG" sz="1885">
                <a:solidFill>
                  <a:srgbClr val="000000"/>
                </a:solidFill>
                <a:latin typeface="Roboto"/>
                <a:ea typeface="Roboto"/>
                <a:cs typeface="Roboto"/>
                <a:sym typeface="Roboto"/>
                <a:rtl val="true"/>
              </a:rPr>
              <a:t>. تعزيز توحيد الممارسات والإجراءات المتعلقة بالموارد البشرية في مختلف أقسام المؤسسة، مما يدعم التكامل التنظيمي.</a:t>
            </a:r>
          </a:p>
          <a:p>
            <a:pPr algn="just" rtl="true">
              <a:lnSpc>
                <a:spcPts val="2639"/>
              </a:lnSpc>
            </a:pP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5</a:t>
            </a:r>
            <a:r>
              <a:rPr lang="ar-EG" sz="1885">
                <a:solidFill>
                  <a:srgbClr val="000000"/>
                </a:solidFill>
                <a:latin typeface="Roboto"/>
                <a:ea typeface="Roboto"/>
                <a:cs typeface="Roboto"/>
                <a:sym typeface="Roboto"/>
                <a:rtl val="true"/>
              </a:rPr>
              <a:t>. توفير فريق موارد بشرية يمتلك المهارات اللازمة للتكيف مع تحديات وإجراءات القوى العاملة في بيئات العمل العالمية.</a:t>
            </a:r>
          </a:p>
          <a:p>
            <a:pPr algn="just" rtl="true">
              <a:lnSpc>
                <a:spcPts val="2639"/>
              </a:lnSpc>
            </a:pP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6</a:t>
            </a:r>
            <a:r>
              <a:rPr lang="ar-EG" sz="1885">
                <a:solidFill>
                  <a:srgbClr val="000000"/>
                </a:solidFill>
                <a:latin typeface="Roboto"/>
                <a:ea typeface="Roboto"/>
                <a:cs typeface="Roboto"/>
                <a:sym typeface="Roboto"/>
                <a:rtl val="true"/>
              </a:rPr>
              <a:t>. رفع مستوى مصداقية واحترافية المؤسسة من خلال توظيف أفراد معتمدين في مجال الموارد البشرية.</a:t>
            </a:r>
          </a:p>
          <a:p>
            <a:pPr algn="just" rtl="true">
              <a:lnSpc>
                <a:spcPts val="2639"/>
              </a:lnSpc>
            </a:pP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7</a:t>
            </a:r>
            <a:r>
              <a:rPr lang="ar-EG" sz="1885">
                <a:solidFill>
                  <a:srgbClr val="000000"/>
                </a:solidFill>
                <a:latin typeface="Roboto"/>
                <a:ea typeface="Roboto"/>
                <a:cs typeface="Roboto"/>
                <a:sym typeface="Roboto"/>
                <a:rtl val="true"/>
              </a:rPr>
              <a:t>. إعداد قاعدة متينة للموظفين المبتدئين للتطور المهني نحو أدوار متقدمة، مما يدعم استدامة وتنمية الكفاءات داخل المؤسسة.</a:t>
            </a:r>
          </a:p>
          <a:p>
            <a:pPr algn="just" rtl="true">
              <a:lnSpc>
                <a:spcPts val="2639"/>
              </a:lnSpc>
            </a:pPr>
          </a:p>
          <a:p>
            <a:pPr algn="just" rtl="true">
              <a:lnSpc>
                <a:spcPts val="2639"/>
              </a:lnSpc>
            </a:pPr>
          </a:p>
          <a:p>
            <a:pPr algn="just" rtl="true">
              <a:lnSpc>
                <a:spcPts val="2639"/>
              </a:lnSpc>
            </a:pPr>
          </a:p>
          <a:p>
            <a:pPr algn="just" marL="0" indent="0" lvl="0">
              <a:lnSpc>
                <a:spcPts val="615"/>
              </a:lnSpc>
              <a:spcBef>
                <a:spcPct val="0"/>
              </a:spcBef>
            </a:pPr>
          </a:p>
        </p:txBody>
      </p:sp>
      <p:sp>
        <p:nvSpPr>
          <p:cNvPr name="TextBox 7" id="7"/>
          <p:cNvSpPr txBox="true"/>
          <p:nvPr/>
        </p:nvSpPr>
        <p:spPr>
          <a:xfrm rot="0">
            <a:off x="7131989" y="1423049"/>
            <a:ext cx="11036096" cy="531851"/>
          </a:xfrm>
          <a:prstGeom prst="rect">
            <a:avLst/>
          </a:prstGeom>
        </p:spPr>
        <p:txBody>
          <a:bodyPr anchor="t" rtlCol="false" tIns="0" lIns="0" bIns="0" rIns="0">
            <a:spAutoFit/>
          </a:bodyPr>
          <a:lstStyle/>
          <a:p>
            <a:pPr algn="r" rtl="true" marL="0" indent="0" lvl="0">
              <a:lnSpc>
                <a:spcPts val="4038"/>
              </a:lnSpc>
              <a:spcBef>
                <a:spcPct val="0"/>
              </a:spcBef>
            </a:pPr>
            <a:r>
              <a:rPr lang="ar-EG" sz="3542" spc="-255">
                <a:solidFill>
                  <a:srgbClr val="000000"/>
                </a:solidFill>
                <a:latin typeface="Roboto"/>
                <a:ea typeface="Roboto"/>
                <a:cs typeface="Roboto"/>
                <a:sym typeface="Roboto"/>
                <a:rtl val="true"/>
              </a:rPr>
              <a:t> مزايا لصاحب العمل :</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212927" y="1518901"/>
            <a:ext cx="17387591" cy="7325413"/>
          </a:xfrm>
          <a:prstGeom prst="rect">
            <a:avLst/>
          </a:prstGeom>
        </p:spPr>
        <p:txBody>
          <a:bodyPr anchor="t" rtlCol="false" tIns="0" lIns="0" bIns="0" rIns="0">
            <a:spAutoFit/>
          </a:bodyPr>
          <a:lstStyle/>
          <a:p>
            <a:pPr algn="l">
              <a:lnSpc>
                <a:spcPts val="2405"/>
              </a:lnSpc>
            </a:pPr>
          </a:p>
          <a:p>
            <a:pPr algn="l">
              <a:lnSpc>
                <a:spcPts val="2405"/>
              </a:lnSpc>
            </a:pPr>
            <a:r>
              <a:rPr lang="en-US" sz="1717">
                <a:solidFill>
                  <a:srgbClr val="000000"/>
                </a:solidFill>
                <a:latin typeface="Open Sauce"/>
                <a:ea typeface="Open Sauce"/>
                <a:cs typeface="Open Sauce"/>
                <a:sym typeface="Open Sauce"/>
              </a:rPr>
              <a:t>1. Be recognized as a certified HR professional, boosting your confidence and standing in the job market.</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2. Gain in-depth knowledge of HR fundamentals, including recruitment, compliance, and employee relations.</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3. Build the confidence needed to manage daily HR tasks effectively in entry-level roles.</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4. Achieve a globally recognized certification that enhances your employability and makes you stand out to employers.</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5. Demonstrate your commitment to professional development and readiness to adapt to evolving HR demands.</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6. Lay the groundwork for obtaining advanced certifications like SHRM-CP or SHRM-SCP, enabling career advancement.</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7. Develop the skills to address real-world HR challenges with professionalism, adding value to your role.</a:t>
            </a:r>
          </a:p>
          <a:p>
            <a:pPr algn="l">
              <a:lnSpc>
                <a:spcPts val="2405"/>
              </a:lnSpc>
            </a:pPr>
          </a:p>
          <a:p>
            <a:pPr algn="l">
              <a:lnSpc>
                <a:spcPts val="2405"/>
              </a:lnSpc>
            </a:pPr>
          </a:p>
          <a:p>
            <a:pPr algn="l">
              <a:lnSpc>
                <a:spcPts val="2405"/>
              </a:lnSpc>
            </a:pPr>
            <a:r>
              <a:rPr lang="en-US" sz="1717">
                <a:solidFill>
                  <a:srgbClr val="000000"/>
                </a:solidFill>
                <a:latin typeface="Open Sauce"/>
                <a:ea typeface="Open Sauce"/>
                <a:cs typeface="Open Sauce"/>
                <a:sym typeface="Open Sauce"/>
              </a:rPr>
              <a:t>8. Increase your potential for promotions and higher earnings, ensuring long-term career satisfaction and stability.</a:t>
            </a:r>
          </a:p>
          <a:p>
            <a:pPr algn="l" marL="0" indent="0" lvl="0">
              <a:lnSpc>
                <a:spcPts val="2685"/>
              </a:lnSpc>
              <a:spcBef>
                <a:spcPct val="0"/>
              </a:spcBef>
            </a:pPr>
          </a:p>
        </p:txBody>
      </p:sp>
      <p:sp>
        <p:nvSpPr>
          <p:cNvPr name="TextBox 7" id="7"/>
          <p:cNvSpPr txBox="true"/>
          <p:nvPr/>
        </p:nvSpPr>
        <p:spPr>
          <a:xfrm rot="0">
            <a:off x="212927" y="1047750"/>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Benefits for Trainees:</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1028700" y="1794997"/>
            <a:ext cx="17139385" cy="7463303"/>
          </a:xfrm>
          <a:prstGeom prst="rect">
            <a:avLst/>
          </a:prstGeom>
        </p:spPr>
        <p:txBody>
          <a:bodyPr anchor="t" rtlCol="false" tIns="0" lIns="0" bIns="0" rIns="0">
            <a:spAutoFit/>
          </a:bodyPr>
          <a:lstStyle/>
          <a:p>
            <a:pPr algn="just" rtl="true">
              <a:lnSpc>
                <a:spcPts val="2639"/>
              </a:lnSpc>
            </a:pPr>
          </a:p>
          <a:p>
            <a:pPr algn="just" rtl="true">
              <a:lnSpc>
                <a:spcPts val="2639"/>
              </a:lnSpc>
            </a:pPr>
            <a:r>
              <a:rPr lang="en-US" b="true" sz="1885">
                <a:solidFill>
                  <a:srgbClr val="000000"/>
                </a:solidFill>
                <a:latin typeface="Roboto Bold"/>
                <a:ea typeface="Roboto Bold"/>
                <a:cs typeface="Roboto Bold"/>
                <a:sym typeface="Roboto Bold"/>
              </a:rPr>
              <a:t>1</a:t>
            </a:r>
            <a:r>
              <a:rPr lang="ar-EG" b="true" sz="1885">
                <a:solidFill>
                  <a:srgbClr val="000000"/>
                </a:solidFill>
                <a:latin typeface="Roboto Bold"/>
                <a:ea typeface="Roboto Bold"/>
                <a:cs typeface="Roboto Bold"/>
                <a:sym typeface="Roboto Bold"/>
                <a:rtl val="true"/>
              </a:rPr>
              <a:t>. الاعتراف بك كمتخصص معتمد في مجال الموارد البشرية، مما يعزز ثقتك بنفسك ومكانتك في سوق العمل.</a:t>
            </a:r>
          </a:p>
          <a:p>
            <a:pPr algn="just" rtl="true">
              <a:lnSpc>
                <a:spcPts val="2639"/>
              </a:lnSpc>
            </a:pPr>
          </a:p>
          <a:p>
            <a:pPr algn="just" rtl="true">
              <a:lnSpc>
                <a:spcPts val="2639"/>
              </a:lnSpc>
            </a:pPr>
          </a:p>
          <a:p>
            <a:pPr algn="just" rtl="true">
              <a:lnSpc>
                <a:spcPts val="2639"/>
              </a:lnSpc>
            </a:pPr>
            <a:r>
              <a:rPr lang="en-US" b="true" sz="1885">
                <a:solidFill>
                  <a:srgbClr val="000000"/>
                </a:solidFill>
                <a:latin typeface="Roboto Bold"/>
                <a:ea typeface="Roboto Bold"/>
                <a:cs typeface="Roboto Bold"/>
                <a:sym typeface="Roboto Bold"/>
              </a:rPr>
              <a:t>2</a:t>
            </a:r>
            <a:r>
              <a:rPr lang="ar-EG" b="true" sz="1885">
                <a:solidFill>
                  <a:srgbClr val="000000"/>
                </a:solidFill>
                <a:latin typeface="Roboto Bold"/>
                <a:ea typeface="Roboto Bold"/>
                <a:cs typeface="Roboto Bold"/>
                <a:sym typeface="Roboto Bold"/>
                <a:rtl val="true"/>
              </a:rPr>
              <a:t>. اكتساب معرفة معمقة وشاملة بأساسيات الموارد البشرية مثل التوظيف، الامتثال، وإدارة علاقات الموظفين.</a:t>
            </a:r>
          </a:p>
          <a:p>
            <a:pPr algn="just" rtl="true">
              <a:lnSpc>
                <a:spcPts val="2639"/>
              </a:lnSpc>
            </a:pPr>
          </a:p>
          <a:p>
            <a:pPr algn="just" rtl="true">
              <a:lnSpc>
                <a:spcPts val="2639"/>
              </a:lnSpc>
            </a:pPr>
          </a:p>
          <a:p>
            <a:pPr algn="just" rtl="true">
              <a:lnSpc>
                <a:spcPts val="2639"/>
              </a:lnSpc>
            </a:pPr>
            <a:r>
              <a:rPr lang="en-US" b="true" sz="1885">
                <a:solidFill>
                  <a:srgbClr val="000000"/>
                </a:solidFill>
                <a:latin typeface="Roboto Bold"/>
                <a:ea typeface="Roboto Bold"/>
                <a:cs typeface="Roboto Bold"/>
                <a:sym typeface="Roboto Bold"/>
              </a:rPr>
              <a:t>3</a:t>
            </a:r>
            <a:r>
              <a:rPr lang="ar-EG" b="true" sz="1885">
                <a:solidFill>
                  <a:srgbClr val="000000"/>
                </a:solidFill>
                <a:latin typeface="Roboto Bold"/>
                <a:ea typeface="Roboto Bold"/>
                <a:cs typeface="Roboto Bold"/>
                <a:sym typeface="Roboto Bold"/>
                <a:rtl val="true"/>
              </a:rPr>
              <a:t>. بناء الثقة اللازمة للتعامل مع المهام اليومية للموارد البشرية بكفاءة في الأدوار المبتدئة.</a:t>
            </a:r>
          </a:p>
          <a:p>
            <a:pPr algn="just" rtl="true">
              <a:lnSpc>
                <a:spcPts val="2639"/>
              </a:lnSpc>
            </a:pPr>
          </a:p>
          <a:p>
            <a:pPr algn="just" rtl="true">
              <a:lnSpc>
                <a:spcPts val="2639"/>
              </a:lnSpc>
            </a:pPr>
          </a:p>
          <a:p>
            <a:pPr algn="just" rtl="true">
              <a:lnSpc>
                <a:spcPts val="2639"/>
              </a:lnSpc>
            </a:pPr>
            <a:r>
              <a:rPr lang="en-US" b="true" sz="1885">
                <a:solidFill>
                  <a:srgbClr val="000000"/>
                </a:solidFill>
                <a:latin typeface="Roboto Bold"/>
                <a:ea typeface="Roboto Bold"/>
                <a:cs typeface="Roboto Bold"/>
                <a:sym typeface="Roboto Bold"/>
              </a:rPr>
              <a:t>4</a:t>
            </a:r>
            <a:r>
              <a:rPr lang="ar-EG" b="true" sz="1885">
                <a:solidFill>
                  <a:srgbClr val="000000"/>
                </a:solidFill>
                <a:latin typeface="Roboto Bold"/>
                <a:ea typeface="Roboto Bold"/>
                <a:cs typeface="Roboto Bold"/>
                <a:sym typeface="Roboto Bold"/>
                <a:rtl val="true"/>
              </a:rPr>
              <a:t>. الحصول على اعتماد عالمي معترف به يعزز فرصك التنافسية ويزيد من قابليتك للتوظيف في الشركات الرائدة.</a:t>
            </a:r>
          </a:p>
          <a:p>
            <a:pPr algn="just" rtl="true">
              <a:lnSpc>
                <a:spcPts val="2639"/>
              </a:lnSpc>
            </a:pPr>
          </a:p>
          <a:p>
            <a:pPr algn="just" rtl="true">
              <a:lnSpc>
                <a:spcPts val="2639"/>
              </a:lnSpc>
            </a:pPr>
          </a:p>
          <a:p>
            <a:pPr algn="just" rtl="true">
              <a:lnSpc>
                <a:spcPts val="2639"/>
              </a:lnSpc>
            </a:pPr>
            <a:r>
              <a:rPr lang="en-US" b="true" sz="1885">
                <a:solidFill>
                  <a:srgbClr val="000000"/>
                </a:solidFill>
                <a:latin typeface="Roboto Bold"/>
                <a:ea typeface="Roboto Bold"/>
                <a:cs typeface="Roboto Bold"/>
                <a:sym typeface="Roboto Bold"/>
              </a:rPr>
              <a:t>5</a:t>
            </a:r>
            <a:r>
              <a:rPr lang="ar-EG" b="true" sz="1885">
                <a:solidFill>
                  <a:srgbClr val="000000"/>
                </a:solidFill>
                <a:latin typeface="Roboto Bold"/>
                <a:ea typeface="Roboto Bold"/>
                <a:cs typeface="Roboto Bold"/>
                <a:sym typeface="Roboto Bold"/>
                <a:rtl val="true"/>
              </a:rPr>
              <a:t>. إثبات التزامك بتطوير نفسك مهنياً واستعدادك لمواكبة متطلبات العمل في بيئة الموارد البشرية المتغيرة.</a:t>
            </a:r>
          </a:p>
          <a:p>
            <a:pPr algn="just" rtl="true">
              <a:lnSpc>
                <a:spcPts val="2639"/>
              </a:lnSpc>
            </a:pPr>
          </a:p>
          <a:p>
            <a:pPr algn="just" rtl="true">
              <a:lnSpc>
                <a:spcPts val="2639"/>
              </a:lnSpc>
            </a:pPr>
          </a:p>
          <a:p>
            <a:pPr algn="just" rtl="true">
              <a:lnSpc>
                <a:spcPts val="2639"/>
              </a:lnSpc>
            </a:pPr>
            <a:r>
              <a:rPr lang="en-US" b="true" sz="1885">
                <a:solidFill>
                  <a:srgbClr val="000000"/>
                </a:solidFill>
                <a:latin typeface="Roboto Bold"/>
                <a:ea typeface="Roboto Bold"/>
                <a:cs typeface="Roboto Bold"/>
                <a:sym typeface="Roboto Bold"/>
              </a:rPr>
              <a:t>6</a:t>
            </a:r>
            <a:r>
              <a:rPr lang="ar-EG" b="true" sz="1885">
                <a:solidFill>
                  <a:srgbClr val="000000"/>
                </a:solidFill>
                <a:latin typeface="Roboto Bold"/>
                <a:ea typeface="Roboto Bold"/>
                <a:cs typeface="Roboto Bold"/>
                <a:sym typeface="Roboto Bold"/>
                <a:rtl val="true"/>
              </a:rPr>
              <a:t>. تمهيد الطريق للحصول على شهادات متقدمة مثل </a:t>
            </a:r>
            <a:r>
              <a:rPr lang="en-US" b="true" sz="1885">
                <a:solidFill>
                  <a:srgbClr val="000000"/>
                </a:solidFill>
                <a:latin typeface="Roboto Bold"/>
                <a:ea typeface="Roboto Bold"/>
                <a:cs typeface="Roboto Bold"/>
                <a:sym typeface="Roboto Bold"/>
              </a:rPr>
              <a:t>SHRM-CP</a:t>
            </a:r>
            <a:r>
              <a:rPr lang="ar-EG" b="true" sz="1885">
                <a:solidFill>
                  <a:srgbClr val="000000"/>
                </a:solidFill>
                <a:latin typeface="Roboto Bold"/>
                <a:ea typeface="Roboto Bold"/>
                <a:cs typeface="Roboto Bold"/>
                <a:sym typeface="Roboto Bold"/>
                <a:rtl val="true"/>
              </a:rPr>
              <a:t> أو </a:t>
            </a:r>
            <a:r>
              <a:rPr lang="en-US" b="true" sz="1885">
                <a:solidFill>
                  <a:srgbClr val="000000"/>
                </a:solidFill>
                <a:latin typeface="Roboto Bold"/>
                <a:ea typeface="Roboto Bold"/>
                <a:cs typeface="Roboto Bold"/>
                <a:sym typeface="Roboto Bold"/>
              </a:rPr>
              <a:t>SHRM-SCP</a:t>
            </a:r>
            <a:r>
              <a:rPr lang="ar-EG" b="true" sz="1885">
                <a:solidFill>
                  <a:srgbClr val="000000"/>
                </a:solidFill>
                <a:latin typeface="Roboto Bold"/>
                <a:ea typeface="Roboto Bold"/>
                <a:cs typeface="Roboto Bold"/>
                <a:sym typeface="Roboto Bold"/>
                <a:rtl val="true"/>
              </a:rPr>
              <a:t> لتعزيز فرص النمو الوظيفي.</a:t>
            </a:r>
          </a:p>
          <a:p>
            <a:pPr algn="just" rtl="true">
              <a:lnSpc>
                <a:spcPts val="2639"/>
              </a:lnSpc>
            </a:pPr>
          </a:p>
          <a:p>
            <a:pPr algn="just" rtl="true">
              <a:lnSpc>
                <a:spcPts val="2639"/>
              </a:lnSpc>
            </a:pPr>
          </a:p>
          <a:p>
            <a:pPr algn="just" rtl="true">
              <a:lnSpc>
                <a:spcPts val="2639"/>
              </a:lnSpc>
            </a:pPr>
            <a:r>
              <a:rPr lang="en-US" b="true" sz="1885">
                <a:solidFill>
                  <a:srgbClr val="000000"/>
                </a:solidFill>
                <a:latin typeface="Roboto Bold"/>
                <a:ea typeface="Roboto Bold"/>
                <a:cs typeface="Roboto Bold"/>
                <a:sym typeface="Roboto Bold"/>
              </a:rPr>
              <a:t>7</a:t>
            </a:r>
            <a:r>
              <a:rPr lang="ar-EG" b="true" sz="1885">
                <a:solidFill>
                  <a:srgbClr val="000000"/>
                </a:solidFill>
                <a:latin typeface="Roboto Bold"/>
                <a:ea typeface="Roboto Bold"/>
                <a:cs typeface="Roboto Bold"/>
                <a:sym typeface="Roboto Bold"/>
                <a:rtl val="true"/>
              </a:rPr>
              <a:t>. تطوير مهاراتك في التعامل مع تحديات الموارد البشرية اليومية بحرفية واحترافية، مما يبرز قيمتك كموظف.</a:t>
            </a:r>
          </a:p>
          <a:p>
            <a:pPr algn="just" rtl="true">
              <a:lnSpc>
                <a:spcPts val="2639"/>
              </a:lnSpc>
            </a:pPr>
          </a:p>
          <a:p>
            <a:pPr algn="just" rtl="true">
              <a:lnSpc>
                <a:spcPts val="2639"/>
              </a:lnSpc>
            </a:pPr>
          </a:p>
          <a:p>
            <a:pPr algn="just" marL="0" indent="0" lvl="0">
              <a:lnSpc>
                <a:spcPts val="615"/>
              </a:lnSpc>
              <a:spcBef>
                <a:spcPct val="0"/>
              </a:spcBef>
            </a:pPr>
            <a:r>
              <a:rPr lang="en-US" b="true" sz="439">
                <a:solidFill>
                  <a:srgbClr val="000000"/>
                </a:solidFill>
                <a:latin typeface="Roboto Bold"/>
                <a:ea typeface="Roboto Bold"/>
                <a:cs typeface="Roboto Bold"/>
                <a:sym typeface="Roboto Bold"/>
              </a:rPr>
              <a:t>8. </a:t>
            </a:r>
            <a:r>
              <a:rPr lang="ar-EG" b="true" sz="439">
                <a:solidFill>
                  <a:srgbClr val="000000"/>
                </a:solidFill>
                <a:latin typeface="Roboto Bold"/>
                <a:ea typeface="Roboto Bold"/>
                <a:cs typeface="Roboto Bold"/>
                <a:sym typeface="Roboto Bold"/>
                <a:rtl val="true"/>
              </a:rPr>
              <a:t>تحسين فرصك للترقي في الوظيفة وزيادة دخلك في المستقبل، مما يمنحك الاستقرار والرضا المهني</a:t>
            </a:r>
            <a:r>
              <a:rPr lang="en-US" b="true" sz="439">
                <a:solidFill>
                  <a:srgbClr val="000000"/>
                </a:solidFill>
                <a:latin typeface="Roboto Bold"/>
                <a:ea typeface="Roboto Bold"/>
                <a:cs typeface="Roboto Bold"/>
                <a:sym typeface="Roboto Bold"/>
              </a:rPr>
              <a:t>.</a:t>
            </a:r>
          </a:p>
        </p:txBody>
      </p:sp>
      <p:sp>
        <p:nvSpPr>
          <p:cNvPr name="TextBox 7" id="7"/>
          <p:cNvSpPr txBox="true"/>
          <p:nvPr/>
        </p:nvSpPr>
        <p:spPr>
          <a:xfrm rot="0">
            <a:off x="7131989" y="1423049"/>
            <a:ext cx="11036096" cy="531851"/>
          </a:xfrm>
          <a:prstGeom prst="rect">
            <a:avLst/>
          </a:prstGeom>
        </p:spPr>
        <p:txBody>
          <a:bodyPr anchor="t" rtlCol="false" tIns="0" lIns="0" bIns="0" rIns="0">
            <a:spAutoFit/>
          </a:bodyPr>
          <a:lstStyle/>
          <a:p>
            <a:pPr algn="r" rtl="true" marL="0" indent="0" lvl="0">
              <a:lnSpc>
                <a:spcPts val="4038"/>
              </a:lnSpc>
              <a:spcBef>
                <a:spcPct val="0"/>
              </a:spcBef>
            </a:pPr>
            <a:r>
              <a:rPr lang="ar-EG" sz="3542" spc="-255">
                <a:solidFill>
                  <a:srgbClr val="000000"/>
                </a:solidFill>
                <a:latin typeface="Roboto"/>
                <a:ea typeface="Roboto"/>
                <a:cs typeface="Roboto"/>
                <a:sym typeface="Roboto"/>
                <a:rtl val="true"/>
              </a:rPr>
              <a:t>مزايا للمتدرب :</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grpSp>
        <p:nvGrpSpPr>
          <p:cNvPr name="Group 2" id="2"/>
          <p:cNvGrpSpPr/>
          <p:nvPr/>
        </p:nvGrpSpPr>
        <p:grpSpPr>
          <a:xfrm rot="0">
            <a:off x="12430424" y="-637807"/>
            <a:ext cx="6511905" cy="6511905"/>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8689496" y="9550249"/>
            <a:ext cx="710082" cy="710082"/>
          </a:xfrm>
          <a:custGeom>
            <a:avLst/>
            <a:gdLst/>
            <a:ahLst/>
            <a:cxnLst/>
            <a:rect r="r" b="b" t="t" l="l"/>
            <a:pathLst>
              <a:path h="710082" w="710082">
                <a:moveTo>
                  <a:pt x="0" y="0"/>
                </a:moveTo>
                <a:lnTo>
                  <a:pt x="710082" y="0"/>
                </a:lnTo>
                <a:lnTo>
                  <a:pt x="710082" y="710082"/>
                </a:lnTo>
                <a:lnTo>
                  <a:pt x="0" y="71008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923075" y="1604678"/>
            <a:ext cx="16336225" cy="7868925"/>
            <a:chOff x="0" y="0"/>
            <a:chExt cx="4302545" cy="2072474"/>
          </a:xfrm>
        </p:grpSpPr>
        <p:sp>
          <p:nvSpPr>
            <p:cNvPr name="Freeform 7" id="7"/>
            <p:cNvSpPr/>
            <p:nvPr/>
          </p:nvSpPr>
          <p:spPr>
            <a:xfrm flipH="false" flipV="false" rot="0">
              <a:off x="0" y="0"/>
              <a:ext cx="4302545" cy="2072474"/>
            </a:xfrm>
            <a:custGeom>
              <a:avLst/>
              <a:gdLst/>
              <a:ahLst/>
              <a:cxnLst/>
              <a:rect r="r" b="b" t="t" l="l"/>
              <a:pathLst>
                <a:path h="2072474" w="4302545">
                  <a:moveTo>
                    <a:pt x="12796" y="0"/>
                  </a:moveTo>
                  <a:lnTo>
                    <a:pt x="4289749" y="0"/>
                  </a:lnTo>
                  <a:cubicBezTo>
                    <a:pt x="4293143" y="0"/>
                    <a:pt x="4296397" y="1348"/>
                    <a:pt x="4298797" y="3748"/>
                  </a:cubicBezTo>
                  <a:cubicBezTo>
                    <a:pt x="4301197" y="6147"/>
                    <a:pt x="4302545" y="9402"/>
                    <a:pt x="4302545" y="12796"/>
                  </a:cubicBezTo>
                  <a:lnTo>
                    <a:pt x="4302545" y="2059678"/>
                  </a:lnTo>
                  <a:cubicBezTo>
                    <a:pt x="4302545" y="2063072"/>
                    <a:pt x="4301197" y="2066327"/>
                    <a:pt x="4298797" y="2068726"/>
                  </a:cubicBezTo>
                  <a:cubicBezTo>
                    <a:pt x="4296397" y="2071126"/>
                    <a:pt x="4293143" y="2072474"/>
                    <a:pt x="4289749" y="2072474"/>
                  </a:cubicBezTo>
                  <a:lnTo>
                    <a:pt x="12796" y="2072474"/>
                  </a:lnTo>
                  <a:cubicBezTo>
                    <a:pt x="5729" y="2072474"/>
                    <a:pt x="0" y="2066745"/>
                    <a:pt x="0" y="2059678"/>
                  </a:cubicBezTo>
                  <a:lnTo>
                    <a:pt x="0" y="12796"/>
                  </a:lnTo>
                  <a:cubicBezTo>
                    <a:pt x="0" y="5729"/>
                    <a:pt x="5729" y="0"/>
                    <a:pt x="12796" y="0"/>
                  </a:cubicBezTo>
                  <a:close/>
                </a:path>
              </a:pathLst>
            </a:custGeom>
            <a:solidFill>
              <a:srgbClr val="FFFFFF"/>
            </a:solidFill>
          </p:spPr>
        </p:sp>
        <p:sp>
          <p:nvSpPr>
            <p:cNvPr name="TextBox 8" id="8"/>
            <p:cNvSpPr txBox="true"/>
            <p:nvPr/>
          </p:nvSpPr>
          <p:spPr>
            <a:xfrm>
              <a:off x="0" y="-38100"/>
              <a:ext cx="4302545" cy="2110574"/>
            </a:xfrm>
            <a:prstGeom prst="rect">
              <a:avLst/>
            </a:prstGeom>
          </p:spPr>
          <p:txBody>
            <a:bodyPr anchor="ctr" rtlCol="false" tIns="50800" lIns="50800" bIns="50800" rIns="50800"/>
            <a:lstStyle/>
            <a:p>
              <a:pPr algn="ctr">
                <a:lnSpc>
                  <a:spcPts val="2239"/>
                </a:lnSpc>
              </a:pPr>
            </a:p>
          </p:txBody>
        </p:sp>
      </p:grpSp>
      <p:sp>
        <p:nvSpPr>
          <p:cNvPr name="TextBox 9" id="9"/>
          <p:cNvSpPr txBox="true"/>
          <p:nvPr/>
        </p:nvSpPr>
        <p:spPr>
          <a:xfrm rot="0">
            <a:off x="923075" y="630716"/>
            <a:ext cx="5478032" cy="813261"/>
          </a:xfrm>
          <a:prstGeom prst="rect">
            <a:avLst/>
          </a:prstGeom>
        </p:spPr>
        <p:txBody>
          <a:bodyPr anchor="t" rtlCol="false" tIns="0" lIns="0" bIns="0" rIns="0">
            <a:spAutoFit/>
          </a:bodyPr>
          <a:lstStyle/>
          <a:p>
            <a:pPr algn="l" marL="0" indent="0" lvl="0">
              <a:lnSpc>
                <a:spcPts val="6243"/>
              </a:lnSpc>
              <a:spcBef>
                <a:spcPct val="0"/>
              </a:spcBef>
            </a:pPr>
            <a:r>
              <a:rPr lang="en-US" sz="5477" spc="-394">
                <a:solidFill>
                  <a:srgbClr val="000000"/>
                </a:solidFill>
                <a:latin typeface="Open Sauce"/>
                <a:ea typeface="Open Sauce"/>
                <a:cs typeface="Open Sauce"/>
                <a:sym typeface="Open Sauce"/>
              </a:rPr>
              <a:t>Program Topics</a:t>
            </a:r>
          </a:p>
        </p:txBody>
      </p:sp>
      <p:sp>
        <p:nvSpPr>
          <p:cNvPr name="Freeform 10" id="10"/>
          <p:cNvSpPr/>
          <p:nvPr/>
        </p:nvSpPr>
        <p:spPr>
          <a:xfrm flipH="false" flipV="false" rot="0">
            <a:off x="1629815" y="9473603"/>
            <a:ext cx="665507" cy="813397"/>
          </a:xfrm>
          <a:custGeom>
            <a:avLst/>
            <a:gdLst/>
            <a:ahLst/>
            <a:cxnLst/>
            <a:rect r="r" b="b" t="t" l="l"/>
            <a:pathLst>
              <a:path h="813397" w="665507">
                <a:moveTo>
                  <a:pt x="0" y="0"/>
                </a:moveTo>
                <a:lnTo>
                  <a:pt x="665507" y="0"/>
                </a:lnTo>
                <a:lnTo>
                  <a:pt x="665507" y="813397"/>
                </a:lnTo>
                <a:lnTo>
                  <a:pt x="0" y="81339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false" flipV="false" rot="0">
            <a:off x="15686377" y="9396997"/>
            <a:ext cx="863335" cy="863335"/>
          </a:xfrm>
          <a:custGeom>
            <a:avLst/>
            <a:gdLst/>
            <a:ahLst/>
            <a:cxnLst/>
            <a:rect r="r" b="b" t="t" l="l"/>
            <a:pathLst>
              <a:path h="863335" w="863335">
                <a:moveTo>
                  <a:pt x="0" y="0"/>
                </a:moveTo>
                <a:lnTo>
                  <a:pt x="863335" y="0"/>
                </a:lnTo>
                <a:lnTo>
                  <a:pt x="863335" y="863334"/>
                </a:lnTo>
                <a:lnTo>
                  <a:pt x="0" y="863334"/>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2" id="12"/>
          <p:cNvSpPr txBox="true"/>
          <p:nvPr/>
        </p:nvSpPr>
        <p:spPr>
          <a:xfrm rot="0">
            <a:off x="1028700" y="1405877"/>
            <a:ext cx="16031674" cy="7991119"/>
          </a:xfrm>
          <a:prstGeom prst="rect">
            <a:avLst/>
          </a:prstGeom>
        </p:spPr>
        <p:txBody>
          <a:bodyPr anchor="t" rtlCol="false" tIns="0" lIns="0" bIns="0" rIns="0">
            <a:spAutoFit/>
          </a:bodyPr>
          <a:lstStyle/>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1. HR Operations: This section focuses on the roles and responsibilities of HR professionals, managing policies, procedures, documentation, and ensuring efficient HR practices.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2. Recruitment and Selection: Participants will learn about workforce planning, job analysis, sourcing, screening, and onboarding processes to help new hires integrate successfully.</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3. Employee Relations: The program emphasizes employee engagement, retention, conflict resolution, and fostering a positive and inclusive work environment.</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4. Compensation and Benefits: This topic includes understanding pay structures, salary administration, employee rewards, and payroll compliance to support a competitive compensation strategy.</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5. Compliance and Risk Management: A critical area, this section focuses on employment laws, workplace safety standards, and ethical decision-making to ensure legal and ethical operations.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6. Learning and Development: Participants will learn how to assess training needs, design effective development programs, and measure the success of these initiatives to enhance workforce performance.</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7. Performance Management: This section addresses setting clear performance goals, conducting effective reviews, providing feedback, and managing underperformance with structured improvement plans.</a:t>
            </a:r>
          </a:p>
          <a:p>
            <a:pPr algn="just">
              <a:lnSpc>
                <a:spcPts val="2644"/>
              </a:lnSpc>
            </a:pPr>
          </a:p>
          <a:p>
            <a:pPr algn="just" marL="0" indent="0" lvl="0">
              <a:lnSpc>
                <a:spcPts val="2644"/>
              </a:lnSpc>
              <a:spcBef>
                <a:spcPct val="0"/>
              </a:spcBef>
            </a:pPr>
            <a:r>
              <a:rPr lang="en-US" b="true" sz="1889">
                <a:solidFill>
                  <a:srgbClr val="000000"/>
                </a:solidFill>
                <a:latin typeface="Canva Sans Bold"/>
                <a:ea typeface="Canva Sans Bold"/>
                <a:cs typeface="Canva Sans Bold"/>
                <a:sym typeface="Canva Sans Bold"/>
              </a:rPr>
              <a:t>8. Global HR Perspective: The program concludes with an introduction to global HR practices, focusing on managing diversity, inclusion, multicultural teams, and aligning HR strategies to meet the needs of a global workforce.</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EDF3FE"/>
        </a:solidFill>
      </p:bgPr>
    </p:bg>
    <p:spTree>
      <p:nvGrpSpPr>
        <p:cNvPr id="1" name=""/>
        <p:cNvGrpSpPr/>
        <p:nvPr/>
      </p:nvGrpSpPr>
      <p:grpSpPr>
        <a:xfrm>
          <a:off x="0" y="0"/>
          <a:ext cx="0" cy="0"/>
          <a:chOff x="0" y="0"/>
          <a:chExt cx="0" cy="0"/>
        </a:xfrm>
      </p:grpSpPr>
      <p:grpSp>
        <p:nvGrpSpPr>
          <p:cNvPr name="Group 2" id="2"/>
          <p:cNvGrpSpPr/>
          <p:nvPr/>
        </p:nvGrpSpPr>
        <p:grpSpPr>
          <a:xfrm rot="0">
            <a:off x="12430424" y="-637807"/>
            <a:ext cx="6511905" cy="6511905"/>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8788959" y="8471591"/>
            <a:ext cx="710082" cy="710082"/>
          </a:xfrm>
          <a:custGeom>
            <a:avLst/>
            <a:gdLst/>
            <a:ahLst/>
            <a:cxnLst/>
            <a:rect r="r" b="b" t="t" l="l"/>
            <a:pathLst>
              <a:path h="710082" w="710082">
                <a:moveTo>
                  <a:pt x="0" y="0"/>
                </a:moveTo>
                <a:lnTo>
                  <a:pt x="710082" y="0"/>
                </a:lnTo>
                <a:lnTo>
                  <a:pt x="710082" y="710083"/>
                </a:lnTo>
                <a:lnTo>
                  <a:pt x="0" y="7100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923075" y="1442254"/>
            <a:ext cx="16336225" cy="6312250"/>
            <a:chOff x="0" y="0"/>
            <a:chExt cx="4302545" cy="1662486"/>
          </a:xfrm>
        </p:grpSpPr>
        <p:sp>
          <p:nvSpPr>
            <p:cNvPr name="Freeform 7" id="7"/>
            <p:cNvSpPr/>
            <p:nvPr/>
          </p:nvSpPr>
          <p:spPr>
            <a:xfrm flipH="false" flipV="false" rot="0">
              <a:off x="0" y="0"/>
              <a:ext cx="4302545" cy="1662486"/>
            </a:xfrm>
            <a:custGeom>
              <a:avLst/>
              <a:gdLst/>
              <a:ahLst/>
              <a:cxnLst/>
              <a:rect r="r" b="b" t="t" l="l"/>
              <a:pathLst>
                <a:path h="1662486" w="4302545">
                  <a:moveTo>
                    <a:pt x="12796" y="0"/>
                  </a:moveTo>
                  <a:lnTo>
                    <a:pt x="4289749" y="0"/>
                  </a:lnTo>
                  <a:cubicBezTo>
                    <a:pt x="4293143" y="0"/>
                    <a:pt x="4296397" y="1348"/>
                    <a:pt x="4298797" y="3748"/>
                  </a:cubicBezTo>
                  <a:cubicBezTo>
                    <a:pt x="4301197" y="6147"/>
                    <a:pt x="4302545" y="9402"/>
                    <a:pt x="4302545" y="12796"/>
                  </a:cubicBezTo>
                  <a:lnTo>
                    <a:pt x="4302545" y="1649690"/>
                  </a:lnTo>
                  <a:cubicBezTo>
                    <a:pt x="4302545" y="1656757"/>
                    <a:pt x="4296816" y="1662486"/>
                    <a:pt x="4289749" y="1662486"/>
                  </a:cubicBezTo>
                  <a:lnTo>
                    <a:pt x="12796" y="1662486"/>
                  </a:lnTo>
                  <a:cubicBezTo>
                    <a:pt x="5729" y="1662486"/>
                    <a:pt x="0" y="1656757"/>
                    <a:pt x="0" y="1649690"/>
                  </a:cubicBezTo>
                  <a:lnTo>
                    <a:pt x="0" y="12796"/>
                  </a:lnTo>
                  <a:cubicBezTo>
                    <a:pt x="0" y="5729"/>
                    <a:pt x="5729" y="0"/>
                    <a:pt x="12796" y="0"/>
                  </a:cubicBezTo>
                  <a:close/>
                </a:path>
              </a:pathLst>
            </a:custGeom>
            <a:solidFill>
              <a:srgbClr val="FFFEFD"/>
            </a:solidFill>
          </p:spPr>
        </p:sp>
        <p:sp>
          <p:nvSpPr>
            <p:cNvPr name="TextBox 8" id="8"/>
            <p:cNvSpPr txBox="true"/>
            <p:nvPr/>
          </p:nvSpPr>
          <p:spPr>
            <a:xfrm>
              <a:off x="0" y="-38100"/>
              <a:ext cx="4302545" cy="1700586"/>
            </a:xfrm>
            <a:prstGeom prst="rect">
              <a:avLst/>
            </a:prstGeom>
          </p:spPr>
          <p:txBody>
            <a:bodyPr anchor="ctr" rtlCol="false" tIns="50800" lIns="50800" bIns="50800" rIns="50800"/>
            <a:lstStyle/>
            <a:p>
              <a:pPr algn="ctr">
                <a:lnSpc>
                  <a:spcPts val="2239"/>
                </a:lnSpc>
              </a:pPr>
            </a:p>
          </p:txBody>
        </p:sp>
      </p:grpSp>
      <p:sp>
        <p:nvSpPr>
          <p:cNvPr name="TextBox 9" id="9"/>
          <p:cNvSpPr txBox="true"/>
          <p:nvPr/>
        </p:nvSpPr>
        <p:spPr>
          <a:xfrm rot="0">
            <a:off x="9499041" y="533710"/>
            <a:ext cx="7760259" cy="908544"/>
          </a:xfrm>
          <a:prstGeom prst="rect">
            <a:avLst/>
          </a:prstGeom>
        </p:spPr>
        <p:txBody>
          <a:bodyPr anchor="t" rtlCol="false" tIns="0" lIns="0" bIns="0" rIns="0">
            <a:spAutoFit/>
          </a:bodyPr>
          <a:lstStyle/>
          <a:p>
            <a:pPr algn="r" rtl="true" marL="0" indent="0" lvl="0">
              <a:lnSpc>
                <a:spcPts val="6243"/>
              </a:lnSpc>
              <a:spcBef>
                <a:spcPct val="0"/>
              </a:spcBef>
            </a:pPr>
            <a:r>
              <a:rPr lang="ar-EG" sz="5477" spc="-394">
                <a:solidFill>
                  <a:srgbClr val="000000"/>
                </a:solidFill>
                <a:latin typeface="Arial"/>
                <a:ea typeface="Arial"/>
                <a:cs typeface="Arial"/>
                <a:sym typeface="Arial"/>
                <a:rtl val="true"/>
              </a:rPr>
              <a:t>محاور البرنامج - دورة </a:t>
            </a:r>
            <a:r>
              <a:rPr lang="en-US" sz="5477" spc="-394">
                <a:solidFill>
                  <a:srgbClr val="000000"/>
                </a:solidFill>
                <a:latin typeface="Arial"/>
                <a:ea typeface="Arial"/>
                <a:cs typeface="Arial"/>
                <a:sym typeface="Arial"/>
              </a:rPr>
              <a:t>aPHRi</a:t>
            </a:r>
          </a:p>
        </p:txBody>
      </p:sp>
      <p:sp>
        <p:nvSpPr>
          <p:cNvPr name="Freeform 10" id="10"/>
          <p:cNvSpPr/>
          <p:nvPr/>
        </p:nvSpPr>
        <p:spPr>
          <a:xfrm flipH="false" flipV="false" rot="0">
            <a:off x="1962513" y="8419934"/>
            <a:ext cx="665507" cy="813397"/>
          </a:xfrm>
          <a:custGeom>
            <a:avLst/>
            <a:gdLst/>
            <a:ahLst/>
            <a:cxnLst/>
            <a:rect r="r" b="b" t="t" l="l"/>
            <a:pathLst>
              <a:path h="813397" w="665507">
                <a:moveTo>
                  <a:pt x="0" y="0"/>
                </a:moveTo>
                <a:lnTo>
                  <a:pt x="665507" y="0"/>
                </a:lnTo>
                <a:lnTo>
                  <a:pt x="665507" y="813397"/>
                </a:lnTo>
                <a:lnTo>
                  <a:pt x="0" y="81339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false" flipV="false" rot="0">
            <a:off x="15579914" y="8394965"/>
            <a:ext cx="863335" cy="863335"/>
          </a:xfrm>
          <a:custGeom>
            <a:avLst/>
            <a:gdLst/>
            <a:ahLst/>
            <a:cxnLst/>
            <a:rect r="r" b="b" t="t" l="l"/>
            <a:pathLst>
              <a:path h="863335" w="863335">
                <a:moveTo>
                  <a:pt x="0" y="0"/>
                </a:moveTo>
                <a:lnTo>
                  <a:pt x="863334" y="0"/>
                </a:lnTo>
                <a:lnTo>
                  <a:pt x="863334" y="863335"/>
                </a:lnTo>
                <a:lnTo>
                  <a:pt x="0" y="863335"/>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2" id="12"/>
          <p:cNvSpPr txBox="true"/>
          <p:nvPr/>
        </p:nvSpPr>
        <p:spPr>
          <a:xfrm rot="0">
            <a:off x="1075351" y="1248270"/>
            <a:ext cx="16031674" cy="6469024"/>
          </a:xfrm>
          <a:prstGeom prst="rect">
            <a:avLst/>
          </a:prstGeom>
        </p:spPr>
        <p:txBody>
          <a:bodyPr anchor="t" rtlCol="false" tIns="0" lIns="0" bIns="0" rIns="0">
            <a:spAutoFit/>
          </a:bodyPr>
          <a:lstStyle/>
          <a:p>
            <a:pPr algn="just" rtl="true">
              <a:lnSpc>
                <a:spcPts val="3064"/>
              </a:lnSpc>
            </a:pPr>
          </a:p>
          <a:p>
            <a:pPr algn="just" rtl="true">
              <a:lnSpc>
                <a:spcPts val="3064"/>
              </a:lnSpc>
            </a:pPr>
            <a:r>
              <a:rPr lang="en-US" b="true" sz="2189">
                <a:solidFill>
                  <a:srgbClr val="000000"/>
                </a:solidFill>
                <a:latin typeface="Roboto Bold"/>
                <a:ea typeface="Roboto Bold"/>
                <a:cs typeface="Roboto Bold"/>
                <a:sym typeface="Roboto Bold"/>
              </a:rPr>
              <a:t>1</a:t>
            </a:r>
            <a:r>
              <a:rPr lang="ar-EG" b="true" sz="2189">
                <a:solidFill>
                  <a:srgbClr val="000000"/>
                </a:solidFill>
                <a:latin typeface="Roboto Bold"/>
                <a:ea typeface="Roboto Bold"/>
                <a:cs typeface="Roboto Bold"/>
                <a:sym typeface="Roboto Bold"/>
                <a:rtl val="true"/>
              </a:rPr>
              <a:t>. عمليات الموارد البشرية: يركز هذا القسم على أدوار ومسؤوليات متخصصي الموارد البشرية، وإدارة السياسات والإجراءات وتوثيق المستندات، وضمان كفاءة العمليات.</a:t>
            </a:r>
          </a:p>
          <a:p>
            <a:pPr algn="just" rtl="true">
              <a:lnSpc>
                <a:spcPts val="3064"/>
              </a:lnSpc>
            </a:pPr>
            <a:r>
              <a:rPr lang="en-US" b="true" sz="2189">
                <a:solidFill>
                  <a:srgbClr val="000000"/>
                </a:solidFill>
                <a:latin typeface="Roboto Bold"/>
                <a:ea typeface="Roboto Bold"/>
                <a:cs typeface="Roboto Bold"/>
                <a:sym typeface="Roboto Bold"/>
              </a:rPr>
              <a:t>2</a:t>
            </a:r>
            <a:r>
              <a:rPr lang="ar-EG" b="true" sz="2189">
                <a:solidFill>
                  <a:srgbClr val="000000"/>
                </a:solidFill>
                <a:latin typeface="Roboto Bold"/>
                <a:ea typeface="Roboto Bold"/>
                <a:cs typeface="Roboto Bold"/>
                <a:sym typeface="Roboto Bold"/>
                <a:rtl val="true"/>
              </a:rPr>
              <a:t>. التوظيف والاختيار: يتعلم المشاركون أساسيات تخطيط القوى العاملة وتحليل الوظائف وعمليات البحث عن المرشحين وفرزهم ودمج الموظفين الجدد بنجاح.</a:t>
            </a:r>
          </a:p>
          <a:p>
            <a:pPr algn="just" rtl="true">
              <a:lnSpc>
                <a:spcPts val="3064"/>
              </a:lnSpc>
            </a:pPr>
            <a:r>
              <a:rPr lang="en-US" b="true" sz="2189">
                <a:solidFill>
                  <a:srgbClr val="000000"/>
                </a:solidFill>
                <a:latin typeface="Roboto Bold"/>
                <a:ea typeface="Roboto Bold"/>
                <a:cs typeface="Roboto Bold"/>
                <a:sym typeface="Roboto Bold"/>
              </a:rPr>
              <a:t>3</a:t>
            </a:r>
            <a:r>
              <a:rPr lang="ar-EG" b="true" sz="2189">
                <a:solidFill>
                  <a:srgbClr val="000000"/>
                </a:solidFill>
                <a:latin typeface="Roboto Bold"/>
                <a:ea typeface="Roboto Bold"/>
                <a:cs typeface="Roboto Bold"/>
                <a:sym typeface="Roboto Bold"/>
                <a:rtl val="true"/>
              </a:rPr>
              <a:t>. علاقات الموظفين: يركز البرنامج على تعزيز مشاركة الموظفين، وزيادة معدلات الاحتفاظ بهم، وحل النزاعات، وخلق بيئة عمل إيجابية وشاملة.</a:t>
            </a:r>
          </a:p>
          <a:p>
            <a:pPr algn="just" rtl="true">
              <a:lnSpc>
                <a:spcPts val="3064"/>
              </a:lnSpc>
            </a:pPr>
            <a:r>
              <a:rPr lang="en-US" b="true" sz="2189">
                <a:solidFill>
                  <a:srgbClr val="000000"/>
                </a:solidFill>
                <a:latin typeface="Roboto Bold"/>
                <a:ea typeface="Roboto Bold"/>
                <a:cs typeface="Roboto Bold"/>
                <a:sym typeface="Roboto Bold"/>
              </a:rPr>
              <a:t>4</a:t>
            </a:r>
            <a:r>
              <a:rPr lang="ar-EG" b="true" sz="2189">
                <a:solidFill>
                  <a:srgbClr val="000000"/>
                </a:solidFill>
                <a:latin typeface="Roboto Bold"/>
                <a:ea typeface="Roboto Bold"/>
                <a:cs typeface="Roboto Bold"/>
                <a:sym typeface="Roboto Bold"/>
                <a:rtl val="true"/>
              </a:rPr>
              <a:t>. التعويضات والمزايا: يغطي هذا الموضوع هيكلة الرواتب، وإدارة الأجور، ونظام المكافآت، وضمان الامتثال لأنظمة كشوف الرواتب لتعزيز استراتيجية تعويض تنافسية.</a:t>
            </a:r>
          </a:p>
          <a:p>
            <a:pPr algn="just" rtl="true">
              <a:lnSpc>
                <a:spcPts val="3064"/>
              </a:lnSpc>
            </a:pPr>
            <a:r>
              <a:rPr lang="en-US" b="true" sz="2189">
                <a:solidFill>
                  <a:srgbClr val="000000"/>
                </a:solidFill>
                <a:latin typeface="Roboto Bold"/>
                <a:ea typeface="Roboto Bold"/>
                <a:cs typeface="Roboto Bold"/>
                <a:sym typeface="Roboto Bold"/>
              </a:rPr>
              <a:t>5</a:t>
            </a:r>
            <a:r>
              <a:rPr lang="ar-EG" b="true" sz="2189">
                <a:solidFill>
                  <a:srgbClr val="000000"/>
                </a:solidFill>
                <a:latin typeface="Roboto Bold"/>
                <a:ea typeface="Roboto Bold"/>
                <a:cs typeface="Roboto Bold"/>
                <a:sym typeface="Roboto Bold"/>
                <a:rtl val="true"/>
              </a:rPr>
              <a:t>. الامتثال وإدارة المخاطر: يعد هذا القسم محورياً، حيث يركز على قوانين العمل ومعايير سلامة بيئة العمل، واتخاذ قرارات أخلاقية لضمان العمليات القانونية والأخلاقية.</a:t>
            </a:r>
          </a:p>
          <a:p>
            <a:pPr algn="just" rtl="true">
              <a:lnSpc>
                <a:spcPts val="3064"/>
              </a:lnSpc>
            </a:pPr>
            <a:r>
              <a:rPr lang="en-US" b="true" sz="2189">
                <a:solidFill>
                  <a:srgbClr val="000000"/>
                </a:solidFill>
                <a:latin typeface="Roboto Bold"/>
                <a:ea typeface="Roboto Bold"/>
                <a:cs typeface="Roboto Bold"/>
                <a:sym typeface="Roboto Bold"/>
              </a:rPr>
              <a:t>6</a:t>
            </a:r>
            <a:r>
              <a:rPr lang="ar-EG" b="true" sz="2189">
                <a:solidFill>
                  <a:srgbClr val="000000"/>
                </a:solidFill>
                <a:latin typeface="Roboto Bold"/>
                <a:ea typeface="Roboto Bold"/>
                <a:cs typeface="Roboto Bold"/>
                <a:sym typeface="Roboto Bold"/>
                <a:rtl val="true"/>
              </a:rPr>
              <a:t>. التعلم والتطوير: يتعلم المشاركون كيفية تقييم احتياجات التدريب، وتصميم برامج التطوير الفعالة، وقياس نجاح هذه المبادرات لتحسين أداء القوى العاملة.</a:t>
            </a:r>
          </a:p>
          <a:p>
            <a:pPr algn="just" rtl="true">
              <a:lnSpc>
                <a:spcPts val="3064"/>
              </a:lnSpc>
            </a:pPr>
            <a:r>
              <a:rPr lang="en-US" b="true" sz="2189">
                <a:solidFill>
                  <a:srgbClr val="000000"/>
                </a:solidFill>
                <a:latin typeface="Roboto Bold"/>
                <a:ea typeface="Roboto Bold"/>
                <a:cs typeface="Roboto Bold"/>
                <a:sym typeface="Roboto Bold"/>
              </a:rPr>
              <a:t>7</a:t>
            </a:r>
            <a:r>
              <a:rPr lang="ar-EG" b="true" sz="2189">
                <a:solidFill>
                  <a:srgbClr val="000000"/>
                </a:solidFill>
                <a:latin typeface="Roboto Bold"/>
                <a:ea typeface="Roboto Bold"/>
                <a:cs typeface="Roboto Bold"/>
                <a:sym typeface="Roboto Bold"/>
                <a:rtl val="true"/>
              </a:rPr>
              <a:t>. إدارة الأداء: يتناول هذا القسم تحديد أهداف الأداء بوضوح، وإجراء المراجعات الفعالة، وتقديم التغذية الراجعة، وإدارة الأداء الضعيف بخطط تحسين منظمة.</a:t>
            </a:r>
          </a:p>
          <a:p>
            <a:pPr algn="just" rtl="true">
              <a:lnSpc>
                <a:spcPts val="3064"/>
              </a:lnSpc>
            </a:pPr>
            <a:r>
              <a:rPr lang="en-US" b="true" sz="2189">
                <a:solidFill>
                  <a:srgbClr val="000000"/>
                </a:solidFill>
                <a:latin typeface="Roboto Bold"/>
                <a:ea typeface="Roboto Bold"/>
                <a:cs typeface="Roboto Bold"/>
                <a:sym typeface="Roboto Bold"/>
              </a:rPr>
              <a:t>8</a:t>
            </a:r>
            <a:r>
              <a:rPr lang="ar-EG" b="true" sz="2189">
                <a:solidFill>
                  <a:srgbClr val="000000"/>
                </a:solidFill>
                <a:latin typeface="Roboto Bold"/>
                <a:ea typeface="Roboto Bold"/>
                <a:cs typeface="Roboto Bold"/>
                <a:sym typeface="Roboto Bold"/>
                <a:rtl val="true"/>
              </a:rPr>
              <a:t>. المنظور العالمي للموارد البشرية: يختتم البرنامج بمقدمة حول ممارسات الموارد البشرية العالمية، مع التركيز على إدارة التنوع، والشمولية، وفِرق العمل متعددة الثقافات، ومواءمة استراتيجيات الموارد البشرية لتلبية احتياجات القوى العاملة العالمية.</a:t>
            </a:r>
          </a:p>
        </p:txBody>
      </p:sp>
    </p:spTree>
  </p:cSld>
  <p:clrMapOvr>
    <a:masterClrMapping/>
  </p:clrMapOvr>
</p:sld>
</file>

<file path=ppt/slides/slide9.xml><?xml version="1.0" encoding="utf-8"?>
<p:sld xmlns:p="http://schemas.openxmlformats.org/presentationml/2006/main" xmlns:a="http://schemas.openxmlformats.org/drawingml/2006/main">
  <p:cSld>
    <p:bg>
      <p:bgPr>
        <a:solidFill>
          <a:srgbClr val="EDF3FE"/>
        </a:solidFill>
      </p:bgPr>
    </p:bg>
    <p:spTree>
      <p:nvGrpSpPr>
        <p:cNvPr id="1" name=""/>
        <p:cNvGrpSpPr/>
        <p:nvPr/>
      </p:nvGrpSpPr>
      <p:grpSpPr>
        <a:xfrm>
          <a:off x="0" y="0"/>
          <a:ext cx="0" cy="0"/>
          <a:chOff x="0" y="0"/>
          <a:chExt cx="0" cy="0"/>
        </a:xfrm>
      </p:grpSpPr>
      <p:sp>
        <p:nvSpPr>
          <p:cNvPr name="TextBox 2" id="2"/>
          <p:cNvSpPr txBox="true"/>
          <p:nvPr/>
        </p:nvSpPr>
        <p:spPr>
          <a:xfrm rot="0">
            <a:off x="473905" y="1779070"/>
            <a:ext cx="17554025" cy="7534303"/>
          </a:xfrm>
          <a:prstGeom prst="rect">
            <a:avLst/>
          </a:prstGeom>
        </p:spPr>
        <p:txBody>
          <a:bodyPr anchor="t" rtlCol="false" tIns="0" lIns="0" bIns="0" rIns="0">
            <a:spAutoFit/>
          </a:bodyPr>
          <a:lstStyle/>
          <a:p>
            <a:pPr algn="l">
              <a:lnSpc>
                <a:spcPts val="2703"/>
              </a:lnSpc>
            </a:pPr>
            <a:r>
              <a:rPr lang="en-US" sz="1931" b="true">
                <a:solidFill>
                  <a:srgbClr val="000000"/>
                </a:solidFill>
                <a:latin typeface="Open Sauce Bold"/>
                <a:ea typeface="Open Sauce Bold"/>
                <a:cs typeface="Open Sauce Bold"/>
                <a:sym typeface="Open Sauce Bold"/>
              </a:rPr>
              <a:t>1. Understand the SHRM framework and HR competencies by gaining knowledge of global HR standards, developing key behavioral skills, and mastering technical HR competencies.</a:t>
            </a:r>
          </a:p>
          <a:p>
            <a:pPr algn="l">
              <a:lnSpc>
                <a:spcPts val="2703"/>
              </a:lnSpc>
            </a:pPr>
            <a:r>
              <a:rPr lang="en-US" sz="1931" b="true">
                <a:solidFill>
                  <a:srgbClr val="000000"/>
                </a:solidFill>
                <a:latin typeface="Open Sauce Bold"/>
                <a:ea typeface="Open Sauce Bold"/>
                <a:cs typeface="Open Sauce Bold"/>
                <a:sym typeface="Open Sauce Bold"/>
              </a:rPr>
              <a:t>2. Develop strategic HR management skills by aligning HR strategies with business goals, contributing to long-term planning, and enhancing HR’s role in driving organizational growth.</a:t>
            </a:r>
          </a:p>
          <a:p>
            <a:pPr algn="l">
              <a:lnSpc>
                <a:spcPts val="2703"/>
              </a:lnSpc>
            </a:pPr>
            <a:r>
              <a:rPr lang="en-US" sz="1931" b="true">
                <a:solidFill>
                  <a:srgbClr val="000000"/>
                </a:solidFill>
                <a:latin typeface="Open Sauce Bold"/>
                <a:ea typeface="Open Sauce Bold"/>
                <a:cs typeface="Open Sauce Bold"/>
                <a:sym typeface="Open Sauce Bold"/>
              </a:rPr>
              <a:t>3. Master talent acquisition and workforce planning by learning workforce analysis techniques, implementing advanced recruitment strategies, and designing effective onboarding programs.</a:t>
            </a:r>
          </a:p>
          <a:p>
            <a:pPr algn="l">
              <a:lnSpc>
                <a:spcPts val="2703"/>
              </a:lnSpc>
            </a:pPr>
            <a:r>
              <a:rPr lang="en-US" sz="1931" b="true">
                <a:solidFill>
                  <a:srgbClr val="000000"/>
                </a:solidFill>
                <a:latin typeface="Open Sauce Bold"/>
                <a:ea typeface="Open Sauce Bold"/>
                <a:cs typeface="Open Sauce Bold"/>
                <a:sym typeface="Open Sauce Bold"/>
              </a:rPr>
              <a:t>4. Enhance employee engagement and development by creating initiatives to boost morale, implementing career development frameworks, and designing leadership coaching programs.</a:t>
            </a:r>
          </a:p>
          <a:p>
            <a:pPr algn="l">
              <a:lnSpc>
                <a:spcPts val="2703"/>
              </a:lnSpc>
            </a:pPr>
            <a:r>
              <a:rPr lang="en-US" sz="1931" b="true">
                <a:solidFill>
                  <a:srgbClr val="000000"/>
                </a:solidFill>
                <a:latin typeface="Open Sauce Bold"/>
                <a:ea typeface="Open Sauce Bold"/>
                <a:cs typeface="Open Sauce Bold"/>
                <a:sym typeface="Open Sauce Bold"/>
              </a:rPr>
              <a:t>5. Ensure HR compliance and ethical practices by navigating labor laws, addressing workplace disputes, and promoting ethical HR operations.</a:t>
            </a:r>
          </a:p>
          <a:p>
            <a:pPr algn="l">
              <a:lnSpc>
                <a:spcPts val="2703"/>
              </a:lnSpc>
            </a:pPr>
            <a:r>
              <a:rPr lang="en-US" sz="1931" b="true">
                <a:solidFill>
                  <a:srgbClr val="000000"/>
                </a:solidFill>
                <a:latin typeface="Open Sauce Bold"/>
                <a:ea typeface="Open Sauce Bold"/>
                <a:cs typeface="Open Sauce Bold"/>
                <a:sym typeface="Open Sauce Bold"/>
              </a:rPr>
              <a:t>6. Build effective compensation and benefits programs by designing competitive pay structures, managing employee benefits, and implementing total rewards strategies.</a:t>
            </a:r>
          </a:p>
          <a:p>
            <a:pPr algn="l">
              <a:lnSpc>
                <a:spcPts val="2703"/>
              </a:lnSpc>
            </a:pPr>
            <a:r>
              <a:rPr lang="en-US" sz="1931" b="true">
                <a:solidFill>
                  <a:srgbClr val="000000"/>
                </a:solidFill>
                <a:latin typeface="Open Sauce Bold"/>
                <a:ea typeface="Open Sauce Bold"/>
                <a:cs typeface="Open Sauce Bold"/>
                <a:sym typeface="Open Sauce Bold"/>
              </a:rPr>
              <a:t>7. Implement robust performance management systems by setting measurable KPIs, developing feedback systems, and managing underperforming employees effectively.</a:t>
            </a:r>
          </a:p>
          <a:p>
            <a:pPr algn="l">
              <a:lnSpc>
                <a:spcPts val="2703"/>
              </a:lnSpc>
            </a:pPr>
            <a:r>
              <a:rPr lang="en-US" sz="1931" b="true">
                <a:solidFill>
                  <a:srgbClr val="000000"/>
                </a:solidFill>
                <a:latin typeface="Open Sauce Bold"/>
                <a:ea typeface="Open Sauce Bold"/>
                <a:cs typeface="Open Sauce Bold"/>
                <a:sym typeface="Open Sauce Bold"/>
              </a:rPr>
              <a:t>8. Promote diversity and inclusion by fostering an inclusive workplace, building cultural competence, and ensuring equitable HR policies for all employees.</a:t>
            </a:r>
          </a:p>
          <a:p>
            <a:pPr algn="l">
              <a:lnSpc>
                <a:spcPts val="2703"/>
              </a:lnSpc>
            </a:pPr>
            <a:r>
              <a:rPr lang="en-US" sz="1931" b="true">
                <a:solidFill>
                  <a:srgbClr val="000000"/>
                </a:solidFill>
                <a:latin typeface="Open Sauce Bold"/>
                <a:ea typeface="Open Sauce Bold"/>
                <a:cs typeface="Open Sauce Bold"/>
                <a:sym typeface="Open Sauce Bold"/>
              </a:rPr>
              <a:t>9. Leverage HR analytics for decision-making by using data to evaluate HR performance, building skills in HR metrics, and utilizing predictive analytics to anticipate challenges.</a:t>
            </a:r>
          </a:p>
          <a:p>
            <a:pPr algn="l">
              <a:lnSpc>
                <a:spcPts val="2703"/>
              </a:lnSpc>
            </a:pPr>
            <a:r>
              <a:rPr lang="en-US" sz="1931" b="true">
                <a:solidFill>
                  <a:srgbClr val="000000"/>
                </a:solidFill>
                <a:latin typeface="Open Sauce Bold"/>
                <a:ea typeface="Open Sauce Bold"/>
                <a:cs typeface="Open Sauce Bold"/>
                <a:sym typeface="Open Sauce Bold"/>
              </a:rPr>
              <a:t>10. Manage change and drive organizational development by leading change initiatives, driving transformation, and building resilience in HR operations.</a:t>
            </a:r>
          </a:p>
          <a:p>
            <a:pPr algn="l">
              <a:lnSpc>
                <a:spcPts val="2703"/>
              </a:lnSpc>
            </a:pPr>
            <a:r>
              <a:rPr lang="en-US" sz="1931" b="true">
                <a:solidFill>
                  <a:srgbClr val="000000"/>
                </a:solidFill>
                <a:latin typeface="Open Sauce Bold"/>
                <a:ea typeface="Open Sauce Bold"/>
                <a:cs typeface="Open Sauce Bold"/>
                <a:sym typeface="Open Sauce Bold"/>
              </a:rPr>
              <a:t>11. Promote workplace safety and risk management by ensuring compliance with safety regulations, developing risk prevention strategies, and creating safe work environments.</a:t>
            </a:r>
          </a:p>
          <a:p>
            <a:pPr algn="l">
              <a:lnSpc>
                <a:spcPts val="2703"/>
              </a:lnSpc>
            </a:pPr>
          </a:p>
        </p:txBody>
      </p:sp>
      <p:sp>
        <p:nvSpPr>
          <p:cNvPr name="TextBox 3" id="3"/>
          <p:cNvSpPr txBox="true"/>
          <p:nvPr/>
        </p:nvSpPr>
        <p:spPr>
          <a:xfrm rot="0">
            <a:off x="473905" y="1226151"/>
            <a:ext cx="5727937" cy="468534"/>
          </a:xfrm>
          <a:prstGeom prst="rect">
            <a:avLst/>
          </a:prstGeom>
        </p:spPr>
        <p:txBody>
          <a:bodyPr anchor="t" rtlCol="false" tIns="0" lIns="0" bIns="0" rIns="0">
            <a:spAutoFit/>
          </a:bodyPr>
          <a:lstStyle/>
          <a:p>
            <a:pPr algn="l">
              <a:lnSpc>
                <a:spcPts val="3253"/>
              </a:lnSpc>
            </a:pPr>
            <a:r>
              <a:rPr lang="en-US" sz="2853" spc="-205" b="true">
                <a:solidFill>
                  <a:srgbClr val="000000"/>
                </a:solidFill>
                <a:latin typeface="Open Sauce Bold"/>
                <a:ea typeface="Open Sauce Bold"/>
                <a:cs typeface="Open Sauce Bold"/>
                <a:sym typeface="Open Sauce Bold"/>
              </a:rPr>
              <a:t>Detailed Objectives of the Program:</a:t>
            </a:r>
          </a:p>
          <a:p>
            <a:pPr algn="l" marL="0" indent="0" lvl="0">
              <a:lnSpc>
                <a:spcPts val="436"/>
              </a:lnSpc>
              <a:spcBef>
                <a:spcPct val="0"/>
              </a:spcBef>
            </a:pPr>
          </a:p>
        </p:txBody>
      </p:sp>
      <p:grpSp>
        <p:nvGrpSpPr>
          <p:cNvPr name="Group 4" id="4"/>
          <p:cNvGrpSpPr/>
          <p:nvPr/>
        </p:nvGrpSpPr>
        <p:grpSpPr>
          <a:xfrm rot="0">
            <a:off x="-6072187" y="-7032487"/>
            <a:ext cx="8646264" cy="8646264"/>
            <a:chOff x="0" y="0"/>
            <a:chExt cx="812800" cy="812800"/>
          </a:xfrm>
        </p:grpSpPr>
        <p:sp>
          <p:nvSpPr>
            <p:cNvPr name="Freeform 5" id="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6" id="6"/>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7" id="7"/>
          <p:cNvGrpSpPr/>
          <p:nvPr/>
        </p:nvGrpSpPr>
        <p:grpSpPr>
          <a:xfrm rot="0">
            <a:off x="15102834" y="9130512"/>
            <a:ext cx="4318004" cy="4318004"/>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9" id="9"/>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DAGdC0SO2Q8</dc:identifier>
  <dcterms:modified xsi:type="dcterms:W3CDTF">2011-08-01T06:04:30Z</dcterms:modified>
  <cp:revision>1</cp:revision>
  <dc:title>aPHRi (Associate Professional in Human Resources International)</dc:title>
</cp:coreProperties>
</file>